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5"/>
  </p:notesMasterIdLst>
  <p:handoutMasterIdLst>
    <p:handoutMasterId r:id="rId86"/>
  </p:handoutMasterIdLst>
  <p:sldIdLst>
    <p:sldId id="285" r:id="rId2"/>
    <p:sldId id="617" r:id="rId3"/>
    <p:sldId id="618" r:id="rId4"/>
    <p:sldId id="619" r:id="rId5"/>
    <p:sldId id="620" r:id="rId6"/>
    <p:sldId id="621" r:id="rId7"/>
    <p:sldId id="622" r:id="rId8"/>
    <p:sldId id="623" r:id="rId9"/>
    <p:sldId id="597" r:id="rId10"/>
    <p:sldId id="613" r:id="rId11"/>
    <p:sldId id="614" r:id="rId12"/>
    <p:sldId id="615" r:id="rId13"/>
    <p:sldId id="592" r:id="rId14"/>
    <p:sldId id="616" r:id="rId15"/>
    <p:sldId id="558" r:id="rId16"/>
    <p:sldId id="650" r:id="rId17"/>
    <p:sldId id="528" r:id="rId18"/>
    <p:sldId id="624" r:id="rId19"/>
    <p:sldId id="625" r:id="rId20"/>
    <p:sldId id="563" r:id="rId21"/>
    <p:sldId id="569" r:id="rId22"/>
    <p:sldId id="612" r:id="rId23"/>
    <p:sldId id="611" r:id="rId24"/>
    <p:sldId id="626" r:id="rId25"/>
    <p:sldId id="607" r:id="rId26"/>
    <p:sldId id="583" r:id="rId27"/>
    <p:sldId id="584" r:id="rId28"/>
    <p:sldId id="627" r:id="rId29"/>
    <p:sldId id="628" r:id="rId30"/>
    <p:sldId id="629" r:id="rId31"/>
    <p:sldId id="595" r:id="rId32"/>
    <p:sldId id="630" r:id="rId33"/>
    <p:sldId id="632" r:id="rId34"/>
    <p:sldId id="631" r:id="rId35"/>
    <p:sldId id="633" r:id="rId36"/>
    <p:sldId id="634" r:id="rId37"/>
    <p:sldId id="635" r:id="rId38"/>
    <p:sldId id="636" r:id="rId39"/>
    <p:sldId id="637" r:id="rId40"/>
    <p:sldId id="638" r:id="rId41"/>
    <p:sldId id="639" r:id="rId42"/>
    <p:sldId id="640" r:id="rId43"/>
    <p:sldId id="641" r:id="rId44"/>
    <p:sldId id="642" r:id="rId45"/>
    <p:sldId id="643" r:id="rId46"/>
    <p:sldId id="644" r:id="rId47"/>
    <p:sldId id="645" r:id="rId48"/>
    <p:sldId id="646" r:id="rId49"/>
    <p:sldId id="647" r:id="rId50"/>
    <p:sldId id="648" r:id="rId51"/>
    <p:sldId id="649" r:id="rId52"/>
    <p:sldId id="653" r:id="rId53"/>
    <p:sldId id="652" r:id="rId54"/>
    <p:sldId id="651" r:id="rId55"/>
    <p:sldId id="654" r:id="rId56"/>
    <p:sldId id="656" r:id="rId57"/>
    <p:sldId id="657" r:id="rId58"/>
    <p:sldId id="655" r:id="rId59"/>
    <p:sldId id="658" r:id="rId60"/>
    <p:sldId id="659" r:id="rId61"/>
    <p:sldId id="660" r:id="rId62"/>
    <p:sldId id="661" r:id="rId63"/>
    <p:sldId id="662" r:id="rId64"/>
    <p:sldId id="663" r:id="rId65"/>
    <p:sldId id="664" r:id="rId66"/>
    <p:sldId id="665" r:id="rId67"/>
    <p:sldId id="666" r:id="rId68"/>
    <p:sldId id="667" r:id="rId69"/>
    <p:sldId id="668" r:id="rId70"/>
    <p:sldId id="669" r:id="rId71"/>
    <p:sldId id="671" r:id="rId72"/>
    <p:sldId id="672" r:id="rId73"/>
    <p:sldId id="673" r:id="rId74"/>
    <p:sldId id="674" r:id="rId75"/>
    <p:sldId id="675" r:id="rId76"/>
    <p:sldId id="567" r:id="rId77"/>
    <p:sldId id="670" r:id="rId78"/>
    <p:sldId id="594" r:id="rId79"/>
    <p:sldId id="596" r:id="rId80"/>
    <p:sldId id="568" r:id="rId81"/>
    <p:sldId id="570" r:id="rId82"/>
    <p:sldId id="576" r:id="rId83"/>
    <p:sldId id="676" r:id="rId8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ris Hopkins" initials="" lastIdx="2" clrIdx="0"/>
  <p:cmAuthor id="1" name="tp-master   " initials="t " lastIdx="1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08000"/>
    <a:srgbClr val="297FD5"/>
    <a:srgbClr val="FFFF66"/>
    <a:srgbClr val="FF0000"/>
    <a:srgbClr val="E1E1E1"/>
    <a:srgbClr val="5C94C3"/>
    <a:srgbClr val="698EC7"/>
    <a:srgbClr val="5075AC"/>
    <a:srgbClr val="3E5D8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47" autoAdjust="0"/>
    <p:restoredTop sz="84547" autoAdjust="0"/>
  </p:normalViewPr>
  <p:slideViewPr>
    <p:cSldViewPr snapToGrid="0" snapToObjects="1">
      <p:cViewPr>
        <p:scale>
          <a:sx n="69" d="100"/>
          <a:sy n="69" d="100"/>
        </p:scale>
        <p:origin x="-594" y="-96"/>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01867C-51B2-4EB0-8106-49F10E5FDFB7}"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7365A957-3D71-4113-8198-67EFAC110FD1}">
      <dgm:prSet phldrT="[Text]"/>
      <dgm:spPr>
        <a:gradFill flip="none" rotWithShape="1">
          <a:gsLst>
            <a:gs pos="0">
              <a:schemeClr val="bg2">
                <a:lumMod val="90000"/>
              </a:schemeClr>
            </a:gs>
            <a:gs pos="50000">
              <a:schemeClr val="bg2">
                <a:lumMod val="75000"/>
              </a:schemeClr>
            </a:gs>
            <a:gs pos="100000">
              <a:schemeClr val="bg2">
                <a:lumMod val="90000"/>
              </a:schemeClr>
            </a:gs>
          </a:gsLst>
          <a:path path="circle">
            <a:fillToRect l="100000" t="100000"/>
          </a:path>
          <a:tileRect r="-100000" b="-100000"/>
        </a:gradFill>
        <a:effectLst>
          <a:innerShdw blurRad="114300">
            <a:prstClr val="black"/>
          </a:innerShdw>
        </a:effectLst>
      </dgm:spPr>
      <dgm:t>
        <a:bodyPr/>
        <a:lstStyle/>
        <a:p>
          <a:r>
            <a:rPr lang="en-US" b="1" dirty="0" smtClean="0">
              <a:solidFill>
                <a:schemeClr val="bg1"/>
              </a:solidFill>
            </a:rPr>
            <a:t>DETRACTORS</a:t>
          </a:r>
          <a:endParaRPr lang="en-US" b="1" dirty="0">
            <a:solidFill>
              <a:schemeClr val="bg1"/>
            </a:solidFill>
          </a:endParaRPr>
        </a:p>
      </dgm:t>
    </dgm:pt>
    <dgm:pt modelId="{FCCA119C-388A-4812-BFB3-5DD1B44160E1}" type="parTrans" cxnId="{D9CB7AD5-7EFC-4DBC-8D50-9E1C1C608B63}">
      <dgm:prSet/>
      <dgm:spPr/>
      <dgm:t>
        <a:bodyPr/>
        <a:lstStyle/>
        <a:p>
          <a:endParaRPr lang="en-US"/>
        </a:p>
      </dgm:t>
    </dgm:pt>
    <dgm:pt modelId="{455085B8-A14B-4A75-A8A0-F5C1051E7686}" type="sibTrans" cxnId="{D9CB7AD5-7EFC-4DBC-8D50-9E1C1C608B63}">
      <dgm:prSet/>
      <dgm:spPr/>
      <dgm:t>
        <a:bodyPr/>
        <a:lstStyle/>
        <a:p>
          <a:endParaRPr lang="en-US"/>
        </a:p>
      </dgm:t>
    </dgm:pt>
    <dgm:pt modelId="{B3C91F14-E20C-408B-AB56-04FCF21332F6}">
      <dgm:prSet phldrT="[Text]" custT="1"/>
      <dgm:spPr>
        <a:gradFill flip="none" rotWithShape="1">
          <a:gsLst>
            <a:gs pos="0">
              <a:schemeClr val="bg2">
                <a:lumMod val="25000"/>
              </a:schemeClr>
            </a:gs>
            <a:gs pos="100000">
              <a:schemeClr val="bg2">
                <a:lumMod val="75000"/>
              </a:schemeClr>
            </a:gs>
          </a:gsLst>
          <a:lin ang="5400000" scaled="1"/>
          <a:tileRect/>
        </a:gradFill>
        <a:ln>
          <a:solidFill>
            <a:schemeClr val="bg1"/>
          </a:solidFill>
        </a:ln>
        <a:effectLst>
          <a:outerShdw blurRad="50800" dist="38100" dir="2700000" algn="tl" rotWithShape="0">
            <a:prstClr val="black">
              <a:alpha val="40000"/>
            </a:prstClr>
          </a:outerShdw>
        </a:effectLst>
      </dgm:spPr>
      <dgm:t>
        <a:bodyPr/>
        <a:lstStyle/>
        <a:p>
          <a:r>
            <a:rPr lang="en-US" sz="2400" b="1" smtClean="0"/>
            <a:t>70</a:t>
          </a:r>
          <a:r>
            <a:rPr lang="en-US" sz="2400" b="1" dirty="0" smtClean="0"/>
            <a:t>%</a:t>
          </a:r>
          <a:r>
            <a:rPr lang="en-US" sz="2400" dirty="0" smtClean="0"/>
            <a:t> </a:t>
          </a:r>
          <a:r>
            <a:rPr lang="en-US" sz="1800" dirty="0" smtClean="0"/>
            <a:t>consumers abandon shopping cart</a:t>
          </a:r>
          <a:endParaRPr lang="en-US" sz="1800" dirty="0"/>
        </a:p>
      </dgm:t>
    </dgm:pt>
    <dgm:pt modelId="{52B7CB19-E13D-4C73-8191-FF33BA620F8E}" type="parTrans" cxnId="{24ADA13E-7ADC-40E1-AEF8-D8483AB0C1EE}">
      <dgm:prSet/>
      <dgm:spPr>
        <a:gradFill flip="none" rotWithShape="0">
          <a:gsLst>
            <a:gs pos="0">
              <a:schemeClr val="bg2">
                <a:lumMod val="50000"/>
              </a:schemeClr>
            </a:gs>
            <a:gs pos="50000">
              <a:schemeClr val="accent1">
                <a:tint val="60000"/>
                <a:hueOff val="0"/>
                <a:satOff val="0"/>
                <a:lumOff val="0"/>
                <a:shade val="67500"/>
                <a:satMod val="115000"/>
              </a:schemeClr>
            </a:gs>
            <a:gs pos="100000">
              <a:schemeClr val="bg2">
                <a:lumMod val="90000"/>
              </a:schemeClr>
            </a:gs>
          </a:gsLst>
          <a:lin ang="0" scaled="1"/>
          <a:tileRect/>
        </a:gradFill>
      </dgm:spPr>
      <dgm:t>
        <a:bodyPr/>
        <a:lstStyle/>
        <a:p>
          <a:endParaRPr lang="en-US"/>
        </a:p>
      </dgm:t>
    </dgm:pt>
    <dgm:pt modelId="{DD633FD8-B7E7-4C05-AE84-EA75F52546A7}" type="sibTrans" cxnId="{24ADA13E-7ADC-40E1-AEF8-D8483AB0C1EE}">
      <dgm:prSet/>
      <dgm:spPr/>
      <dgm:t>
        <a:bodyPr/>
        <a:lstStyle/>
        <a:p>
          <a:endParaRPr lang="en-US"/>
        </a:p>
      </dgm:t>
    </dgm:pt>
    <dgm:pt modelId="{3FA14260-A3A5-449E-BA11-6019ECF62C84}">
      <dgm:prSet phldrT="[Text]" custT="1"/>
      <dgm:spPr>
        <a:gradFill flip="none" rotWithShape="1">
          <a:gsLst>
            <a:gs pos="0">
              <a:schemeClr val="bg2">
                <a:lumMod val="25000"/>
              </a:schemeClr>
            </a:gs>
            <a:gs pos="100000">
              <a:schemeClr val="bg2">
                <a:lumMod val="75000"/>
              </a:schemeClr>
            </a:gs>
          </a:gsLst>
          <a:lin ang="5400000" scaled="1"/>
          <a:tileRect/>
        </a:gradFill>
        <a:effectLst>
          <a:outerShdw blurRad="50800" dist="38100" dir="2700000" algn="tl" rotWithShape="0">
            <a:prstClr val="black">
              <a:alpha val="40000"/>
            </a:prstClr>
          </a:outerShdw>
        </a:effectLst>
      </dgm:spPr>
      <dgm:t>
        <a:bodyPr/>
        <a:lstStyle/>
        <a:p>
          <a:r>
            <a:rPr lang="en-US" sz="2400" b="1" dirty="0" smtClean="0"/>
            <a:t>56%</a:t>
          </a:r>
          <a:r>
            <a:rPr lang="en-US" sz="2400" dirty="0" smtClean="0"/>
            <a:t> </a:t>
          </a:r>
          <a:r>
            <a:rPr lang="en-US" sz="1800" dirty="0" smtClean="0"/>
            <a:t>consumers have to re-explain issue</a:t>
          </a:r>
          <a:endParaRPr lang="en-US" sz="1800" dirty="0"/>
        </a:p>
      </dgm:t>
    </dgm:pt>
    <dgm:pt modelId="{50BEDE0D-DAEC-40AE-ABFC-3C07E53DEA06}" type="parTrans" cxnId="{536F53A1-16E0-4635-AF2E-AB3CAC3E4DC3}">
      <dgm:prSet/>
      <dgm:spPr>
        <a:gradFill flip="none" rotWithShape="0">
          <a:gsLst>
            <a:gs pos="0">
              <a:schemeClr val="bg2">
                <a:lumMod val="50000"/>
              </a:schemeClr>
            </a:gs>
            <a:gs pos="50000">
              <a:schemeClr val="accent1">
                <a:tint val="60000"/>
                <a:hueOff val="0"/>
                <a:satOff val="0"/>
                <a:lumOff val="0"/>
                <a:shade val="67500"/>
                <a:satMod val="115000"/>
              </a:schemeClr>
            </a:gs>
            <a:gs pos="100000">
              <a:schemeClr val="bg2">
                <a:lumMod val="90000"/>
              </a:schemeClr>
            </a:gs>
          </a:gsLst>
          <a:lin ang="0" scaled="1"/>
          <a:tileRect/>
        </a:gradFill>
      </dgm:spPr>
      <dgm:t>
        <a:bodyPr/>
        <a:lstStyle/>
        <a:p>
          <a:endParaRPr lang="en-US"/>
        </a:p>
      </dgm:t>
    </dgm:pt>
    <dgm:pt modelId="{40256368-812B-4600-80C2-C27C7A5BC86D}" type="sibTrans" cxnId="{536F53A1-16E0-4635-AF2E-AB3CAC3E4DC3}">
      <dgm:prSet/>
      <dgm:spPr/>
      <dgm:t>
        <a:bodyPr/>
        <a:lstStyle/>
        <a:p>
          <a:endParaRPr lang="en-US"/>
        </a:p>
      </dgm:t>
    </dgm:pt>
    <dgm:pt modelId="{69AA1F03-C34F-40D7-8BFA-C523B0582BBB}">
      <dgm:prSet phldrT="[Text]" custT="1"/>
      <dgm:spPr>
        <a:gradFill flip="none" rotWithShape="1">
          <a:gsLst>
            <a:gs pos="0">
              <a:schemeClr val="bg2">
                <a:lumMod val="25000"/>
              </a:schemeClr>
            </a:gs>
            <a:gs pos="100000">
              <a:schemeClr val="bg2">
                <a:lumMod val="75000"/>
              </a:schemeClr>
            </a:gs>
          </a:gsLst>
          <a:lin ang="5400000" scaled="1"/>
          <a:tileRect/>
        </a:gradFill>
        <a:effectLst>
          <a:outerShdw blurRad="50800" dist="38100" dir="2700000" algn="tl" rotWithShape="0">
            <a:prstClr val="black">
              <a:alpha val="40000"/>
            </a:prstClr>
          </a:outerShdw>
        </a:effectLst>
      </dgm:spPr>
      <dgm:t>
        <a:bodyPr lIns="9144" rIns="9144"/>
        <a:lstStyle/>
        <a:p>
          <a:pPr>
            <a:spcAft>
              <a:spcPts val="0"/>
            </a:spcAft>
          </a:pPr>
          <a:r>
            <a:rPr lang="en-US" sz="2400" b="1" dirty="0" smtClean="0"/>
            <a:t>57% </a:t>
          </a:r>
        </a:p>
        <a:p>
          <a:pPr>
            <a:spcAft>
              <a:spcPts val="0"/>
            </a:spcAft>
          </a:pPr>
          <a:r>
            <a:rPr lang="en-US" sz="1800" dirty="0" smtClean="0"/>
            <a:t>must switch from web self-serve to voice</a:t>
          </a:r>
          <a:endParaRPr lang="en-US" sz="1800" dirty="0"/>
        </a:p>
      </dgm:t>
    </dgm:pt>
    <dgm:pt modelId="{BDFD6640-6971-43D3-89DC-8B1339F5A1CB}" type="parTrans" cxnId="{88D8D5D9-98A1-429F-8F6D-3E0C94A17F57}">
      <dgm:prSet/>
      <dgm:spPr>
        <a:gradFill flip="none" rotWithShape="0">
          <a:gsLst>
            <a:gs pos="0">
              <a:schemeClr val="bg2">
                <a:lumMod val="50000"/>
              </a:schemeClr>
            </a:gs>
            <a:gs pos="50000">
              <a:schemeClr val="accent1">
                <a:tint val="60000"/>
                <a:hueOff val="0"/>
                <a:satOff val="0"/>
                <a:lumOff val="0"/>
                <a:shade val="67500"/>
                <a:satMod val="115000"/>
              </a:schemeClr>
            </a:gs>
            <a:gs pos="100000">
              <a:schemeClr val="bg2">
                <a:lumMod val="90000"/>
              </a:schemeClr>
            </a:gs>
          </a:gsLst>
          <a:lin ang="5400000" scaled="1"/>
          <a:tileRect/>
        </a:gradFill>
      </dgm:spPr>
      <dgm:t>
        <a:bodyPr/>
        <a:lstStyle/>
        <a:p>
          <a:endParaRPr lang="en-US"/>
        </a:p>
      </dgm:t>
    </dgm:pt>
    <dgm:pt modelId="{58ACC51A-71AB-4CD3-B261-6E3A93CDF377}" type="sibTrans" cxnId="{88D8D5D9-98A1-429F-8F6D-3E0C94A17F57}">
      <dgm:prSet/>
      <dgm:spPr/>
      <dgm:t>
        <a:bodyPr/>
        <a:lstStyle/>
        <a:p>
          <a:endParaRPr lang="en-US"/>
        </a:p>
      </dgm:t>
    </dgm:pt>
    <dgm:pt modelId="{75FE1F72-4D44-4C23-AFDC-513B38738ECA}">
      <dgm:prSet phldrT="[Text]" custT="1"/>
      <dgm:spPr>
        <a:gradFill flip="none" rotWithShape="1">
          <a:gsLst>
            <a:gs pos="0">
              <a:schemeClr val="bg2">
                <a:lumMod val="25000"/>
              </a:schemeClr>
            </a:gs>
            <a:gs pos="100000">
              <a:schemeClr val="bg2">
                <a:lumMod val="75000"/>
              </a:schemeClr>
            </a:gs>
          </a:gsLst>
          <a:lin ang="5400000" scaled="1"/>
          <a:tileRect/>
        </a:gradFill>
        <a:effectLst>
          <a:outerShdw blurRad="50800" dist="38100" dir="2700000" algn="tl" rotWithShape="0">
            <a:prstClr val="black">
              <a:alpha val="40000"/>
            </a:prstClr>
          </a:outerShdw>
        </a:effectLst>
      </dgm:spPr>
      <dgm:t>
        <a:bodyPr lIns="9144" rIns="9144"/>
        <a:lstStyle/>
        <a:p>
          <a:pPr>
            <a:spcAft>
              <a:spcPts val="0"/>
            </a:spcAft>
          </a:pPr>
          <a:r>
            <a:rPr lang="en-US" sz="2400" b="1" dirty="0" smtClean="0"/>
            <a:t>59%</a:t>
          </a:r>
          <a:r>
            <a:rPr lang="en-US" sz="2400" dirty="0" smtClean="0"/>
            <a:t> </a:t>
          </a:r>
          <a:r>
            <a:rPr lang="en-US" sz="1800" dirty="0" smtClean="0"/>
            <a:t>transferred during support session</a:t>
          </a:r>
          <a:endParaRPr lang="en-US" sz="1800" dirty="0"/>
        </a:p>
      </dgm:t>
    </dgm:pt>
    <dgm:pt modelId="{8E0E4734-3053-454F-A869-D06F1EBB04A6}" type="parTrans" cxnId="{80CA550C-88BE-4C81-9E3D-5339BBDB8457}">
      <dgm:prSet/>
      <dgm:spPr>
        <a:gradFill flip="none" rotWithShape="0">
          <a:gsLst>
            <a:gs pos="0">
              <a:schemeClr val="bg2">
                <a:lumMod val="50000"/>
              </a:schemeClr>
            </a:gs>
            <a:gs pos="50000">
              <a:schemeClr val="accent1">
                <a:tint val="60000"/>
                <a:hueOff val="0"/>
                <a:satOff val="0"/>
                <a:lumOff val="0"/>
                <a:shade val="67500"/>
                <a:satMod val="115000"/>
              </a:schemeClr>
            </a:gs>
            <a:gs pos="100000">
              <a:schemeClr val="bg2">
                <a:lumMod val="90000"/>
              </a:schemeClr>
            </a:gs>
          </a:gsLst>
          <a:lin ang="10800000" scaled="1"/>
          <a:tileRect/>
        </a:gradFill>
      </dgm:spPr>
      <dgm:t>
        <a:bodyPr/>
        <a:lstStyle/>
        <a:p>
          <a:endParaRPr lang="en-US"/>
        </a:p>
      </dgm:t>
    </dgm:pt>
    <dgm:pt modelId="{87CDFEA4-0989-4F44-9AB4-4CB97935C2EC}" type="sibTrans" cxnId="{80CA550C-88BE-4C81-9E3D-5339BBDB8457}">
      <dgm:prSet/>
      <dgm:spPr/>
      <dgm:t>
        <a:bodyPr/>
        <a:lstStyle/>
        <a:p>
          <a:endParaRPr lang="en-US"/>
        </a:p>
      </dgm:t>
    </dgm:pt>
    <dgm:pt modelId="{47384A6D-2604-4F8E-A73C-6287FF1E64F3}">
      <dgm:prSet phldrT="[Text]" custT="1"/>
      <dgm:spPr>
        <a:gradFill flip="none" rotWithShape="1">
          <a:gsLst>
            <a:gs pos="0">
              <a:schemeClr val="bg2">
                <a:lumMod val="25000"/>
              </a:schemeClr>
            </a:gs>
            <a:gs pos="100000">
              <a:schemeClr val="bg2">
                <a:lumMod val="75000"/>
              </a:schemeClr>
            </a:gs>
          </a:gsLst>
          <a:lin ang="5400000" scaled="1"/>
          <a:tileRect/>
        </a:gradFill>
        <a:effectLst>
          <a:outerShdw blurRad="50800" dist="38100" dir="2700000" algn="tl" rotWithShape="0">
            <a:prstClr val="black">
              <a:alpha val="40000"/>
            </a:prstClr>
          </a:outerShdw>
        </a:effectLst>
      </dgm:spPr>
      <dgm:t>
        <a:bodyPr/>
        <a:lstStyle/>
        <a:p>
          <a:pPr>
            <a:spcAft>
              <a:spcPts val="0"/>
            </a:spcAft>
          </a:pPr>
          <a:r>
            <a:rPr lang="en-US" sz="2400" b="1" dirty="0" smtClean="0"/>
            <a:t>62%</a:t>
          </a:r>
          <a:r>
            <a:rPr lang="en-US" sz="2400" dirty="0" smtClean="0"/>
            <a:t> </a:t>
          </a:r>
        </a:p>
        <a:p>
          <a:pPr>
            <a:spcAft>
              <a:spcPts val="0"/>
            </a:spcAft>
          </a:pPr>
          <a:r>
            <a:rPr lang="en-US" sz="1800" dirty="0" smtClean="0"/>
            <a:t>must contact repeatedly to resolve issue</a:t>
          </a:r>
          <a:endParaRPr lang="en-US" sz="1800" dirty="0"/>
        </a:p>
      </dgm:t>
    </dgm:pt>
    <dgm:pt modelId="{039E3C6A-5821-49A4-961E-68DFF500EB4D}" type="parTrans" cxnId="{0182E760-9E47-441D-88A9-49C722FF42AE}">
      <dgm:prSet/>
      <dgm:spPr>
        <a:gradFill flip="none" rotWithShape="0">
          <a:gsLst>
            <a:gs pos="0">
              <a:schemeClr val="bg2">
                <a:lumMod val="50000"/>
              </a:schemeClr>
            </a:gs>
            <a:gs pos="50000">
              <a:schemeClr val="accent1">
                <a:tint val="60000"/>
                <a:hueOff val="0"/>
                <a:satOff val="0"/>
                <a:lumOff val="0"/>
                <a:shade val="67500"/>
                <a:satMod val="115000"/>
              </a:schemeClr>
            </a:gs>
            <a:gs pos="100000">
              <a:schemeClr val="bg2">
                <a:lumMod val="90000"/>
              </a:schemeClr>
            </a:gs>
          </a:gsLst>
          <a:lin ang="10800000" scaled="1"/>
          <a:tileRect/>
        </a:gradFill>
      </dgm:spPr>
      <dgm:t>
        <a:bodyPr/>
        <a:lstStyle/>
        <a:p>
          <a:endParaRPr lang="en-US"/>
        </a:p>
      </dgm:t>
    </dgm:pt>
    <dgm:pt modelId="{71FF1612-B881-4786-9CAB-128F5AF076E4}" type="sibTrans" cxnId="{0182E760-9E47-441D-88A9-49C722FF42AE}">
      <dgm:prSet/>
      <dgm:spPr/>
      <dgm:t>
        <a:bodyPr/>
        <a:lstStyle/>
        <a:p>
          <a:endParaRPr lang="en-US"/>
        </a:p>
      </dgm:t>
    </dgm:pt>
    <dgm:pt modelId="{D80FA51C-4851-446B-9EEE-A393C61EF116}" type="pres">
      <dgm:prSet presAssocID="{9B01867C-51B2-4EB0-8106-49F10E5FDFB7}" presName="cycle" presStyleCnt="0">
        <dgm:presLayoutVars>
          <dgm:chMax val="1"/>
          <dgm:dir/>
          <dgm:animLvl val="ctr"/>
          <dgm:resizeHandles val="exact"/>
        </dgm:presLayoutVars>
      </dgm:prSet>
      <dgm:spPr/>
      <dgm:t>
        <a:bodyPr/>
        <a:lstStyle/>
        <a:p>
          <a:endParaRPr lang="en-US"/>
        </a:p>
      </dgm:t>
    </dgm:pt>
    <dgm:pt modelId="{4EA75501-7908-48D3-9B7C-FF3559F1E14D}" type="pres">
      <dgm:prSet presAssocID="{7365A957-3D71-4113-8198-67EFAC110FD1}" presName="centerShape" presStyleLbl="node0" presStyleIdx="0" presStyleCnt="1"/>
      <dgm:spPr/>
      <dgm:t>
        <a:bodyPr/>
        <a:lstStyle/>
        <a:p>
          <a:endParaRPr lang="en-US"/>
        </a:p>
      </dgm:t>
    </dgm:pt>
    <dgm:pt modelId="{75E61F44-9C6B-4C9E-867A-38C549173E59}" type="pres">
      <dgm:prSet presAssocID="{52B7CB19-E13D-4C73-8191-FF33BA620F8E}" presName="parTrans" presStyleLbl="bgSibTrans2D1" presStyleIdx="0" presStyleCnt="5"/>
      <dgm:spPr/>
      <dgm:t>
        <a:bodyPr/>
        <a:lstStyle/>
        <a:p>
          <a:endParaRPr lang="en-US"/>
        </a:p>
      </dgm:t>
    </dgm:pt>
    <dgm:pt modelId="{65A3ECD2-A2B7-4872-9016-C3D39A0CC5CA}" type="pres">
      <dgm:prSet presAssocID="{B3C91F14-E20C-408B-AB56-04FCF21332F6}" presName="node" presStyleLbl="node1" presStyleIdx="0" presStyleCnt="5">
        <dgm:presLayoutVars>
          <dgm:bulletEnabled val="1"/>
        </dgm:presLayoutVars>
      </dgm:prSet>
      <dgm:spPr/>
      <dgm:t>
        <a:bodyPr/>
        <a:lstStyle/>
        <a:p>
          <a:endParaRPr lang="en-US"/>
        </a:p>
      </dgm:t>
    </dgm:pt>
    <dgm:pt modelId="{2573AE20-7BC0-47CD-96FF-21F2272360E1}" type="pres">
      <dgm:prSet presAssocID="{50BEDE0D-DAEC-40AE-ABFC-3C07E53DEA06}" presName="parTrans" presStyleLbl="bgSibTrans2D1" presStyleIdx="1" presStyleCnt="5"/>
      <dgm:spPr/>
      <dgm:t>
        <a:bodyPr/>
        <a:lstStyle/>
        <a:p>
          <a:endParaRPr lang="en-US"/>
        </a:p>
      </dgm:t>
    </dgm:pt>
    <dgm:pt modelId="{25D7ED5E-E45D-44B2-A8D4-81119A0C8B53}" type="pres">
      <dgm:prSet presAssocID="{3FA14260-A3A5-449E-BA11-6019ECF62C84}" presName="node" presStyleLbl="node1" presStyleIdx="1" presStyleCnt="5">
        <dgm:presLayoutVars>
          <dgm:bulletEnabled val="1"/>
        </dgm:presLayoutVars>
      </dgm:prSet>
      <dgm:spPr/>
      <dgm:t>
        <a:bodyPr/>
        <a:lstStyle/>
        <a:p>
          <a:endParaRPr lang="en-US"/>
        </a:p>
      </dgm:t>
    </dgm:pt>
    <dgm:pt modelId="{6D8497D2-63B6-48F7-92FB-CFF423BD5ABC}" type="pres">
      <dgm:prSet presAssocID="{BDFD6640-6971-43D3-89DC-8B1339F5A1CB}" presName="parTrans" presStyleLbl="bgSibTrans2D1" presStyleIdx="2" presStyleCnt="5"/>
      <dgm:spPr/>
      <dgm:t>
        <a:bodyPr/>
        <a:lstStyle/>
        <a:p>
          <a:endParaRPr lang="en-US"/>
        </a:p>
      </dgm:t>
    </dgm:pt>
    <dgm:pt modelId="{8EC55B68-9830-41FF-AC98-86B1F2AF7F17}" type="pres">
      <dgm:prSet presAssocID="{69AA1F03-C34F-40D7-8BFA-C523B0582BBB}" presName="node" presStyleLbl="node1" presStyleIdx="2" presStyleCnt="5">
        <dgm:presLayoutVars>
          <dgm:bulletEnabled val="1"/>
        </dgm:presLayoutVars>
      </dgm:prSet>
      <dgm:spPr/>
      <dgm:t>
        <a:bodyPr/>
        <a:lstStyle/>
        <a:p>
          <a:endParaRPr lang="en-US"/>
        </a:p>
      </dgm:t>
    </dgm:pt>
    <dgm:pt modelId="{0E0226F3-3CF9-4950-8150-EF7E08646411}" type="pres">
      <dgm:prSet presAssocID="{8E0E4734-3053-454F-A869-D06F1EBB04A6}" presName="parTrans" presStyleLbl="bgSibTrans2D1" presStyleIdx="3" presStyleCnt="5"/>
      <dgm:spPr/>
      <dgm:t>
        <a:bodyPr/>
        <a:lstStyle/>
        <a:p>
          <a:endParaRPr lang="en-US"/>
        </a:p>
      </dgm:t>
    </dgm:pt>
    <dgm:pt modelId="{6F2E1BF0-F86D-43A0-BF84-60152EC185BA}" type="pres">
      <dgm:prSet presAssocID="{75FE1F72-4D44-4C23-AFDC-513B38738ECA}" presName="node" presStyleLbl="node1" presStyleIdx="3" presStyleCnt="5">
        <dgm:presLayoutVars>
          <dgm:bulletEnabled val="1"/>
        </dgm:presLayoutVars>
      </dgm:prSet>
      <dgm:spPr/>
      <dgm:t>
        <a:bodyPr/>
        <a:lstStyle/>
        <a:p>
          <a:endParaRPr lang="en-US"/>
        </a:p>
      </dgm:t>
    </dgm:pt>
    <dgm:pt modelId="{DFC8656D-99DB-4EED-962F-3D9E34A650CD}" type="pres">
      <dgm:prSet presAssocID="{039E3C6A-5821-49A4-961E-68DFF500EB4D}" presName="parTrans" presStyleLbl="bgSibTrans2D1" presStyleIdx="4" presStyleCnt="5"/>
      <dgm:spPr/>
      <dgm:t>
        <a:bodyPr/>
        <a:lstStyle/>
        <a:p>
          <a:endParaRPr lang="en-US"/>
        </a:p>
      </dgm:t>
    </dgm:pt>
    <dgm:pt modelId="{E79AFB01-21F0-4A78-85FA-E32B064E7A79}" type="pres">
      <dgm:prSet presAssocID="{47384A6D-2604-4F8E-A73C-6287FF1E64F3}" presName="node" presStyleLbl="node1" presStyleIdx="4" presStyleCnt="5">
        <dgm:presLayoutVars>
          <dgm:bulletEnabled val="1"/>
        </dgm:presLayoutVars>
      </dgm:prSet>
      <dgm:spPr/>
      <dgm:t>
        <a:bodyPr/>
        <a:lstStyle/>
        <a:p>
          <a:endParaRPr lang="en-US"/>
        </a:p>
      </dgm:t>
    </dgm:pt>
  </dgm:ptLst>
  <dgm:cxnLst>
    <dgm:cxn modelId="{160438A1-D90B-4874-AAB5-AAC9AC8B5285}" type="presOf" srcId="{9B01867C-51B2-4EB0-8106-49F10E5FDFB7}" destId="{D80FA51C-4851-446B-9EEE-A393C61EF116}" srcOrd="0" destOrd="0" presId="urn:microsoft.com/office/officeart/2005/8/layout/radial4"/>
    <dgm:cxn modelId="{24ADA13E-7ADC-40E1-AEF8-D8483AB0C1EE}" srcId="{7365A957-3D71-4113-8198-67EFAC110FD1}" destId="{B3C91F14-E20C-408B-AB56-04FCF21332F6}" srcOrd="0" destOrd="0" parTransId="{52B7CB19-E13D-4C73-8191-FF33BA620F8E}" sibTransId="{DD633FD8-B7E7-4C05-AE84-EA75F52546A7}"/>
    <dgm:cxn modelId="{6D6A5BCA-EC6F-4174-B1BD-8798F5D82A44}" type="presOf" srcId="{7365A957-3D71-4113-8198-67EFAC110FD1}" destId="{4EA75501-7908-48D3-9B7C-FF3559F1E14D}" srcOrd="0" destOrd="0" presId="urn:microsoft.com/office/officeart/2005/8/layout/radial4"/>
    <dgm:cxn modelId="{8910ED7D-00F2-4C92-9473-B1D477B32A2E}" type="presOf" srcId="{3FA14260-A3A5-449E-BA11-6019ECF62C84}" destId="{25D7ED5E-E45D-44B2-A8D4-81119A0C8B53}" srcOrd="0" destOrd="0" presId="urn:microsoft.com/office/officeart/2005/8/layout/radial4"/>
    <dgm:cxn modelId="{859C5EAB-DEC6-4580-BE21-047B1C8E31DB}" type="presOf" srcId="{50BEDE0D-DAEC-40AE-ABFC-3C07E53DEA06}" destId="{2573AE20-7BC0-47CD-96FF-21F2272360E1}" srcOrd="0" destOrd="0" presId="urn:microsoft.com/office/officeart/2005/8/layout/radial4"/>
    <dgm:cxn modelId="{A4CA0C19-FEE4-4E5F-9E43-BB31E84FC76E}" type="presOf" srcId="{69AA1F03-C34F-40D7-8BFA-C523B0582BBB}" destId="{8EC55B68-9830-41FF-AC98-86B1F2AF7F17}" srcOrd="0" destOrd="0" presId="urn:microsoft.com/office/officeart/2005/8/layout/radial4"/>
    <dgm:cxn modelId="{88D8D5D9-98A1-429F-8F6D-3E0C94A17F57}" srcId="{7365A957-3D71-4113-8198-67EFAC110FD1}" destId="{69AA1F03-C34F-40D7-8BFA-C523B0582BBB}" srcOrd="2" destOrd="0" parTransId="{BDFD6640-6971-43D3-89DC-8B1339F5A1CB}" sibTransId="{58ACC51A-71AB-4CD3-B261-6E3A93CDF377}"/>
    <dgm:cxn modelId="{4D2C827C-0844-4DA9-A2BA-F1703376AA27}" type="presOf" srcId="{039E3C6A-5821-49A4-961E-68DFF500EB4D}" destId="{DFC8656D-99DB-4EED-962F-3D9E34A650CD}" srcOrd="0" destOrd="0" presId="urn:microsoft.com/office/officeart/2005/8/layout/radial4"/>
    <dgm:cxn modelId="{0182E760-9E47-441D-88A9-49C722FF42AE}" srcId="{7365A957-3D71-4113-8198-67EFAC110FD1}" destId="{47384A6D-2604-4F8E-A73C-6287FF1E64F3}" srcOrd="4" destOrd="0" parTransId="{039E3C6A-5821-49A4-961E-68DFF500EB4D}" sibTransId="{71FF1612-B881-4786-9CAB-128F5AF076E4}"/>
    <dgm:cxn modelId="{74BCBE6A-21C8-4943-A2EB-EB2B451623EA}" type="presOf" srcId="{8E0E4734-3053-454F-A869-D06F1EBB04A6}" destId="{0E0226F3-3CF9-4950-8150-EF7E08646411}" srcOrd="0" destOrd="0" presId="urn:microsoft.com/office/officeart/2005/8/layout/radial4"/>
    <dgm:cxn modelId="{AC72A0E8-2606-4964-9967-9B68491F75FF}" type="presOf" srcId="{52B7CB19-E13D-4C73-8191-FF33BA620F8E}" destId="{75E61F44-9C6B-4C9E-867A-38C549173E59}" srcOrd="0" destOrd="0" presId="urn:microsoft.com/office/officeart/2005/8/layout/radial4"/>
    <dgm:cxn modelId="{65A11CBE-DDF2-4747-B0C7-4D762896A3C4}" type="presOf" srcId="{BDFD6640-6971-43D3-89DC-8B1339F5A1CB}" destId="{6D8497D2-63B6-48F7-92FB-CFF423BD5ABC}" srcOrd="0" destOrd="0" presId="urn:microsoft.com/office/officeart/2005/8/layout/radial4"/>
    <dgm:cxn modelId="{D9CB7AD5-7EFC-4DBC-8D50-9E1C1C608B63}" srcId="{9B01867C-51B2-4EB0-8106-49F10E5FDFB7}" destId="{7365A957-3D71-4113-8198-67EFAC110FD1}" srcOrd="0" destOrd="0" parTransId="{FCCA119C-388A-4812-BFB3-5DD1B44160E1}" sibTransId="{455085B8-A14B-4A75-A8A0-F5C1051E7686}"/>
    <dgm:cxn modelId="{9D76193E-10DE-407E-88A3-64C940A9B452}" type="presOf" srcId="{75FE1F72-4D44-4C23-AFDC-513B38738ECA}" destId="{6F2E1BF0-F86D-43A0-BF84-60152EC185BA}" srcOrd="0" destOrd="0" presId="urn:microsoft.com/office/officeart/2005/8/layout/radial4"/>
    <dgm:cxn modelId="{A49D634B-53B0-43AE-B561-1BFB5DE98EA6}" type="presOf" srcId="{B3C91F14-E20C-408B-AB56-04FCF21332F6}" destId="{65A3ECD2-A2B7-4872-9016-C3D39A0CC5CA}" srcOrd="0" destOrd="0" presId="urn:microsoft.com/office/officeart/2005/8/layout/radial4"/>
    <dgm:cxn modelId="{BEC569D1-7147-4147-9D34-1EA6C1024866}" type="presOf" srcId="{47384A6D-2604-4F8E-A73C-6287FF1E64F3}" destId="{E79AFB01-21F0-4A78-85FA-E32B064E7A79}" srcOrd="0" destOrd="0" presId="urn:microsoft.com/office/officeart/2005/8/layout/radial4"/>
    <dgm:cxn modelId="{80CA550C-88BE-4C81-9E3D-5339BBDB8457}" srcId="{7365A957-3D71-4113-8198-67EFAC110FD1}" destId="{75FE1F72-4D44-4C23-AFDC-513B38738ECA}" srcOrd="3" destOrd="0" parTransId="{8E0E4734-3053-454F-A869-D06F1EBB04A6}" sibTransId="{87CDFEA4-0989-4F44-9AB4-4CB97935C2EC}"/>
    <dgm:cxn modelId="{536F53A1-16E0-4635-AF2E-AB3CAC3E4DC3}" srcId="{7365A957-3D71-4113-8198-67EFAC110FD1}" destId="{3FA14260-A3A5-449E-BA11-6019ECF62C84}" srcOrd="1" destOrd="0" parTransId="{50BEDE0D-DAEC-40AE-ABFC-3C07E53DEA06}" sibTransId="{40256368-812B-4600-80C2-C27C7A5BC86D}"/>
    <dgm:cxn modelId="{03857F65-EC09-4F93-B441-39550EA384E0}" type="presParOf" srcId="{D80FA51C-4851-446B-9EEE-A393C61EF116}" destId="{4EA75501-7908-48D3-9B7C-FF3559F1E14D}" srcOrd="0" destOrd="0" presId="urn:microsoft.com/office/officeart/2005/8/layout/radial4"/>
    <dgm:cxn modelId="{B8B76366-AA76-4769-8B39-91A3D4647D8A}" type="presParOf" srcId="{D80FA51C-4851-446B-9EEE-A393C61EF116}" destId="{75E61F44-9C6B-4C9E-867A-38C549173E59}" srcOrd="1" destOrd="0" presId="urn:microsoft.com/office/officeart/2005/8/layout/radial4"/>
    <dgm:cxn modelId="{AEC00B6E-B3D9-4467-B457-7415F0AADBFB}" type="presParOf" srcId="{D80FA51C-4851-446B-9EEE-A393C61EF116}" destId="{65A3ECD2-A2B7-4872-9016-C3D39A0CC5CA}" srcOrd="2" destOrd="0" presId="urn:microsoft.com/office/officeart/2005/8/layout/radial4"/>
    <dgm:cxn modelId="{9311BD1D-499D-44DD-BCC3-2EAAEA8484D1}" type="presParOf" srcId="{D80FA51C-4851-446B-9EEE-A393C61EF116}" destId="{2573AE20-7BC0-47CD-96FF-21F2272360E1}" srcOrd="3" destOrd="0" presId="urn:microsoft.com/office/officeart/2005/8/layout/radial4"/>
    <dgm:cxn modelId="{4D65C816-DFF7-4BBB-A848-E0984A4DCE17}" type="presParOf" srcId="{D80FA51C-4851-446B-9EEE-A393C61EF116}" destId="{25D7ED5E-E45D-44B2-A8D4-81119A0C8B53}" srcOrd="4" destOrd="0" presId="urn:microsoft.com/office/officeart/2005/8/layout/radial4"/>
    <dgm:cxn modelId="{77F2B301-74FA-4F30-8D4F-475F81612D9B}" type="presParOf" srcId="{D80FA51C-4851-446B-9EEE-A393C61EF116}" destId="{6D8497D2-63B6-48F7-92FB-CFF423BD5ABC}" srcOrd="5" destOrd="0" presId="urn:microsoft.com/office/officeart/2005/8/layout/radial4"/>
    <dgm:cxn modelId="{E01795BB-85B0-491C-9F6E-7C26E678A800}" type="presParOf" srcId="{D80FA51C-4851-446B-9EEE-A393C61EF116}" destId="{8EC55B68-9830-41FF-AC98-86B1F2AF7F17}" srcOrd="6" destOrd="0" presId="urn:microsoft.com/office/officeart/2005/8/layout/radial4"/>
    <dgm:cxn modelId="{332996D4-75F7-4516-A660-7FED87F137ED}" type="presParOf" srcId="{D80FA51C-4851-446B-9EEE-A393C61EF116}" destId="{0E0226F3-3CF9-4950-8150-EF7E08646411}" srcOrd="7" destOrd="0" presId="urn:microsoft.com/office/officeart/2005/8/layout/radial4"/>
    <dgm:cxn modelId="{D618F9BF-2839-40A7-9712-4EEA3B5A904F}" type="presParOf" srcId="{D80FA51C-4851-446B-9EEE-A393C61EF116}" destId="{6F2E1BF0-F86D-43A0-BF84-60152EC185BA}" srcOrd="8" destOrd="0" presId="urn:microsoft.com/office/officeart/2005/8/layout/radial4"/>
    <dgm:cxn modelId="{505EE9C7-CF1C-496A-B34E-0DD82EBD5409}" type="presParOf" srcId="{D80FA51C-4851-446B-9EEE-A393C61EF116}" destId="{DFC8656D-99DB-4EED-962F-3D9E34A650CD}" srcOrd="9" destOrd="0" presId="urn:microsoft.com/office/officeart/2005/8/layout/radial4"/>
    <dgm:cxn modelId="{B7D80F4B-D600-463F-AA6F-6C0D0163DB06}" type="presParOf" srcId="{D80FA51C-4851-446B-9EEE-A393C61EF116}" destId="{E79AFB01-21F0-4A78-85FA-E32B064E7A79}" srcOrd="10"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9315B2-55D0-447E-B08D-E0405AA121C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127D2F2-EC65-4E7F-A9F2-02E29EF31DD9}">
      <dgm:prSet phldrT="[Text]"/>
      <dgm:spPr/>
      <dgm:t>
        <a:bodyPr/>
        <a:lstStyle/>
        <a:p>
          <a:r>
            <a:rPr lang="en-US" dirty="0" smtClean="0"/>
            <a:t>Palettes “observes” channels to record context as it is created</a:t>
          </a:r>
          <a:endParaRPr lang="en-US" dirty="0"/>
        </a:p>
      </dgm:t>
    </dgm:pt>
    <dgm:pt modelId="{F5575C1C-3D2E-4C07-933F-C7DE509AE11B}" type="parTrans" cxnId="{8EA42AD7-598B-4A01-9917-79DFCDAA53CD}">
      <dgm:prSet/>
      <dgm:spPr/>
      <dgm:t>
        <a:bodyPr/>
        <a:lstStyle/>
        <a:p>
          <a:endParaRPr lang="en-US"/>
        </a:p>
      </dgm:t>
    </dgm:pt>
    <dgm:pt modelId="{245027FE-46A8-492F-BEDE-53D81B87463A}" type="sibTrans" cxnId="{8EA42AD7-598B-4A01-9917-79DFCDAA53CD}">
      <dgm:prSet/>
      <dgm:spPr>
        <a:ln>
          <a:solidFill>
            <a:schemeClr val="accent5"/>
          </a:solidFill>
        </a:ln>
      </dgm:spPr>
      <dgm:t>
        <a:bodyPr/>
        <a:lstStyle/>
        <a:p>
          <a:endParaRPr lang="en-US"/>
        </a:p>
      </dgm:t>
    </dgm:pt>
    <dgm:pt modelId="{4B597E9B-C415-4223-B744-869A0BC3BD62}">
      <dgm:prSet/>
      <dgm:spPr/>
      <dgm:t>
        <a:bodyPr/>
        <a:lstStyle/>
        <a:p>
          <a:r>
            <a:rPr lang="en-US" smtClean="0"/>
            <a:t>Palettes “injects” into channels to add context from previous interactions</a:t>
          </a:r>
          <a:endParaRPr lang="en-US" dirty="0" smtClean="0"/>
        </a:p>
      </dgm:t>
    </dgm:pt>
    <dgm:pt modelId="{AA26211A-0AEA-4AA5-BC1E-8ED885681315}" type="parTrans" cxnId="{C27037AA-4712-4347-AF5F-D75F66113498}">
      <dgm:prSet/>
      <dgm:spPr/>
      <dgm:t>
        <a:bodyPr/>
        <a:lstStyle/>
        <a:p>
          <a:endParaRPr lang="en-US"/>
        </a:p>
      </dgm:t>
    </dgm:pt>
    <dgm:pt modelId="{76858AC8-0E41-4BAC-9A3D-B28C68727C44}" type="sibTrans" cxnId="{C27037AA-4712-4347-AF5F-D75F66113498}">
      <dgm:prSet/>
      <dgm:spPr/>
      <dgm:t>
        <a:bodyPr/>
        <a:lstStyle/>
        <a:p>
          <a:endParaRPr lang="en-US"/>
        </a:p>
      </dgm:t>
    </dgm:pt>
    <dgm:pt modelId="{93055B0E-A806-483D-9691-7618D272ECBF}">
      <dgm:prSet/>
      <dgm:spPr/>
      <dgm:t>
        <a:bodyPr/>
        <a:lstStyle/>
        <a:p>
          <a:r>
            <a:rPr lang="en-US" smtClean="0"/>
            <a:t>Context flows between channels</a:t>
          </a:r>
          <a:endParaRPr lang="en-US" dirty="0" smtClean="0"/>
        </a:p>
      </dgm:t>
    </dgm:pt>
    <dgm:pt modelId="{9135FBC3-D238-455F-8E96-E6B6DAECEB1A}" type="parTrans" cxnId="{27863536-873B-40F8-A1CE-9D9A0B6AE6C1}">
      <dgm:prSet/>
      <dgm:spPr/>
      <dgm:t>
        <a:bodyPr/>
        <a:lstStyle/>
        <a:p>
          <a:endParaRPr lang="en-US"/>
        </a:p>
      </dgm:t>
    </dgm:pt>
    <dgm:pt modelId="{E877814A-5BC2-4E70-ABFF-398F1D24217E}" type="sibTrans" cxnId="{27863536-873B-40F8-A1CE-9D9A0B6AE6C1}">
      <dgm:prSet/>
      <dgm:spPr/>
      <dgm:t>
        <a:bodyPr/>
        <a:lstStyle/>
        <a:p>
          <a:endParaRPr lang="en-US"/>
        </a:p>
      </dgm:t>
    </dgm:pt>
    <dgm:pt modelId="{36058B62-E4E5-470B-A048-DD59DE390147}">
      <dgm:prSet/>
      <dgm:spPr/>
      <dgm:t>
        <a:bodyPr/>
        <a:lstStyle/>
        <a:p>
          <a:r>
            <a:rPr lang="en-US" smtClean="0"/>
            <a:t>Customer has a “joined up” experience</a:t>
          </a:r>
          <a:endParaRPr lang="en-US" dirty="0" smtClean="0"/>
        </a:p>
      </dgm:t>
    </dgm:pt>
    <dgm:pt modelId="{B4F6BB68-997E-4BA7-8E9A-A514E30F9215}" type="parTrans" cxnId="{61878B94-977A-4522-BED6-687552D88E13}">
      <dgm:prSet/>
      <dgm:spPr/>
      <dgm:t>
        <a:bodyPr/>
        <a:lstStyle/>
        <a:p>
          <a:endParaRPr lang="en-US"/>
        </a:p>
      </dgm:t>
    </dgm:pt>
    <dgm:pt modelId="{35D922CB-2064-469D-A294-55E27C5BEFC3}" type="sibTrans" cxnId="{61878B94-977A-4522-BED6-687552D88E13}">
      <dgm:prSet/>
      <dgm:spPr/>
      <dgm:t>
        <a:bodyPr/>
        <a:lstStyle/>
        <a:p>
          <a:endParaRPr lang="en-US"/>
        </a:p>
      </dgm:t>
    </dgm:pt>
    <dgm:pt modelId="{1896FFE3-3906-4FEE-B06B-7A525679D4D8}">
      <dgm:prSet/>
      <dgm:spPr/>
      <dgm:t>
        <a:bodyPr/>
        <a:lstStyle/>
        <a:p>
          <a:r>
            <a:rPr lang="en-US" smtClean="0"/>
            <a:t>Palettes provides adapters for different channels</a:t>
          </a:r>
          <a:endParaRPr lang="en-US" dirty="0" smtClean="0"/>
        </a:p>
      </dgm:t>
    </dgm:pt>
    <dgm:pt modelId="{9E54A397-296F-4056-AB15-F117CCEC88B4}" type="parTrans" cxnId="{299E56B0-ECBD-4B38-8EA5-1945DA86F93E}">
      <dgm:prSet/>
      <dgm:spPr/>
      <dgm:t>
        <a:bodyPr/>
        <a:lstStyle/>
        <a:p>
          <a:endParaRPr lang="en-US"/>
        </a:p>
      </dgm:t>
    </dgm:pt>
    <dgm:pt modelId="{53984510-492E-4847-B8BD-01A29A13EB6C}" type="sibTrans" cxnId="{299E56B0-ECBD-4B38-8EA5-1945DA86F93E}">
      <dgm:prSet/>
      <dgm:spPr/>
      <dgm:t>
        <a:bodyPr/>
        <a:lstStyle/>
        <a:p>
          <a:endParaRPr lang="en-US"/>
        </a:p>
      </dgm:t>
    </dgm:pt>
    <dgm:pt modelId="{62FD9893-B341-4763-B608-DDC8580E1118}">
      <dgm:prSet/>
      <dgm:spPr/>
      <dgm:t>
        <a:bodyPr/>
        <a:lstStyle/>
        <a:p>
          <a:r>
            <a:rPr lang="en-US" smtClean="0"/>
            <a:t>Palettes is a context data store for the “unified session”</a:t>
          </a:r>
          <a:endParaRPr lang="en-US" dirty="0" smtClean="0"/>
        </a:p>
      </dgm:t>
    </dgm:pt>
    <dgm:pt modelId="{A0381398-DEBA-462F-9E9F-06CC3320C2B9}" type="parTrans" cxnId="{87E65697-784E-433B-94DE-D17BDE619430}">
      <dgm:prSet/>
      <dgm:spPr/>
      <dgm:t>
        <a:bodyPr/>
        <a:lstStyle/>
        <a:p>
          <a:endParaRPr lang="en-US"/>
        </a:p>
      </dgm:t>
    </dgm:pt>
    <dgm:pt modelId="{3AFD5156-4E95-4DD0-A558-37BC3C0C2AC2}" type="sibTrans" cxnId="{87E65697-784E-433B-94DE-D17BDE619430}">
      <dgm:prSet/>
      <dgm:spPr/>
      <dgm:t>
        <a:bodyPr/>
        <a:lstStyle/>
        <a:p>
          <a:endParaRPr lang="en-US"/>
        </a:p>
      </dgm:t>
    </dgm:pt>
    <dgm:pt modelId="{A1C1DB43-D166-4402-9C24-C5A7893B5B3F}" type="pres">
      <dgm:prSet presAssocID="{EC9315B2-55D0-447E-B08D-E0405AA121CC}" presName="Name0" presStyleCnt="0">
        <dgm:presLayoutVars>
          <dgm:chMax val="7"/>
          <dgm:chPref val="7"/>
          <dgm:dir/>
        </dgm:presLayoutVars>
      </dgm:prSet>
      <dgm:spPr/>
      <dgm:t>
        <a:bodyPr/>
        <a:lstStyle/>
        <a:p>
          <a:endParaRPr lang="en-US"/>
        </a:p>
      </dgm:t>
    </dgm:pt>
    <dgm:pt modelId="{27FB947E-AB05-4EFB-A8C6-FB77B1D5DC77}" type="pres">
      <dgm:prSet presAssocID="{EC9315B2-55D0-447E-B08D-E0405AA121CC}" presName="Name1" presStyleCnt="0"/>
      <dgm:spPr/>
    </dgm:pt>
    <dgm:pt modelId="{B8C3472A-E00F-4256-9274-524CB4ACC06A}" type="pres">
      <dgm:prSet presAssocID="{EC9315B2-55D0-447E-B08D-E0405AA121CC}" presName="cycle" presStyleCnt="0"/>
      <dgm:spPr/>
    </dgm:pt>
    <dgm:pt modelId="{B0AB91B2-31AE-4EDB-9008-8157641383CA}" type="pres">
      <dgm:prSet presAssocID="{EC9315B2-55D0-447E-B08D-E0405AA121CC}" presName="srcNode" presStyleLbl="node1" presStyleIdx="0" presStyleCnt="6"/>
      <dgm:spPr/>
    </dgm:pt>
    <dgm:pt modelId="{8E4BCC92-4399-4CC5-9831-B6CD997D366E}" type="pres">
      <dgm:prSet presAssocID="{EC9315B2-55D0-447E-B08D-E0405AA121CC}" presName="conn" presStyleLbl="parChTrans1D2" presStyleIdx="0" presStyleCnt="1"/>
      <dgm:spPr/>
      <dgm:t>
        <a:bodyPr/>
        <a:lstStyle/>
        <a:p>
          <a:endParaRPr lang="en-US"/>
        </a:p>
      </dgm:t>
    </dgm:pt>
    <dgm:pt modelId="{E1245897-726C-4DB8-861F-091E97A4F4F6}" type="pres">
      <dgm:prSet presAssocID="{EC9315B2-55D0-447E-B08D-E0405AA121CC}" presName="extraNode" presStyleLbl="node1" presStyleIdx="0" presStyleCnt="6"/>
      <dgm:spPr/>
    </dgm:pt>
    <dgm:pt modelId="{442D6AC5-D94C-4CF4-8E51-4868A1E59AC2}" type="pres">
      <dgm:prSet presAssocID="{EC9315B2-55D0-447E-B08D-E0405AA121CC}" presName="dstNode" presStyleLbl="node1" presStyleIdx="0" presStyleCnt="6"/>
      <dgm:spPr/>
    </dgm:pt>
    <dgm:pt modelId="{B1D8EA64-886B-4F80-902E-55445FE1EE8E}" type="pres">
      <dgm:prSet presAssocID="{7127D2F2-EC65-4E7F-A9F2-02E29EF31DD9}" presName="text_1" presStyleLbl="node1" presStyleIdx="0" presStyleCnt="6">
        <dgm:presLayoutVars>
          <dgm:bulletEnabled val="1"/>
        </dgm:presLayoutVars>
      </dgm:prSet>
      <dgm:spPr/>
      <dgm:t>
        <a:bodyPr/>
        <a:lstStyle/>
        <a:p>
          <a:endParaRPr lang="en-US"/>
        </a:p>
      </dgm:t>
    </dgm:pt>
    <dgm:pt modelId="{5B9B5B97-29DF-4444-8488-AF21F7E6F4F2}" type="pres">
      <dgm:prSet presAssocID="{7127D2F2-EC65-4E7F-A9F2-02E29EF31DD9}" presName="accent_1" presStyleCnt="0"/>
      <dgm:spPr/>
    </dgm:pt>
    <dgm:pt modelId="{0CE68FB2-ACB5-42A7-861B-67C8CD99A549}" type="pres">
      <dgm:prSet presAssocID="{7127D2F2-EC65-4E7F-A9F2-02E29EF31DD9}" presName="accentRepeatNode" presStyleLbl="solidFgAcc1" presStyleIdx="0" presStyleCnt="6" custScaleX="118793" custScaleY="118793" custLinFactNeighborX="0"/>
      <dgm:spPr>
        <a:ln>
          <a:solidFill>
            <a:schemeClr val="accent1"/>
          </a:solidFill>
        </a:ln>
      </dgm:spPr>
      <dgm:t>
        <a:bodyPr/>
        <a:lstStyle/>
        <a:p>
          <a:endParaRPr lang="en-US"/>
        </a:p>
      </dgm:t>
    </dgm:pt>
    <dgm:pt modelId="{60407EF5-9870-4376-B366-EC1E8797B9BF}" type="pres">
      <dgm:prSet presAssocID="{4B597E9B-C415-4223-B744-869A0BC3BD62}" presName="text_2" presStyleLbl="node1" presStyleIdx="1" presStyleCnt="6">
        <dgm:presLayoutVars>
          <dgm:bulletEnabled val="1"/>
        </dgm:presLayoutVars>
      </dgm:prSet>
      <dgm:spPr/>
      <dgm:t>
        <a:bodyPr/>
        <a:lstStyle/>
        <a:p>
          <a:endParaRPr lang="en-US"/>
        </a:p>
      </dgm:t>
    </dgm:pt>
    <dgm:pt modelId="{A6532506-9E6C-41B0-86EF-8B07DCC87A80}" type="pres">
      <dgm:prSet presAssocID="{4B597E9B-C415-4223-B744-869A0BC3BD62}" presName="accent_2" presStyleCnt="0"/>
      <dgm:spPr/>
    </dgm:pt>
    <dgm:pt modelId="{93B38E29-2713-44F5-ADF6-4A16842B6650}" type="pres">
      <dgm:prSet presAssocID="{4B597E9B-C415-4223-B744-869A0BC3BD62}" presName="accentRepeatNode" presStyleLbl="solidFgAcc1" presStyleIdx="1" presStyleCnt="6" custScaleX="118793" custScaleY="118793"/>
      <dgm:spPr/>
    </dgm:pt>
    <dgm:pt modelId="{4F565F27-2D29-4564-95C8-1BB4BB86A00A}" type="pres">
      <dgm:prSet presAssocID="{93055B0E-A806-483D-9691-7618D272ECBF}" presName="text_3" presStyleLbl="node1" presStyleIdx="2" presStyleCnt="6">
        <dgm:presLayoutVars>
          <dgm:bulletEnabled val="1"/>
        </dgm:presLayoutVars>
      </dgm:prSet>
      <dgm:spPr/>
      <dgm:t>
        <a:bodyPr/>
        <a:lstStyle/>
        <a:p>
          <a:endParaRPr lang="en-US"/>
        </a:p>
      </dgm:t>
    </dgm:pt>
    <dgm:pt modelId="{AC144CDB-4199-446D-9541-906AB82C67E7}" type="pres">
      <dgm:prSet presAssocID="{93055B0E-A806-483D-9691-7618D272ECBF}" presName="accent_3" presStyleCnt="0"/>
      <dgm:spPr/>
    </dgm:pt>
    <dgm:pt modelId="{7E223D21-D5CF-4AAC-9ABC-6BAECF72F481}" type="pres">
      <dgm:prSet presAssocID="{93055B0E-A806-483D-9691-7618D272ECBF}" presName="accentRepeatNode" presStyleLbl="solidFgAcc1" presStyleIdx="2" presStyleCnt="6" custScaleX="118793" custScaleY="118793"/>
      <dgm:spPr/>
    </dgm:pt>
    <dgm:pt modelId="{E1A0ECC2-DA20-475B-9F51-8C5A565E182F}" type="pres">
      <dgm:prSet presAssocID="{36058B62-E4E5-470B-A048-DD59DE390147}" presName="text_4" presStyleLbl="node1" presStyleIdx="3" presStyleCnt="6">
        <dgm:presLayoutVars>
          <dgm:bulletEnabled val="1"/>
        </dgm:presLayoutVars>
      </dgm:prSet>
      <dgm:spPr/>
      <dgm:t>
        <a:bodyPr/>
        <a:lstStyle/>
        <a:p>
          <a:endParaRPr lang="en-US"/>
        </a:p>
      </dgm:t>
    </dgm:pt>
    <dgm:pt modelId="{86B9487B-D671-4A0C-BE0E-3074D5824C76}" type="pres">
      <dgm:prSet presAssocID="{36058B62-E4E5-470B-A048-DD59DE390147}" presName="accent_4" presStyleCnt="0"/>
      <dgm:spPr/>
    </dgm:pt>
    <dgm:pt modelId="{E76A7D49-8B49-47A9-B383-F16A8B96E6A9}" type="pres">
      <dgm:prSet presAssocID="{36058B62-E4E5-470B-A048-DD59DE390147}" presName="accentRepeatNode" presStyleLbl="solidFgAcc1" presStyleIdx="3" presStyleCnt="6" custScaleX="118793" custScaleY="118793"/>
      <dgm:spPr/>
    </dgm:pt>
    <dgm:pt modelId="{B701879D-A263-481E-98F6-DE843169C1F1}" type="pres">
      <dgm:prSet presAssocID="{1896FFE3-3906-4FEE-B06B-7A525679D4D8}" presName="text_5" presStyleLbl="node1" presStyleIdx="4" presStyleCnt="6">
        <dgm:presLayoutVars>
          <dgm:bulletEnabled val="1"/>
        </dgm:presLayoutVars>
      </dgm:prSet>
      <dgm:spPr/>
      <dgm:t>
        <a:bodyPr/>
        <a:lstStyle/>
        <a:p>
          <a:endParaRPr lang="en-US"/>
        </a:p>
      </dgm:t>
    </dgm:pt>
    <dgm:pt modelId="{BD82385A-2ADD-4E6A-A3A6-6064A9EB9B81}" type="pres">
      <dgm:prSet presAssocID="{1896FFE3-3906-4FEE-B06B-7A525679D4D8}" presName="accent_5" presStyleCnt="0"/>
      <dgm:spPr/>
    </dgm:pt>
    <dgm:pt modelId="{91942BB8-6EFE-486E-AB59-68D8BBF3F71C}" type="pres">
      <dgm:prSet presAssocID="{1896FFE3-3906-4FEE-B06B-7A525679D4D8}" presName="accentRepeatNode" presStyleLbl="solidFgAcc1" presStyleIdx="4" presStyleCnt="6" custScaleX="118793" custScaleY="118793"/>
      <dgm:spPr/>
    </dgm:pt>
    <dgm:pt modelId="{FEE00CF5-B0FC-42EB-A35D-84E9F4D92EE3}" type="pres">
      <dgm:prSet presAssocID="{62FD9893-B341-4763-B608-DDC8580E1118}" presName="text_6" presStyleLbl="node1" presStyleIdx="5" presStyleCnt="6">
        <dgm:presLayoutVars>
          <dgm:bulletEnabled val="1"/>
        </dgm:presLayoutVars>
      </dgm:prSet>
      <dgm:spPr/>
      <dgm:t>
        <a:bodyPr/>
        <a:lstStyle/>
        <a:p>
          <a:endParaRPr lang="en-US"/>
        </a:p>
      </dgm:t>
    </dgm:pt>
    <dgm:pt modelId="{AA9EEE9C-D4FD-4F47-A3FA-48DE8B45DF3D}" type="pres">
      <dgm:prSet presAssocID="{62FD9893-B341-4763-B608-DDC8580E1118}" presName="accent_6" presStyleCnt="0"/>
      <dgm:spPr/>
    </dgm:pt>
    <dgm:pt modelId="{1810ED29-C03C-4C15-B605-F673B05EDCC5}" type="pres">
      <dgm:prSet presAssocID="{62FD9893-B341-4763-B608-DDC8580E1118}" presName="accentRepeatNode" presStyleLbl="solidFgAcc1" presStyleIdx="5" presStyleCnt="6" custScaleX="118793" custScaleY="118793"/>
      <dgm:spPr/>
    </dgm:pt>
  </dgm:ptLst>
  <dgm:cxnLst>
    <dgm:cxn modelId="{27863536-873B-40F8-A1CE-9D9A0B6AE6C1}" srcId="{EC9315B2-55D0-447E-B08D-E0405AA121CC}" destId="{93055B0E-A806-483D-9691-7618D272ECBF}" srcOrd="2" destOrd="0" parTransId="{9135FBC3-D238-455F-8E96-E6B6DAECEB1A}" sibTransId="{E877814A-5BC2-4E70-ABFF-398F1D24217E}"/>
    <dgm:cxn modelId="{5069F062-698D-4688-9019-7C611F0A2B6A}" type="presOf" srcId="{36058B62-E4E5-470B-A048-DD59DE390147}" destId="{E1A0ECC2-DA20-475B-9F51-8C5A565E182F}" srcOrd="0" destOrd="0" presId="urn:microsoft.com/office/officeart/2008/layout/VerticalCurvedList"/>
    <dgm:cxn modelId="{29956D00-F272-4E28-ABEF-0764270D3691}" type="presOf" srcId="{93055B0E-A806-483D-9691-7618D272ECBF}" destId="{4F565F27-2D29-4564-95C8-1BB4BB86A00A}" srcOrd="0" destOrd="0" presId="urn:microsoft.com/office/officeart/2008/layout/VerticalCurvedList"/>
    <dgm:cxn modelId="{299E56B0-ECBD-4B38-8EA5-1945DA86F93E}" srcId="{EC9315B2-55D0-447E-B08D-E0405AA121CC}" destId="{1896FFE3-3906-4FEE-B06B-7A525679D4D8}" srcOrd="4" destOrd="0" parTransId="{9E54A397-296F-4056-AB15-F117CCEC88B4}" sibTransId="{53984510-492E-4847-B8BD-01A29A13EB6C}"/>
    <dgm:cxn modelId="{229E22C2-87C5-4464-B85E-02D381817317}" type="presOf" srcId="{7127D2F2-EC65-4E7F-A9F2-02E29EF31DD9}" destId="{B1D8EA64-886B-4F80-902E-55445FE1EE8E}" srcOrd="0" destOrd="0" presId="urn:microsoft.com/office/officeart/2008/layout/VerticalCurvedList"/>
    <dgm:cxn modelId="{9F32AAB3-03B3-4135-9073-C964FCDEC5E6}" type="presOf" srcId="{62FD9893-B341-4763-B608-DDC8580E1118}" destId="{FEE00CF5-B0FC-42EB-A35D-84E9F4D92EE3}" srcOrd="0" destOrd="0" presId="urn:microsoft.com/office/officeart/2008/layout/VerticalCurvedList"/>
    <dgm:cxn modelId="{61878B94-977A-4522-BED6-687552D88E13}" srcId="{EC9315B2-55D0-447E-B08D-E0405AA121CC}" destId="{36058B62-E4E5-470B-A048-DD59DE390147}" srcOrd="3" destOrd="0" parTransId="{B4F6BB68-997E-4BA7-8E9A-A514E30F9215}" sibTransId="{35D922CB-2064-469D-A294-55E27C5BEFC3}"/>
    <dgm:cxn modelId="{4CAD04FA-2765-4EEC-9F6A-F536390EC00B}" type="presOf" srcId="{4B597E9B-C415-4223-B744-869A0BC3BD62}" destId="{60407EF5-9870-4376-B366-EC1E8797B9BF}" srcOrd="0" destOrd="0" presId="urn:microsoft.com/office/officeart/2008/layout/VerticalCurvedList"/>
    <dgm:cxn modelId="{C27037AA-4712-4347-AF5F-D75F66113498}" srcId="{EC9315B2-55D0-447E-B08D-E0405AA121CC}" destId="{4B597E9B-C415-4223-B744-869A0BC3BD62}" srcOrd="1" destOrd="0" parTransId="{AA26211A-0AEA-4AA5-BC1E-8ED885681315}" sibTransId="{76858AC8-0E41-4BAC-9A3D-B28C68727C44}"/>
    <dgm:cxn modelId="{76C1D7CC-DD8C-4610-B7F9-FFBF12904CDA}" type="presOf" srcId="{1896FFE3-3906-4FEE-B06B-7A525679D4D8}" destId="{B701879D-A263-481E-98F6-DE843169C1F1}" srcOrd="0" destOrd="0" presId="urn:microsoft.com/office/officeart/2008/layout/VerticalCurvedList"/>
    <dgm:cxn modelId="{87E65697-784E-433B-94DE-D17BDE619430}" srcId="{EC9315B2-55D0-447E-B08D-E0405AA121CC}" destId="{62FD9893-B341-4763-B608-DDC8580E1118}" srcOrd="5" destOrd="0" parTransId="{A0381398-DEBA-462F-9E9F-06CC3320C2B9}" sibTransId="{3AFD5156-4E95-4DD0-A558-37BC3C0C2AC2}"/>
    <dgm:cxn modelId="{8EA42AD7-598B-4A01-9917-79DFCDAA53CD}" srcId="{EC9315B2-55D0-447E-B08D-E0405AA121CC}" destId="{7127D2F2-EC65-4E7F-A9F2-02E29EF31DD9}" srcOrd="0" destOrd="0" parTransId="{F5575C1C-3D2E-4C07-933F-C7DE509AE11B}" sibTransId="{245027FE-46A8-492F-BEDE-53D81B87463A}"/>
    <dgm:cxn modelId="{5F720285-552E-4A01-ADCF-7B68C5EB1FDE}" type="presOf" srcId="{EC9315B2-55D0-447E-B08D-E0405AA121CC}" destId="{A1C1DB43-D166-4402-9C24-C5A7893B5B3F}" srcOrd="0" destOrd="0" presId="urn:microsoft.com/office/officeart/2008/layout/VerticalCurvedList"/>
    <dgm:cxn modelId="{F1A3390C-745B-4863-B235-F9424A1B1438}" type="presOf" srcId="{245027FE-46A8-492F-BEDE-53D81B87463A}" destId="{8E4BCC92-4399-4CC5-9831-B6CD997D366E}" srcOrd="0" destOrd="0" presId="urn:microsoft.com/office/officeart/2008/layout/VerticalCurvedList"/>
    <dgm:cxn modelId="{75A9226A-8B96-4BCC-A57F-7CBAC1AE4CB6}" type="presParOf" srcId="{A1C1DB43-D166-4402-9C24-C5A7893B5B3F}" destId="{27FB947E-AB05-4EFB-A8C6-FB77B1D5DC77}" srcOrd="0" destOrd="0" presId="urn:microsoft.com/office/officeart/2008/layout/VerticalCurvedList"/>
    <dgm:cxn modelId="{4A0C8822-D833-4D45-AB75-0C534CF04A9C}" type="presParOf" srcId="{27FB947E-AB05-4EFB-A8C6-FB77B1D5DC77}" destId="{B8C3472A-E00F-4256-9274-524CB4ACC06A}" srcOrd="0" destOrd="0" presId="urn:microsoft.com/office/officeart/2008/layout/VerticalCurvedList"/>
    <dgm:cxn modelId="{482D59D0-49D3-4392-90D4-D2BC91F97368}" type="presParOf" srcId="{B8C3472A-E00F-4256-9274-524CB4ACC06A}" destId="{B0AB91B2-31AE-4EDB-9008-8157641383CA}" srcOrd="0" destOrd="0" presId="urn:microsoft.com/office/officeart/2008/layout/VerticalCurvedList"/>
    <dgm:cxn modelId="{2C355717-96F3-4B0D-8CFA-EE5827FD9732}" type="presParOf" srcId="{B8C3472A-E00F-4256-9274-524CB4ACC06A}" destId="{8E4BCC92-4399-4CC5-9831-B6CD997D366E}" srcOrd="1" destOrd="0" presId="urn:microsoft.com/office/officeart/2008/layout/VerticalCurvedList"/>
    <dgm:cxn modelId="{D5066640-29CE-4A9B-82EC-027A541E2380}" type="presParOf" srcId="{B8C3472A-E00F-4256-9274-524CB4ACC06A}" destId="{E1245897-726C-4DB8-861F-091E97A4F4F6}" srcOrd="2" destOrd="0" presId="urn:microsoft.com/office/officeart/2008/layout/VerticalCurvedList"/>
    <dgm:cxn modelId="{59CFEE4A-8D04-4686-BF1F-F306D1344A72}" type="presParOf" srcId="{B8C3472A-E00F-4256-9274-524CB4ACC06A}" destId="{442D6AC5-D94C-4CF4-8E51-4868A1E59AC2}" srcOrd="3" destOrd="0" presId="urn:microsoft.com/office/officeart/2008/layout/VerticalCurvedList"/>
    <dgm:cxn modelId="{00133EB8-20B2-4134-BE9C-696B9ED0FA7D}" type="presParOf" srcId="{27FB947E-AB05-4EFB-A8C6-FB77B1D5DC77}" destId="{B1D8EA64-886B-4F80-902E-55445FE1EE8E}" srcOrd="1" destOrd="0" presId="urn:microsoft.com/office/officeart/2008/layout/VerticalCurvedList"/>
    <dgm:cxn modelId="{0BE977EE-F3AC-4229-9CC1-6F3E3738A6D6}" type="presParOf" srcId="{27FB947E-AB05-4EFB-A8C6-FB77B1D5DC77}" destId="{5B9B5B97-29DF-4444-8488-AF21F7E6F4F2}" srcOrd="2" destOrd="0" presId="urn:microsoft.com/office/officeart/2008/layout/VerticalCurvedList"/>
    <dgm:cxn modelId="{51409270-5D8A-481D-BE4B-EF45DC2740FA}" type="presParOf" srcId="{5B9B5B97-29DF-4444-8488-AF21F7E6F4F2}" destId="{0CE68FB2-ACB5-42A7-861B-67C8CD99A549}" srcOrd="0" destOrd="0" presId="urn:microsoft.com/office/officeart/2008/layout/VerticalCurvedList"/>
    <dgm:cxn modelId="{48DF7ECD-6792-4BAE-B118-9DD9EAD554B6}" type="presParOf" srcId="{27FB947E-AB05-4EFB-A8C6-FB77B1D5DC77}" destId="{60407EF5-9870-4376-B366-EC1E8797B9BF}" srcOrd="3" destOrd="0" presId="urn:microsoft.com/office/officeart/2008/layout/VerticalCurvedList"/>
    <dgm:cxn modelId="{2DBB23AC-E2F6-4E63-81D0-253293A89290}" type="presParOf" srcId="{27FB947E-AB05-4EFB-A8C6-FB77B1D5DC77}" destId="{A6532506-9E6C-41B0-86EF-8B07DCC87A80}" srcOrd="4" destOrd="0" presId="urn:microsoft.com/office/officeart/2008/layout/VerticalCurvedList"/>
    <dgm:cxn modelId="{1F4C291D-03E4-4344-A3BA-550EB1232496}" type="presParOf" srcId="{A6532506-9E6C-41B0-86EF-8B07DCC87A80}" destId="{93B38E29-2713-44F5-ADF6-4A16842B6650}" srcOrd="0" destOrd="0" presId="urn:microsoft.com/office/officeart/2008/layout/VerticalCurvedList"/>
    <dgm:cxn modelId="{A8F064CC-BC87-4D2E-84A0-992B7FE0B596}" type="presParOf" srcId="{27FB947E-AB05-4EFB-A8C6-FB77B1D5DC77}" destId="{4F565F27-2D29-4564-95C8-1BB4BB86A00A}" srcOrd="5" destOrd="0" presId="urn:microsoft.com/office/officeart/2008/layout/VerticalCurvedList"/>
    <dgm:cxn modelId="{79836244-589D-4C98-BF7F-E81452C96AB1}" type="presParOf" srcId="{27FB947E-AB05-4EFB-A8C6-FB77B1D5DC77}" destId="{AC144CDB-4199-446D-9541-906AB82C67E7}" srcOrd="6" destOrd="0" presId="urn:microsoft.com/office/officeart/2008/layout/VerticalCurvedList"/>
    <dgm:cxn modelId="{2ADFF74D-0528-4E7B-BB7F-921A2B0ADECE}" type="presParOf" srcId="{AC144CDB-4199-446D-9541-906AB82C67E7}" destId="{7E223D21-D5CF-4AAC-9ABC-6BAECF72F481}" srcOrd="0" destOrd="0" presId="urn:microsoft.com/office/officeart/2008/layout/VerticalCurvedList"/>
    <dgm:cxn modelId="{842831FF-47B9-48DE-BDEE-ACC2105D9846}" type="presParOf" srcId="{27FB947E-AB05-4EFB-A8C6-FB77B1D5DC77}" destId="{E1A0ECC2-DA20-475B-9F51-8C5A565E182F}" srcOrd="7" destOrd="0" presId="urn:microsoft.com/office/officeart/2008/layout/VerticalCurvedList"/>
    <dgm:cxn modelId="{0F4B7509-E709-4470-9EA5-82E83B70DC2D}" type="presParOf" srcId="{27FB947E-AB05-4EFB-A8C6-FB77B1D5DC77}" destId="{86B9487B-D671-4A0C-BE0E-3074D5824C76}" srcOrd="8" destOrd="0" presId="urn:microsoft.com/office/officeart/2008/layout/VerticalCurvedList"/>
    <dgm:cxn modelId="{FAE658D3-6FA6-4B12-BA24-4D2C1601C5F2}" type="presParOf" srcId="{86B9487B-D671-4A0C-BE0E-3074D5824C76}" destId="{E76A7D49-8B49-47A9-B383-F16A8B96E6A9}" srcOrd="0" destOrd="0" presId="urn:microsoft.com/office/officeart/2008/layout/VerticalCurvedList"/>
    <dgm:cxn modelId="{56FBD51B-FB5D-446B-8A7D-C75306800024}" type="presParOf" srcId="{27FB947E-AB05-4EFB-A8C6-FB77B1D5DC77}" destId="{B701879D-A263-481E-98F6-DE843169C1F1}" srcOrd="9" destOrd="0" presId="urn:microsoft.com/office/officeart/2008/layout/VerticalCurvedList"/>
    <dgm:cxn modelId="{6E271CEF-B5CF-40B0-AB79-B7012BD5906B}" type="presParOf" srcId="{27FB947E-AB05-4EFB-A8C6-FB77B1D5DC77}" destId="{BD82385A-2ADD-4E6A-A3A6-6064A9EB9B81}" srcOrd="10" destOrd="0" presId="urn:microsoft.com/office/officeart/2008/layout/VerticalCurvedList"/>
    <dgm:cxn modelId="{23E10960-588C-4693-9E9A-7B44BD45FC40}" type="presParOf" srcId="{BD82385A-2ADD-4E6A-A3A6-6064A9EB9B81}" destId="{91942BB8-6EFE-486E-AB59-68D8BBF3F71C}" srcOrd="0" destOrd="0" presId="urn:microsoft.com/office/officeart/2008/layout/VerticalCurvedList"/>
    <dgm:cxn modelId="{898EBB2E-AD17-4C8D-9AFB-9E2B8686BECD}" type="presParOf" srcId="{27FB947E-AB05-4EFB-A8C6-FB77B1D5DC77}" destId="{FEE00CF5-B0FC-42EB-A35D-84E9F4D92EE3}" srcOrd="11" destOrd="0" presId="urn:microsoft.com/office/officeart/2008/layout/VerticalCurvedList"/>
    <dgm:cxn modelId="{16C084A8-4AA4-4EA1-A53F-114085C70334}" type="presParOf" srcId="{27FB947E-AB05-4EFB-A8C6-FB77B1D5DC77}" destId="{AA9EEE9C-D4FD-4F47-A3FA-48DE8B45DF3D}" srcOrd="12" destOrd="0" presId="urn:microsoft.com/office/officeart/2008/layout/VerticalCurvedList"/>
    <dgm:cxn modelId="{1CBB5481-5D14-4852-8C3C-0189BB242786}" type="presParOf" srcId="{AA9EEE9C-D4FD-4F47-A3FA-48DE8B45DF3D}" destId="{1810ED29-C03C-4C15-B605-F673B05EDCC5}" srcOrd="0" destOrd="0" presId="urn:microsoft.com/office/officeart/2008/layout/VerticalCurve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75501-7908-48D3-9B7C-FF3559F1E14D}">
      <dsp:nvSpPr>
        <dsp:cNvPr id="0" name=""/>
        <dsp:cNvSpPr/>
      </dsp:nvSpPr>
      <dsp:spPr>
        <a:xfrm>
          <a:off x="3126333" y="2333319"/>
          <a:ext cx="1730190" cy="1730190"/>
        </a:xfrm>
        <a:prstGeom prst="ellipse">
          <a:avLst/>
        </a:prstGeom>
        <a:gradFill flip="none" rotWithShape="1">
          <a:gsLst>
            <a:gs pos="0">
              <a:schemeClr val="bg2">
                <a:lumMod val="90000"/>
              </a:schemeClr>
            </a:gs>
            <a:gs pos="50000">
              <a:schemeClr val="bg2">
                <a:lumMod val="75000"/>
              </a:schemeClr>
            </a:gs>
            <a:gs pos="100000">
              <a:schemeClr val="bg2">
                <a:lumMod val="90000"/>
              </a:schemeClr>
            </a:gs>
          </a:gsLst>
          <a:path path="circle">
            <a:fillToRect l="100000" t="100000"/>
          </a:path>
          <a:tileRect r="-100000" b="-100000"/>
        </a:gradFill>
        <a:ln w="25400" cap="flat" cmpd="sng" algn="ctr">
          <a:solidFill>
            <a:schemeClr val="lt1">
              <a:hueOff val="0"/>
              <a:satOff val="0"/>
              <a:lumOff val="0"/>
              <a:alphaOff val="0"/>
            </a:schemeClr>
          </a:solidFill>
          <a:prstDash val="solid"/>
        </a:ln>
        <a:effectLst>
          <a:innerShdw blurRad="114300">
            <a:prstClr val="black"/>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bg1"/>
              </a:solidFill>
            </a:rPr>
            <a:t>DETRACTORS</a:t>
          </a:r>
          <a:endParaRPr lang="en-US" sz="1700" b="1" kern="1200" dirty="0">
            <a:solidFill>
              <a:schemeClr val="bg1"/>
            </a:solidFill>
          </a:endParaRPr>
        </a:p>
      </dsp:txBody>
      <dsp:txXfrm>
        <a:off x="3379713" y="2586699"/>
        <a:ext cx="1223430" cy="1223430"/>
      </dsp:txXfrm>
    </dsp:sp>
    <dsp:sp modelId="{75E61F44-9C6B-4C9E-867A-38C549173E59}">
      <dsp:nvSpPr>
        <dsp:cNvPr id="0" name=""/>
        <dsp:cNvSpPr/>
      </dsp:nvSpPr>
      <dsp:spPr>
        <a:xfrm rot="10800000">
          <a:off x="1450975" y="2951862"/>
          <a:ext cx="1583212" cy="493104"/>
        </a:xfrm>
        <a:prstGeom prst="leftArrow">
          <a:avLst>
            <a:gd name="adj1" fmla="val 60000"/>
            <a:gd name="adj2" fmla="val 50000"/>
          </a:avLst>
        </a:prstGeom>
        <a:gradFill flip="none" rotWithShape="0">
          <a:gsLst>
            <a:gs pos="0">
              <a:schemeClr val="bg2">
                <a:lumMod val="50000"/>
              </a:schemeClr>
            </a:gs>
            <a:gs pos="50000">
              <a:schemeClr val="accent1">
                <a:tint val="60000"/>
                <a:hueOff val="0"/>
                <a:satOff val="0"/>
                <a:lumOff val="0"/>
                <a:shade val="67500"/>
                <a:satMod val="115000"/>
              </a:schemeClr>
            </a:gs>
            <a:gs pos="100000">
              <a:schemeClr val="bg2">
                <a:lumMod val="90000"/>
              </a:schemeClr>
            </a:gs>
          </a:gsLst>
          <a:lin ang="0" scaled="1"/>
          <a:tileRect/>
        </a:gradFill>
        <a:ln>
          <a:noFill/>
        </a:ln>
        <a:effectLst/>
      </dsp:spPr>
      <dsp:style>
        <a:lnRef idx="0">
          <a:scrgbClr r="0" g="0" b="0"/>
        </a:lnRef>
        <a:fillRef idx="1">
          <a:scrgbClr r="0" g="0" b="0"/>
        </a:fillRef>
        <a:effectRef idx="0">
          <a:scrgbClr r="0" g="0" b="0"/>
        </a:effectRef>
        <a:fontRef idx="minor">
          <a:schemeClr val="lt1"/>
        </a:fontRef>
      </dsp:style>
    </dsp:sp>
    <dsp:sp modelId="{65A3ECD2-A2B7-4872-9016-C3D39A0CC5CA}">
      <dsp:nvSpPr>
        <dsp:cNvPr id="0" name=""/>
        <dsp:cNvSpPr/>
      </dsp:nvSpPr>
      <dsp:spPr>
        <a:xfrm>
          <a:off x="629135" y="2540942"/>
          <a:ext cx="1643681" cy="1314944"/>
        </a:xfrm>
        <a:prstGeom prst="roundRect">
          <a:avLst>
            <a:gd name="adj" fmla="val 10000"/>
          </a:avLst>
        </a:prstGeom>
        <a:gradFill flip="none" rotWithShape="1">
          <a:gsLst>
            <a:gs pos="0">
              <a:schemeClr val="bg2">
                <a:lumMod val="25000"/>
              </a:schemeClr>
            </a:gs>
            <a:gs pos="100000">
              <a:schemeClr val="bg2">
                <a:lumMod val="75000"/>
              </a:schemeClr>
            </a:gs>
          </a:gsLst>
          <a:lin ang="5400000" scaled="1"/>
          <a:tileRect/>
        </a:gradFill>
        <a:ln w="25400" cap="flat" cmpd="sng" algn="ctr">
          <a:solidFill>
            <a:schemeClr val="bg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b="1" kern="1200" smtClean="0"/>
            <a:t>70</a:t>
          </a:r>
          <a:r>
            <a:rPr lang="en-US" sz="2400" b="1" kern="1200" dirty="0" smtClean="0"/>
            <a:t>%</a:t>
          </a:r>
          <a:r>
            <a:rPr lang="en-US" sz="2400" kern="1200" dirty="0" smtClean="0"/>
            <a:t> </a:t>
          </a:r>
          <a:r>
            <a:rPr lang="en-US" sz="1800" kern="1200" dirty="0" smtClean="0"/>
            <a:t>consumers abandon shopping cart</a:t>
          </a:r>
          <a:endParaRPr lang="en-US" sz="1800" kern="1200" dirty="0"/>
        </a:p>
      </dsp:txBody>
      <dsp:txXfrm>
        <a:off x="667648" y="2579455"/>
        <a:ext cx="1566655" cy="1237918"/>
      </dsp:txXfrm>
    </dsp:sp>
    <dsp:sp modelId="{2573AE20-7BC0-47CD-96FF-21F2272360E1}">
      <dsp:nvSpPr>
        <dsp:cNvPr id="0" name=""/>
        <dsp:cNvSpPr/>
      </dsp:nvSpPr>
      <dsp:spPr>
        <a:xfrm rot="13500000">
          <a:off x="1963201" y="1715241"/>
          <a:ext cx="1583212" cy="493104"/>
        </a:xfrm>
        <a:prstGeom prst="leftArrow">
          <a:avLst>
            <a:gd name="adj1" fmla="val 60000"/>
            <a:gd name="adj2" fmla="val 50000"/>
          </a:avLst>
        </a:prstGeom>
        <a:gradFill flip="none" rotWithShape="0">
          <a:gsLst>
            <a:gs pos="0">
              <a:schemeClr val="bg2">
                <a:lumMod val="50000"/>
              </a:schemeClr>
            </a:gs>
            <a:gs pos="50000">
              <a:schemeClr val="accent1">
                <a:tint val="60000"/>
                <a:hueOff val="0"/>
                <a:satOff val="0"/>
                <a:lumOff val="0"/>
                <a:shade val="67500"/>
                <a:satMod val="115000"/>
              </a:schemeClr>
            </a:gs>
            <a:gs pos="100000">
              <a:schemeClr val="bg2">
                <a:lumMod val="90000"/>
              </a:schemeClr>
            </a:gs>
          </a:gsLst>
          <a:lin ang="0" scaled="1"/>
          <a:tileRect/>
        </a:gradFill>
        <a:ln>
          <a:noFill/>
        </a:ln>
        <a:effectLst/>
      </dsp:spPr>
      <dsp:style>
        <a:lnRef idx="0">
          <a:scrgbClr r="0" g="0" b="0"/>
        </a:lnRef>
        <a:fillRef idx="1">
          <a:scrgbClr r="0" g="0" b="0"/>
        </a:fillRef>
        <a:effectRef idx="0">
          <a:scrgbClr r="0" g="0" b="0"/>
        </a:effectRef>
        <a:fontRef idx="minor">
          <a:schemeClr val="lt1"/>
        </a:fontRef>
      </dsp:style>
    </dsp:sp>
    <dsp:sp modelId="{25D7ED5E-E45D-44B2-A8D4-81119A0C8B53}">
      <dsp:nvSpPr>
        <dsp:cNvPr id="0" name=""/>
        <dsp:cNvSpPr/>
      </dsp:nvSpPr>
      <dsp:spPr>
        <a:xfrm>
          <a:off x="1373216" y="744571"/>
          <a:ext cx="1643681" cy="1314944"/>
        </a:xfrm>
        <a:prstGeom prst="roundRect">
          <a:avLst>
            <a:gd name="adj" fmla="val 10000"/>
          </a:avLst>
        </a:prstGeom>
        <a:gradFill flip="none" rotWithShape="1">
          <a:gsLst>
            <a:gs pos="0">
              <a:schemeClr val="bg2">
                <a:lumMod val="25000"/>
              </a:schemeClr>
            </a:gs>
            <a:gs pos="100000">
              <a:schemeClr val="bg2">
                <a:lumMod val="75000"/>
              </a:schemeClr>
            </a:gs>
          </a:gsLst>
          <a:lin ang="5400000" scaled="1"/>
          <a:tileRect/>
        </a:gra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b="1" kern="1200" dirty="0" smtClean="0"/>
            <a:t>56%</a:t>
          </a:r>
          <a:r>
            <a:rPr lang="en-US" sz="2400" kern="1200" dirty="0" smtClean="0"/>
            <a:t> </a:t>
          </a:r>
          <a:r>
            <a:rPr lang="en-US" sz="1800" kern="1200" dirty="0" smtClean="0"/>
            <a:t>consumers have to re-explain issue</a:t>
          </a:r>
          <a:endParaRPr lang="en-US" sz="1800" kern="1200" dirty="0"/>
        </a:p>
      </dsp:txBody>
      <dsp:txXfrm>
        <a:off x="1411729" y="783084"/>
        <a:ext cx="1566655" cy="1237918"/>
      </dsp:txXfrm>
    </dsp:sp>
    <dsp:sp modelId="{6D8497D2-63B6-48F7-92FB-CFF423BD5ABC}">
      <dsp:nvSpPr>
        <dsp:cNvPr id="0" name=""/>
        <dsp:cNvSpPr/>
      </dsp:nvSpPr>
      <dsp:spPr>
        <a:xfrm rot="16200000">
          <a:off x="3199822" y="1203016"/>
          <a:ext cx="1583212" cy="493104"/>
        </a:xfrm>
        <a:prstGeom prst="leftArrow">
          <a:avLst>
            <a:gd name="adj1" fmla="val 60000"/>
            <a:gd name="adj2" fmla="val 50000"/>
          </a:avLst>
        </a:prstGeom>
        <a:gradFill flip="none" rotWithShape="0">
          <a:gsLst>
            <a:gs pos="0">
              <a:schemeClr val="bg2">
                <a:lumMod val="50000"/>
              </a:schemeClr>
            </a:gs>
            <a:gs pos="50000">
              <a:schemeClr val="accent1">
                <a:tint val="60000"/>
                <a:hueOff val="0"/>
                <a:satOff val="0"/>
                <a:lumOff val="0"/>
                <a:shade val="67500"/>
                <a:satMod val="115000"/>
              </a:schemeClr>
            </a:gs>
            <a:gs pos="100000">
              <a:schemeClr val="bg2">
                <a:lumMod val="90000"/>
              </a:schemeClr>
            </a:gs>
          </a:gsLst>
          <a:lin ang="5400000" scaled="1"/>
          <a:tileRect/>
        </a:gradFill>
        <a:ln>
          <a:noFill/>
        </a:ln>
        <a:effectLst/>
      </dsp:spPr>
      <dsp:style>
        <a:lnRef idx="0">
          <a:scrgbClr r="0" g="0" b="0"/>
        </a:lnRef>
        <a:fillRef idx="1">
          <a:scrgbClr r="0" g="0" b="0"/>
        </a:fillRef>
        <a:effectRef idx="0">
          <a:scrgbClr r="0" g="0" b="0"/>
        </a:effectRef>
        <a:fontRef idx="minor">
          <a:schemeClr val="lt1"/>
        </a:fontRef>
      </dsp:style>
    </dsp:sp>
    <dsp:sp modelId="{8EC55B68-9830-41FF-AC98-86B1F2AF7F17}">
      <dsp:nvSpPr>
        <dsp:cNvPr id="0" name=""/>
        <dsp:cNvSpPr/>
      </dsp:nvSpPr>
      <dsp:spPr>
        <a:xfrm>
          <a:off x="3169587" y="489"/>
          <a:ext cx="1643681" cy="1314944"/>
        </a:xfrm>
        <a:prstGeom prst="roundRect">
          <a:avLst>
            <a:gd name="adj" fmla="val 10000"/>
          </a:avLst>
        </a:prstGeom>
        <a:gradFill flip="none" rotWithShape="1">
          <a:gsLst>
            <a:gs pos="0">
              <a:schemeClr val="bg2">
                <a:lumMod val="25000"/>
              </a:schemeClr>
            </a:gs>
            <a:gs pos="100000">
              <a:schemeClr val="bg2">
                <a:lumMod val="75000"/>
              </a:schemeClr>
            </a:gs>
          </a:gsLst>
          <a:lin ang="5400000" scaled="1"/>
          <a:tileRect/>
        </a:gra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 tIns="45720" rIns="9144" bIns="45720" numCol="1" spcCol="1270" anchor="ctr" anchorCtr="0">
          <a:noAutofit/>
        </a:bodyPr>
        <a:lstStyle/>
        <a:p>
          <a:pPr lvl="0" algn="ctr" defTabSz="1066800">
            <a:lnSpc>
              <a:spcPct val="90000"/>
            </a:lnSpc>
            <a:spcBef>
              <a:spcPct val="0"/>
            </a:spcBef>
            <a:spcAft>
              <a:spcPts val="0"/>
            </a:spcAft>
          </a:pPr>
          <a:r>
            <a:rPr lang="en-US" sz="2400" b="1" kern="1200" dirty="0" smtClean="0"/>
            <a:t>57% </a:t>
          </a:r>
        </a:p>
        <a:p>
          <a:pPr lvl="0" algn="ctr" defTabSz="1066800">
            <a:lnSpc>
              <a:spcPct val="90000"/>
            </a:lnSpc>
            <a:spcBef>
              <a:spcPct val="0"/>
            </a:spcBef>
            <a:spcAft>
              <a:spcPts val="0"/>
            </a:spcAft>
          </a:pPr>
          <a:r>
            <a:rPr lang="en-US" sz="1800" kern="1200" dirty="0" smtClean="0"/>
            <a:t>must switch from web self-serve to voice</a:t>
          </a:r>
          <a:endParaRPr lang="en-US" sz="1800" kern="1200" dirty="0"/>
        </a:p>
      </dsp:txBody>
      <dsp:txXfrm>
        <a:off x="3208100" y="39002"/>
        <a:ext cx="1566655" cy="1237918"/>
      </dsp:txXfrm>
    </dsp:sp>
    <dsp:sp modelId="{0E0226F3-3CF9-4950-8150-EF7E08646411}">
      <dsp:nvSpPr>
        <dsp:cNvPr id="0" name=""/>
        <dsp:cNvSpPr/>
      </dsp:nvSpPr>
      <dsp:spPr>
        <a:xfrm rot="18900000">
          <a:off x="4436443" y="1715241"/>
          <a:ext cx="1583212" cy="493104"/>
        </a:xfrm>
        <a:prstGeom prst="leftArrow">
          <a:avLst>
            <a:gd name="adj1" fmla="val 60000"/>
            <a:gd name="adj2" fmla="val 50000"/>
          </a:avLst>
        </a:prstGeom>
        <a:gradFill flip="none" rotWithShape="0">
          <a:gsLst>
            <a:gs pos="0">
              <a:schemeClr val="bg2">
                <a:lumMod val="50000"/>
              </a:schemeClr>
            </a:gs>
            <a:gs pos="50000">
              <a:schemeClr val="accent1">
                <a:tint val="60000"/>
                <a:hueOff val="0"/>
                <a:satOff val="0"/>
                <a:lumOff val="0"/>
                <a:shade val="67500"/>
                <a:satMod val="115000"/>
              </a:schemeClr>
            </a:gs>
            <a:gs pos="100000">
              <a:schemeClr val="bg2">
                <a:lumMod val="90000"/>
              </a:schemeClr>
            </a:gs>
          </a:gsLst>
          <a:lin ang="10800000" scaled="1"/>
          <a:tileRect/>
        </a:gradFill>
        <a:ln>
          <a:noFill/>
        </a:ln>
        <a:effectLst/>
      </dsp:spPr>
      <dsp:style>
        <a:lnRef idx="0">
          <a:scrgbClr r="0" g="0" b="0"/>
        </a:lnRef>
        <a:fillRef idx="1">
          <a:scrgbClr r="0" g="0" b="0"/>
        </a:fillRef>
        <a:effectRef idx="0">
          <a:scrgbClr r="0" g="0" b="0"/>
        </a:effectRef>
        <a:fontRef idx="minor">
          <a:schemeClr val="lt1"/>
        </a:fontRef>
      </dsp:style>
    </dsp:sp>
    <dsp:sp modelId="{6F2E1BF0-F86D-43A0-BF84-60152EC185BA}">
      <dsp:nvSpPr>
        <dsp:cNvPr id="0" name=""/>
        <dsp:cNvSpPr/>
      </dsp:nvSpPr>
      <dsp:spPr>
        <a:xfrm>
          <a:off x="4965959" y="744571"/>
          <a:ext cx="1643681" cy="1314944"/>
        </a:xfrm>
        <a:prstGeom prst="roundRect">
          <a:avLst>
            <a:gd name="adj" fmla="val 10000"/>
          </a:avLst>
        </a:prstGeom>
        <a:gradFill flip="none" rotWithShape="1">
          <a:gsLst>
            <a:gs pos="0">
              <a:schemeClr val="bg2">
                <a:lumMod val="25000"/>
              </a:schemeClr>
            </a:gs>
            <a:gs pos="100000">
              <a:schemeClr val="bg2">
                <a:lumMod val="75000"/>
              </a:schemeClr>
            </a:gs>
          </a:gsLst>
          <a:lin ang="5400000" scaled="1"/>
          <a:tileRect/>
        </a:gra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 tIns="45720" rIns="9144" bIns="45720" numCol="1" spcCol="1270" anchor="ctr" anchorCtr="0">
          <a:noAutofit/>
        </a:bodyPr>
        <a:lstStyle/>
        <a:p>
          <a:pPr lvl="0" algn="ctr" defTabSz="1066800">
            <a:lnSpc>
              <a:spcPct val="90000"/>
            </a:lnSpc>
            <a:spcBef>
              <a:spcPct val="0"/>
            </a:spcBef>
            <a:spcAft>
              <a:spcPts val="0"/>
            </a:spcAft>
          </a:pPr>
          <a:r>
            <a:rPr lang="en-US" sz="2400" b="1" kern="1200" dirty="0" smtClean="0"/>
            <a:t>59%</a:t>
          </a:r>
          <a:r>
            <a:rPr lang="en-US" sz="2400" kern="1200" dirty="0" smtClean="0"/>
            <a:t> </a:t>
          </a:r>
          <a:r>
            <a:rPr lang="en-US" sz="1800" kern="1200" dirty="0" smtClean="0"/>
            <a:t>transferred during support session</a:t>
          </a:r>
          <a:endParaRPr lang="en-US" sz="1800" kern="1200" dirty="0"/>
        </a:p>
      </dsp:txBody>
      <dsp:txXfrm>
        <a:off x="5004472" y="783084"/>
        <a:ext cx="1566655" cy="1237918"/>
      </dsp:txXfrm>
    </dsp:sp>
    <dsp:sp modelId="{DFC8656D-99DB-4EED-962F-3D9E34A650CD}">
      <dsp:nvSpPr>
        <dsp:cNvPr id="0" name=""/>
        <dsp:cNvSpPr/>
      </dsp:nvSpPr>
      <dsp:spPr>
        <a:xfrm>
          <a:off x="4948668" y="2951862"/>
          <a:ext cx="1583212" cy="493104"/>
        </a:xfrm>
        <a:prstGeom prst="leftArrow">
          <a:avLst>
            <a:gd name="adj1" fmla="val 60000"/>
            <a:gd name="adj2" fmla="val 50000"/>
          </a:avLst>
        </a:prstGeom>
        <a:gradFill flip="none" rotWithShape="0">
          <a:gsLst>
            <a:gs pos="0">
              <a:schemeClr val="bg2">
                <a:lumMod val="50000"/>
              </a:schemeClr>
            </a:gs>
            <a:gs pos="50000">
              <a:schemeClr val="accent1">
                <a:tint val="60000"/>
                <a:hueOff val="0"/>
                <a:satOff val="0"/>
                <a:lumOff val="0"/>
                <a:shade val="67500"/>
                <a:satMod val="115000"/>
              </a:schemeClr>
            </a:gs>
            <a:gs pos="100000">
              <a:schemeClr val="bg2">
                <a:lumMod val="90000"/>
              </a:schemeClr>
            </a:gs>
          </a:gsLst>
          <a:lin ang="10800000" scaled="1"/>
          <a:tileRect/>
        </a:gradFill>
        <a:ln>
          <a:noFill/>
        </a:ln>
        <a:effectLst/>
      </dsp:spPr>
      <dsp:style>
        <a:lnRef idx="0">
          <a:scrgbClr r="0" g="0" b="0"/>
        </a:lnRef>
        <a:fillRef idx="1">
          <a:scrgbClr r="0" g="0" b="0"/>
        </a:fillRef>
        <a:effectRef idx="0">
          <a:scrgbClr r="0" g="0" b="0"/>
        </a:effectRef>
        <a:fontRef idx="minor">
          <a:schemeClr val="lt1"/>
        </a:fontRef>
      </dsp:style>
    </dsp:sp>
    <dsp:sp modelId="{E79AFB01-21F0-4A78-85FA-E32B064E7A79}">
      <dsp:nvSpPr>
        <dsp:cNvPr id="0" name=""/>
        <dsp:cNvSpPr/>
      </dsp:nvSpPr>
      <dsp:spPr>
        <a:xfrm>
          <a:off x="5710040" y="2540942"/>
          <a:ext cx="1643681" cy="1314944"/>
        </a:xfrm>
        <a:prstGeom prst="roundRect">
          <a:avLst>
            <a:gd name="adj" fmla="val 10000"/>
          </a:avLst>
        </a:prstGeom>
        <a:gradFill flip="none" rotWithShape="1">
          <a:gsLst>
            <a:gs pos="0">
              <a:schemeClr val="bg2">
                <a:lumMod val="25000"/>
              </a:schemeClr>
            </a:gs>
            <a:gs pos="100000">
              <a:schemeClr val="bg2">
                <a:lumMod val="75000"/>
              </a:schemeClr>
            </a:gs>
          </a:gsLst>
          <a:lin ang="5400000" scaled="1"/>
          <a:tileRect/>
        </a:gra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ts val="0"/>
            </a:spcAft>
          </a:pPr>
          <a:r>
            <a:rPr lang="en-US" sz="2400" b="1" kern="1200" dirty="0" smtClean="0"/>
            <a:t>62%</a:t>
          </a:r>
          <a:r>
            <a:rPr lang="en-US" sz="2400" kern="1200" dirty="0" smtClean="0"/>
            <a:t> </a:t>
          </a:r>
        </a:p>
        <a:p>
          <a:pPr lvl="0" algn="ctr" defTabSz="1066800">
            <a:lnSpc>
              <a:spcPct val="90000"/>
            </a:lnSpc>
            <a:spcBef>
              <a:spcPct val="0"/>
            </a:spcBef>
            <a:spcAft>
              <a:spcPts val="0"/>
            </a:spcAft>
          </a:pPr>
          <a:r>
            <a:rPr lang="en-US" sz="1800" kern="1200" dirty="0" smtClean="0"/>
            <a:t>must contact repeatedly to resolve issue</a:t>
          </a:r>
          <a:endParaRPr lang="en-US" sz="1800" kern="1200" dirty="0"/>
        </a:p>
      </dsp:txBody>
      <dsp:txXfrm>
        <a:off x="5748553" y="2579455"/>
        <a:ext cx="1566655" cy="1237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4BCC92-4399-4CC5-9831-B6CD997D366E}">
      <dsp:nvSpPr>
        <dsp:cNvPr id="0" name=""/>
        <dsp:cNvSpPr/>
      </dsp:nvSpPr>
      <dsp:spPr>
        <a:xfrm>
          <a:off x="-4277455" y="-659331"/>
          <a:ext cx="5120591" cy="5120591"/>
        </a:xfrm>
        <a:prstGeom prst="blockArc">
          <a:avLst>
            <a:gd name="adj1" fmla="val 18900000"/>
            <a:gd name="adj2" fmla="val 2700000"/>
            <a:gd name="adj3" fmla="val 422"/>
          </a:avLst>
        </a:prstGeom>
        <a:noFill/>
        <a:ln w="25400" cap="flat" cmpd="sng" algn="ctr">
          <a:solidFill>
            <a:schemeClr val="accent5"/>
          </a:solidFill>
          <a:prstDash val="solid"/>
        </a:ln>
        <a:effectLst/>
      </dsp:spPr>
      <dsp:style>
        <a:lnRef idx="2">
          <a:scrgbClr r="0" g="0" b="0"/>
        </a:lnRef>
        <a:fillRef idx="0">
          <a:scrgbClr r="0" g="0" b="0"/>
        </a:fillRef>
        <a:effectRef idx="0">
          <a:scrgbClr r="0" g="0" b="0"/>
        </a:effectRef>
        <a:fontRef idx="minor"/>
      </dsp:style>
    </dsp:sp>
    <dsp:sp modelId="{B1D8EA64-886B-4F80-902E-55445FE1EE8E}">
      <dsp:nvSpPr>
        <dsp:cNvPr id="0" name=""/>
        <dsp:cNvSpPr/>
      </dsp:nvSpPr>
      <dsp:spPr>
        <a:xfrm>
          <a:off x="327851" y="200209"/>
          <a:ext cx="8010477" cy="40026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712" tIns="48260" rIns="48260" bIns="48260" numCol="1" spcCol="1270" anchor="ctr" anchorCtr="0">
          <a:noAutofit/>
        </a:bodyPr>
        <a:lstStyle/>
        <a:p>
          <a:pPr lvl="0" algn="l" defTabSz="844550">
            <a:lnSpc>
              <a:spcPct val="90000"/>
            </a:lnSpc>
            <a:spcBef>
              <a:spcPct val="0"/>
            </a:spcBef>
            <a:spcAft>
              <a:spcPct val="35000"/>
            </a:spcAft>
          </a:pPr>
          <a:r>
            <a:rPr lang="en-US" sz="1900" kern="1200" dirty="0" smtClean="0"/>
            <a:t>Palettes “observes” channels to record context as it is created</a:t>
          </a:r>
          <a:endParaRPr lang="en-US" sz="1900" kern="1200" dirty="0"/>
        </a:p>
      </dsp:txBody>
      <dsp:txXfrm>
        <a:off x="327851" y="200209"/>
        <a:ext cx="8010477" cy="400266"/>
      </dsp:txXfrm>
    </dsp:sp>
    <dsp:sp modelId="{0CE68FB2-ACB5-42A7-861B-67C8CD99A549}">
      <dsp:nvSpPr>
        <dsp:cNvPr id="0" name=""/>
        <dsp:cNvSpPr/>
      </dsp:nvSpPr>
      <dsp:spPr>
        <a:xfrm>
          <a:off x="30670" y="103162"/>
          <a:ext cx="594361" cy="594361"/>
        </a:xfrm>
        <a:prstGeom prst="ellipse">
          <a:avLst/>
        </a:prstGeom>
        <a:solidFill>
          <a:schemeClr val="l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0407EF5-9870-4376-B366-EC1E8797B9BF}">
      <dsp:nvSpPr>
        <dsp:cNvPr id="0" name=""/>
        <dsp:cNvSpPr/>
      </dsp:nvSpPr>
      <dsp:spPr>
        <a:xfrm>
          <a:off x="657098" y="800533"/>
          <a:ext cx="7681230" cy="40026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712" tIns="48260" rIns="48260" bIns="48260" numCol="1" spcCol="1270" anchor="ctr" anchorCtr="0">
          <a:noAutofit/>
        </a:bodyPr>
        <a:lstStyle/>
        <a:p>
          <a:pPr lvl="0" algn="l" defTabSz="844550">
            <a:lnSpc>
              <a:spcPct val="90000"/>
            </a:lnSpc>
            <a:spcBef>
              <a:spcPct val="0"/>
            </a:spcBef>
            <a:spcAft>
              <a:spcPct val="35000"/>
            </a:spcAft>
          </a:pPr>
          <a:r>
            <a:rPr lang="en-US" sz="1900" kern="1200" smtClean="0"/>
            <a:t>Palettes “injects” into channels to add context from previous interactions</a:t>
          </a:r>
          <a:endParaRPr lang="en-US" sz="1900" kern="1200" dirty="0" smtClean="0"/>
        </a:p>
      </dsp:txBody>
      <dsp:txXfrm>
        <a:off x="657098" y="800533"/>
        <a:ext cx="7681230" cy="400266"/>
      </dsp:txXfrm>
    </dsp:sp>
    <dsp:sp modelId="{93B38E29-2713-44F5-ADF6-4A16842B6650}">
      <dsp:nvSpPr>
        <dsp:cNvPr id="0" name=""/>
        <dsp:cNvSpPr/>
      </dsp:nvSpPr>
      <dsp:spPr>
        <a:xfrm>
          <a:off x="359917" y="703486"/>
          <a:ext cx="594361" cy="59436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565F27-2D29-4564-95C8-1BB4BB86A00A}">
      <dsp:nvSpPr>
        <dsp:cNvPr id="0" name=""/>
        <dsp:cNvSpPr/>
      </dsp:nvSpPr>
      <dsp:spPr>
        <a:xfrm>
          <a:off x="807654" y="1400858"/>
          <a:ext cx="7530673" cy="40026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712" tIns="48260" rIns="48260" bIns="48260" numCol="1" spcCol="1270" anchor="ctr" anchorCtr="0">
          <a:noAutofit/>
        </a:bodyPr>
        <a:lstStyle/>
        <a:p>
          <a:pPr lvl="0" algn="l" defTabSz="844550">
            <a:lnSpc>
              <a:spcPct val="90000"/>
            </a:lnSpc>
            <a:spcBef>
              <a:spcPct val="0"/>
            </a:spcBef>
            <a:spcAft>
              <a:spcPct val="35000"/>
            </a:spcAft>
          </a:pPr>
          <a:r>
            <a:rPr lang="en-US" sz="1900" kern="1200" smtClean="0"/>
            <a:t>Context flows between channels</a:t>
          </a:r>
          <a:endParaRPr lang="en-US" sz="1900" kern="1200" dirty="0" smtClean="0"/>
        </a:p>
      </dsp:txBody>
      <dsp:txXfrm>
        <a:off x="807654" y="1400858"/>
        <a:ext cx="7530673" cy="400266"/>
      </dsp:txXfrm>
    </dsp:sp>
    <dsp:sp modelId="{7E223D21-D5CF-4AAC-9ABC-6BAECF72F481}">
      <dsp:nvSpPr>
        <dsp:cNvPr id="0" name=""/>
        <dsp:cNvSpPr/>
      </dsp:nvSpPr>
      <dsp:spPr>
        <a:xfrm>
          <a:off x="510473" y="1303811"/>
          <a:ext cx="594361" cy="59436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A0ECC2-DA20-475B-9F51-8C5A565E182F}">
      <dsp:nvSpPr>
        <dsp:cNvPr id="0" name=""/>
        <dsp:cNvSpPr/>
      </dsp:nvSpPr>
      <dsp:spPr>
        <a:xfrm>
          <a:off x="807654" y="2000802"/>
          <a:ext cx="7530673" cy="40026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712" tIns="48260" rIns="48260" bIns="48260" numCol="1" spcCol="1270" anchor="ctr" anchorCtr="0">
          <a:noAutofit/>
        </a:bodyPr>
        <a:lstStyle/>
        <a:p>
          <a:pPr lvl="0" algn="l" defTabSz="844550">
            <a:lnSpc>
              <a:spcPct val="90000"/>
            </a:lnSpc>
            <a:spcBef>
              <a:spcPct val="0"/>
            </a:spcBef>
            <a:spcAft>
              <a:spcPct val="35000"/>
            </a:spcAft>
          </a:pPr>
          <a:r>
            <a:rPr lang="en-US" sz="1900" kern="1200" smtClean="0"/>
            <a:t>Customer has a “joined up” experience</a:t>
          </a:r>
          <a:endParaRPr lang="en-US" sz="1900" kern="1200" dirty="0" smtClean="0"/>
        </a:p>
      </dsp:txBody>
      <dsp:txXfrm>
        <a:off x="807654" y="2000802"/>
        <a:ext cx="7530673" cy="400266"/>
      </dsp:txXfrm>
    </dsp:sp>
    <dsp:sp modelId="{E76A7D49-8B49-47A9-B383-F16A8B96E6A9}">
      <dsp:nvSpPr>
        <dsp:cNvPr id="0" name=""/>
        <dsp:cNvSpPr/>
      </dsp:nvSpPr>
      <dsp:spPr>
        <a:xfrm>
          <a:off x="510473" y="1903755"/>
          <a:ext cx="594361" cy="59436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01879D-A263-481E-98F6-DE843169C1F1}">
      <dsp:nvSpPr>
        <dsp:cNvPr id="0" name=""/>
        <dsp:cNvSpPr/>
      </dsp:nvSpPr>
      <dsp:spPr>
        <a:xfrm>
          <a:off x="657098" y="2601127"/>
          <a:ext cx="7681230" cy="40026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712" tIns="48260" rIns="48260" bIns="48260" numCol="1" spcCol="1270" anchor="ctr" anchorCtr="0">
          <a:noAutofit/>
        </a:bodyPr>
        <a:lstStyle/>
        <a:p>
          <a:pPr lvl="0" algn="l" defTabSz="844550">
            <a:lnSpc>
              <a:spcPct val="90000"/>
            </a:lnSpc>
            <a:spcBef>
              <a:spcPct val="0"/>
            </a:spcBef>
            <a:spcAft>
              <a:spcPct val="35000"/>
            </a:spcAft>
          </a:pPr>
          <a:r>
            <a:rPr lang="en-US" sz="1900" kern="1200" smtClean="0"/>
            <a:t>Palettes provides adapters for different channels</a:t>
          </a:r>
          <a:endParaRPr lang="en-US" sz="1900" kern="1200" dirty="0" smtClean="0"/>
        </a:p>
      </dsp:txBody>
      <dsp:txXfrm>
        <a:off x="657098" y="2601127"/>
        <a:ext cx="7681230" cy="400266"/>
      </dsp:txXfrm>
    </dsp:sp>
    <dsp:sp modelId="{91942BB8-6EFE-486E-AB59-68D8BBF3F71C}">
      <dsp:nvSpPr>
        <dsp:cNvPr id="0" name=""/>
        <dsp:cNvSpPr/>
      </dsp:nvSpPr>
      <dsp:spPr>
        <a:xfrm>
          <a:off x="359917" y="2504079"/>
          <a:ext cx="594361" cy="59436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E00CF5-B0FC-42EB-A35D-84E9F4D92EE3}">
      <dsp:nvSpPr>
        <dsp:cNvPr id="0" name=""/>
        <dsp:cNvSpPr/>
      </dsp:nvSpPr>
      <dsp:spPr>
        <a:xfrm>
          <a:off x="327851" y="3201451"/>
          <a:ext cx="8010477" cy="40026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712" tIns="48260" rIns="48260" bIns="48260" numCol="1" spcCol="1270" anchor="ctr" anchorCtr="0">
          <a:noAutofit/>
        </a:bodyPr>
        <a:lstStyle/>
        <a:p>
          <a:pPr lvl="0" algn="l" defTabSz="844550">
            <a:lnSpc>
              <a:spcPct val="90000"/>
            </a:lnSpc>
            <a:spcBef>
              <a:spcPct val="0"/>
            </a:spcBef>
            <a:spcAft>
              <a:spcPct val="35000"/>
            </a:spcAft>
          </a:pPr>
          <a:r>
            <a:rPr lang="en-US" sz="1900" kern="1200" smtClean="0"/>
            <a:t>Palettes is a context data store for the “unified session”</a:t>
          </a:r>
          <a:endParaRPr lang="en-US" sz="1900" kern="1200" dirty="0" smtClean="0"/>
        </a:p>
      </dsp:txBody>
      <dsp:txXfrm>
        <a:off x="327851" y="3201451"/>
        <a:ext cx="8010477" cy="400266"/>
      </dsp:txXfrm>
    </dsp:sp>
    <dsp:sp modelId="{1810ED29-C03C-4C15-B605-F673B05EDCC5}">
      <dsp:nvSpPr>
        <dsp:cNvPr id="0" name=""/>
        <dsp:cNvSpPr/>
      </dsp:nvSpPr>
      <dsp:spPr>
        <a:xfrm>
          <a:off x="30670" y="3104404"/>
          <a:ext cx="594361" cy="59436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F55992E-9770-674C-9791-BE7239300094}" type="datetimeFigureOut">
              <a:rPr lang="en-US" smtClean="0"/>
              <a:t>9/5/2014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6D9FCEE-829B-6B4A-ACA7-56731265ACEC}" type="slidenum">
              <a:rPr lang="en-US" smtClean="0"/>
              <a:t>‹#›</a:t>
            </a:fld>
            <a:endParaRPr lang="en-US"/>
          </a:p>
        </p:txBody>
      </p:sp>
    </p:spTree>
    <p:extLst>
      <p:ext uri="{BB962C8B-B14F-4D97-AF65-F5344CB8AC3E}">
        <p14:creationId xmlns:p14="http://schemas.microsoft.com/office/powerpoint/2010/main" val="40959893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AF0F05-CD0C-024A-A550-4F4035857C38}" type="datetimeFigureOut">
              <a:rPr lang="en-US" smtClean="0"/>
              <a:t>9/5/2014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5C01F7-43E2-D940-AFF0-4F720651F790}" type="slidenum">
              <a:rPr lang="en-US" smtClean="0"/>
              <a:t>‹#›</a:t>
            </a:fld>
            <a:endParaRPr lang="en-US"/>
          </a:p>
        </p:txBody>
      </p:sp>
    </p:spTree>
    <p:extLst>
      <p:ext uri="{BB962C8B-B14F-4D97-AF65-F5344CB8AC3E}">
        <p14:creationId xmlns:p14="http://schemas.microsoft.com/office/powerpoint/2010/main" val="130958556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t>1</a:t>
            </a:fld>
            <a:endParaRPr lang="en-US"/>
          </a:p>
        </p:txBody>
      </p:sp>
    </p:spTree>
    <p:extLst>
      <p:ext uri="{BB962C8B-B14F-4D97-AF65-F5344CB8AC3E}">
        <p14:creationId xmlns:p14="http://schemas.microsoft.com/office/powerpoint/2010/main" val="155437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t>17</a:t>
            </a:fld>
            <a:endParaRPr lang="en-US"/>
          </a:p>
        </p:txBody>
      </p:sp>
    </p:spTree>
    <p:extLst>
      <p:ext uri="{BB962C8B-B14F-4D97-AF65-F5344CB8AC3E}">
        <p14:creationId xmlns:p14="http://schemas.microsoft.com/office/powerpoint/2010/main" val="3665432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Amex</a:t>
            </a:r>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868884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Wells Fargo</a:t>
            </a:r>
            <a:endParaRPr lang="en-US" dirty="0"/>
          </a:p>
        </p:txBody>
      </p:sp>
      <p:sp>
        <p:nvSpPr>
          <p:cNvPr id="4" name="Slide Number Placeholder 3"/>
          <p:cNvSpPr>
            <a:spLocks noGrp="1"/>
          </p:cNvSpPr>
          <p:nvPr>
            <p:ph type="sldNum" sz="quarter" idx="10"/>
          </p:nvPr>
        </p:nvSpPr>
        <p:spPr/>
        <p:txBody>
          <a:bodyPr/>
          <a:lstStyle/>
          <a:p>
            <a:fld id="{D53A1567-0E94-4917-90D4-56426785DA60}" type="slidenum">
              <a:rPr lang="en-US" smtClean="0"/>
              <a:t>25</a:t>
            </a:fld>
            <a:endParaRPr lang="en-US"/>
          </a:p>
        </p:txBody>
      </p:sp>
    </p:spTree>
    <p:extLst>
      <p:ext uri="{BB962C8B-B14F-4D97-AF65-F5344CB8AC3E}">
        <p14:creationId xmlns:p14="http://schemas.microsoft.com/office/powerpoint/2010/main" val="3756239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8">
              <a:defRPr/>
            </a:pPr>
            <a:r>
              <a:rPr lang="en-US" b="1" dirty="0"/>
              <a:t>Use Case:</a:t>
            </a:r>
            <a:r>
              <a:rPr lang="en-US" dirty="0"/>
              <a:t> The concept is similar to what we did for Citi </a:t>
            </a:r>
            <a:r>
              <a:rPr lang="en-US" dirty="0" err="1"/>
              <a:t>Pvt</a:t>
            </a:r>
            <a:r>
              <a:rPr lang="en-US" dirty="0"/>
              <a:t> banking….difference is that instead of High Net Worth clients talking to FA, we have Prisoners sitting in a kiosk in the Jail, are video conferenced with an attorney at a scheduled </a:t>
            </a:r>
            <a:r>
              <a:rPr lang="en-US" dirty="0" err="1"/>
              <a:t>appt</a:t>
            </a:r>
            <a:r>
              <a:rPr lang="en-US" dirty="0"/>
              <a:t> time. The Attorney may video/voice conference other Parole officers and can share documents &amp; evidence (e.g. Theft Video etc.) with the parties,  co-browse during the session and possibly get a signature on a legal document. This saves the Attorney from physically going to the Jail for appointments. </a:t>
            </a:r>
          </a:p>
        </p:txBody>
      </p:sp>
      <p:sp>
        <p:nvSpPr>
          <p:cNvPr id="4" name="Slide Number Placeholder 3"/>
          <p:cNvSpPr>
            <a:spLocks noGrp="1"/>
          </p:cNvSpPr>
          <p:nvPr>
            <p:ph type="sldNum" sz="quarter" idx="10"/>
          </p:nvPr>
        </p:nvSpPr>
        <p:spPr/>
        <p:txBody>
          <a:bodyPr/>
          <a:lstStyle/>
          <a:p>
            <a:fld id="{33B6A633-41E3-497B-9F0A-D8D41841721B}" type="slidenum">
              <a:rPr lang="en-US" smtClean="0"/>
              <a:pPr/>
              <a:t>26</a:t>
            </a:fld>
            <a:endParaRPr lang="en-US"/>
          </a:p>
        </p:txBody>
      </p:sp>
    </p:spTree>
    <p:extLst>
      <p:ext uri="{BB962C8B-B14F-4D97-AF65-F5344CB8AC3E}">
        <p14:creationId xmlns:p14="http://schemas.microsoft.com/office/powerpoint/2010/main" val="2577289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4213"/>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531774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Our Fusion products consist of web or mobile based clients that leverage our Fusion Client Software Development Kit (SDK). Clients connect to three primary CaféX server components: (1) the </a:t>
            </a:r>
            <a:r>
              <a:rPr lang="en-US" sz="1200" b="1" kern="1200" dirty="0" smtClean="0">
                <a:solidFill>
                  <a:schemeClr val="tx1"/>
                </a:solidFill>
                <a:effectLst/>
                <a:latin typeface="+mn-lt"/>
                <a:ea typeface="+mn-ea"/>
                <a:cs typeface="+mn-cs"/>
              </a:rPr>
              <a:t>Fusion Web Gateway </a:t>
            </a:r>
            <a:r>
              <a:rPr lang="en-US" sz="1200" kern="1200" dirty="0" smtClean="0">
                <a:solidFill>
                  <a:schemeClr val="tx1"/>
                </a:solidFill>
                <a:effectLst/>
                <a:latin typeface="+mn-lt"/>
                <a:ea typeface="+mn-ea"/>
                <a:cs typeface="+mn-cs"/>
              </a:rPr>
              <a:t>our signaling component that communicates securely to web browsers and mobile apps via http or https and can additionally connect those client to SIP-based VoIP clients and infrastructure. The Web Gateway also controls our Media Broker product that relays real-time media between clients inside and outside of the network. (2) The </a:t>
            </a:r>
            <a:r>
              <a:rPr lang="en-US" sz="1200" b="1" kern="1200" dirty="0" smtClean="0">
                <a:solidFill>
                  <a:schemeClr val="tx1"/>
                </a:solidFill>
                <a:effectLst/>
                <a:latin typeface="+mn-lt"/>
                <a:ea typeface="+mn-ea"/>
                <a:cs typeface="+mn-cs"/>
              </a:rPr>
              <a:t>Fusion Media Broker </a:t>
            </a:r>
            <a:r>
              <a:rPr lang="en-US" sz="1200" kern="1200" dirty="0" smtClean="0">
                <a:solidFill>
                  <a:schemeClr val="tx1"/>
                </a:solidFill>
                <a:effectLst/>
                <a:latin typeface="+mn-lt"/>
                <a:ea typeface="+mn-ea"/>
                <a:cs typeface="+mn-cs"/>
              </a:rPr>
              <a:t>secures real-time media, handles the complexities of firewall and NAT traversal and will transcode audio and/or video between clients.  (3) The </a:t>
            </a:r>
            <a:r>
              <a:rPr lang="en-US" sz="1200" b="1" kern="1200" dirty="0" smtClean="0">
                <a:solidFill>
                  <a:schemeClr val="tx1"/>
                </a:solidFill>
                <a:effectLst/>
                <a:latin typeface="+mn-lt"/>
                <a:ea typeface="+mn-ea"/>
                <a:cs typeface="+mn-cs"/>
              </a:rPr>
              <a:t>Fusion Palettes</a:t>
            </a:r>
            <a:r>
              <a:rPr lang="en-US" sz="1200" kern="1200" dirty="0" smtClean="0">
                <a:solidFill>
                  <a:schemeClr val="tx1"/>
                </a:solidFill>
                <a:effectLst/>
                <a:latin typeface="+mn-lt"/>
                <a:ea typeface="+mn-ea"/>
                <a:cs typeface="+mn-cs"/>
              </a:rPr>
              <a:t> server is leveraged when real-time communications need to be integrated with contact center environments by delivering visual IVR web or mobile applications, relaying contextual data (device, identity, )about the into the contact center and integrating to the CTI and orchestration layer of a contact center for proper queuing, skills based routing &amp; connect times.</a:t>
            </a:r>
            <a:endParaRPr lang="en-US" dirty="0" smtClean="0"/>
          </a:p>
          <a:p>
            <a:endParaRPr lang="en-US" dirty="0" smtClean="0"/>
          </a:p>
          <a:p>
            <a:r>
              <a:rPr lang="en-US" b="1" dirty="0" smtClean="0"/>
              <a:t>Fusion Client SDK:</a:t>
            </a:r>
          </a:p>
          <a:p>
            <a:pPr marL="171450" indent="-171450">
              <a:buFontTx/>
              <a:buChar char="-"/>
            </a:pPr>
            <a:r>
              <a:rPr lang="en-US" baseline="0" dirty="0" smtClean="0"/>
              <a:t>Simple JavaScript API for WebRTC Browser integration</a:t>
            </a:r>
          </a:p>
          <a:p>
            <a:pPr marL="171450" indent="-171450">
              <a:buFontTx/>
              <a:buChar char="-"/>
            </a:pPr>
            <a:r>
              <a:rPr lang="en-US" baseline="0" dirty="0" smtClean="0"/>
              <a:t>Multi-browser support (Google Chrome, Mozilla Firefox, Opera, Internet Explorer (Plugin*), Safari (Plugin*)</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Native</a:t>
            </a:r>
            <a:r>
              <a:rPr lang="en-US" baseline="0" dirty="0" smtClean="0"/>
              <a:t> </a:t>
            </a:r>
            <a:r>
              <a:rPr lang="en-US" dirty="0" smtClean="0"/>
              <a:t>iOS</a:t>
            </a:r>
            <a:r>
              <a:rPr lang="en-US" baseline="0" dirty="0" smtClean="0"/>
              <a:t> (Objective C) &amp; Android (Java) app support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Apple OSX support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Native H.264 support on iOS &amp; Android devices (uses hardware for max. battery life)</a:t>
            </a:r>
            <a:endParaRPr lang="en-US" dirty="0" smtClean="0"/>
          </a:p>
          <a:p>
            <a:pPr marL="171450" indent="-171450">
              <a:buFontTx/>
              <a:buChar char="-"/>
            </a:pPr>
            <a:r>
              <a:rPr lang="en-US" baseline="0" dirty="0" smtClean="0"/>
              <a:t>Plugins &amp; mobile support VP8 &amp; H.264 to minimize transcoding</a:t>
            </a:r>
          </a:p>
          <a:p>
            <a:pPr marL="171450" indent="-171450">
              <a:buFontTx/>
              <a:buChar char="-"/>
            </a:pPr>
            <a:r>
              <a:rPr lang="en-US" b="0" u="sng" baseline="0" dirty="0" smtClean="0"/>
              <a:t>General SDK / API features:</a:t>
            </a:r>
          </a:p>
          <a:p>
            <a:pPr marL="628650" lvl="1" indent="-171450">
              <a:buFontTx/>
              <a:buChar char="-"/>
            </a:pPr>
            <a:r>
              <a:rPr lang="en-US" baseline="0" dirty="0" smtClean="0"/>
              <a:t>Application authorization token (by secure </a:t>
            </a:r>
            <a:r>
              <a:rPr lang="en-US" baseline="0" dirty="0" err="1" smtClean="0"/>
              <a:t>AppID</a:t>
            </a:r>
            <a:r>
              <a:rPr lang="en-US" baseline="0" dirty="0" smtClean="0"/>
              <a:t>) </a:t>
            </a:r>
          </a:p>
          <a:p>
            <a:pPr marL="628650" lvl="1" indent="-171450">
              <a:buFontTx/>
              <a:buChar char="-"/>
            </a:pPr>
            <a:r>
              <a:rPr lang="en-US" baseline="0" dirty="0" smtClean="0"/>
              <a:t>Voice, Video, Instant Messaging &amp; Presence</a:t>
            </a:r>
          </a:p>
          <a:p>
            <a:pPr marL="628650" lvl="1" indent="-171450">
              <a:buFontTx/>
              <a:buChar char="-"/>
            </a:pPr>
            <a:r>
              <a:rPr lang="en-US" baseline="0" dirty="0" smtClean="0"/>
              <a:t>Application Event Distribution</a:t>
            </a:r>
          </a:p>
          <a:p>
            <a:pPr marL="628650" lvl="1" indent="-171450">
              <a:buFontTx/>
              <a:buChar char="-"/>
            </a:pPr>
            <a:r>
              <a:rPr lang="en-US" baseline="0" dirty="0" smtClean="0"/>
              <a:t>Multiple-line support</a:t>
            </a:r>
          </a:p>
          <a:p>
            <a:pPr marL="628650" lvl="1" indent="-171450">
              <a:buFontTx/>
              <a:buChar char="-"/>
            </a:pPr>
            <a:r>
              <a:rPr lang="en-US" baseline="0" dirty="0" smtClean="0"/>
              <a:t>Incoming &amp; Outgoing Calls</a:t>
            </a:r>
          </a:p>
          <a:p>
            <a:pPr marL="628650" lvl="1" indent="-171450">
              <a:buFontTx/>
              <a:buChar char="-"/>
            </a:pPr>
            <a:r>
              <a:rPr lang="en-US" baseline="0" dirty="0" smtClean="0"/>
              <a:t>Hold/Resume</a:t>
            </a:r>
          </a:p>
          <a:p>
            <a:pPr marL="628650" lvl="1" indent="-171450">
              <a:buFontTx/>
              <a:buChar char="-"/>
            </a:pPr>
            <a:r>
              <a:rPr lang="en-US" baseline="0" dirty="0" smtClean="0"/>
              <a:t>Network Quality Indication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Fusion</a:t>
            </a:r>
            <a:r>
              <a:rPr lang="en-US" b="1" baseline="0" dirty="0" smtClean="0"/>
              <a:t> Web Gateway: </a:t>
            </a:r>
            <a:r>
              <a:rPr lang="en-US" sz="1200" kern="1200" dirty="0" smtClean="0">
                <a:solidFill>
                  <a:schemeClr val="tx1"/>
                </a:solidFill>
                <a:effectLst/>
                <a:latin typeface="+mn-lt"/>
                <a:ea typeface="+mn-ea"/>
                <a:cs typeface="+mn-cs"/>
              </a:rPr>
              <a:t>Fusion Web Gateway is used for WebRTC signaling providing conversion between HTTP &amp; SIP. The Web Gateway is deployed and configured in a high-availability (HA) configuration.</a:t>
            </a:r>
            <a:endParaRPr lang="en-US" b="1" baseline="0" dirty="0" smtClean="0"/>
          </a:p>
          <a:p>
            <a:pPr marL="171450" indent="-171450">
              <a:buFontTx/>
              <a:buChar char="-"/>
            </a:pPr>
            <a:r>
              <a:rPr lang="en-US" baseline="0" dirty="0" smtClean="0"/>
              <a:t>HTTP/S secure WebRTC signaling</a:t>
            </a:r>
          </a:p>
          <a:p>
            <a:pPr marL="171450" indent="-171450">
              <a:buFontTx/>
              <a:buChar char="-"/>
            </a:pPr>
            <a:r>
              <a:rPr lang="en-US" baseline="0" dirty="0" smtClean="0"/>
              <a:t>Compatibility with legacy UC systems: SIP, SIP TLS support</a:t>
            </a:r>
          </a:p>
          <a:p>
            <a:pPr marL="171450" indent="-171450">
              <a:buFontTx/>
              <a:buChar char="-"/>
            </a:pPr>
            <a:r>
              <a:rPr lang="en-US" baseline="0" dirty="0" smtClean="0"/>
              <a:t>Proxies SIP registration &amp; auth. (&amp; local registration)</a:t>
            </a:r>
          </a:p>
          <a:p>
            <a:pPr marL="171450" indent="-171450">
              <a:buFontTx/>
              <a:buChar char="-"/>
            </a:pPr>
            <a:r>
              <a:rPr lang="en-US" baseline="0" dirty="0" smtClean="0"/>
              <a:t>STUN/TURN/ICE</a:t>
            </a:r>
          </a:p>
          <a:p>
            <a:pPr marL="171450" indent="-171450">
              <a:buFontTx/>
              <a:buChar char="-"/>
            </a:pPr>
            <a:r>
              <a:rPr lang="en-US" baseline="0" dirty="0" smtClean="0"/>
              <a:t>Clustered high-availability</a:t>
            </a:r>
          </a:p>
          <a:p>
            <a:pPr marL="171450" indent="-171450">
              <a:buFontTx/>
              <a:buChar char="-"/>
            </a:pPr>
            <a:r>
              <a:rPr lang="en-US" baseline="0" dirty="0" smtClean="0"/>
              <a:t>Load balancing across cluster elements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Virtual Machine or Server Based (</a:t>
            </a:r>
            <a:r>
              <a:rPr lang="en-US" baseline="0" dirty="0" err="1" smtClean="0"/>
              <a:t>Baremetal</a:t>
            </a:r>
            <a:r>
              <a:rPr lang="en-US" baseline="0" dirty="0" smtClean="0"/>
              <a: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IM integration with MS </a:t>
            </a:r>
            <a:r>
              <a:rPr lang="en-US" baseline="0" dirty="0" err="1" smtClean="0"/>
              <a:t>Lync</a:t>
            </a:r>
            <a:r>
              <a:rPr lang="en-US" baseline="0" dirty="0" smtClean="0"/>
              <a:t> 2010/2013 and CUPS 9.0.1</a:t>
            </a:r>
          </a:p>
          <a:p>
            <a:pPr marL="171450" indent="-171450">
              <a:buFontTx/>
              <a:buChar char="-"/>
            </a:pPr>
            <a:r>
              <a:rPr lang="en-US" baseline="0" dirty="0" smtClean="0"/>
              <a:t>Web &amp; CLI management:</a:t>
            </a:r>
          </a:p>
          <a:p>
            <a:pPr marL="628650" lvl="1" indent="-171450">
              <a:buFontTx/>
              <a:buChar char="-"/>
            </a:pPr>
            <a:r>
              <a:rPr lang="en-US" baseline="0" dirty="0" smtClean="0"/>
              <a:t>Application provisioning  </a:t>
            </a:r>
          </a:p>
          <a:p>
            <a:pPr marL="628650" lvl="1" indent="-171450">
              <a:buFontTx/>
              <a:buChar char="-"/>
            </a:pPr>
            <a:r>
              <a:rPr lang="en-US" baseline="0" dirty="0" smtClean="0"/>
              <a:t>Banned codecs, </a:t>
            </a:r>
          </a:p>
          <a:p>
            <a:pPr marL="628650" lvl="1" indent="-171450">
              <a:buFontTx/>
              <a:buChar char="-"/>
            </a:pPr>
            <a:r>
              <a:rPr lang="en-US" baseline="0" dirty="0" smtClean="0"/>
              <a:t>Expiration</a:t>
            </a:r>
          </a:p>
          <a:p>
            <a:pPr marL="628650" lvl="1" indent="-171450">
              <a:buFontTx/>
              <a:buChar char="-"/>
            </a:pPr>
            <a:r>
              <a:rPr lang="en-US" baseline="0" dirty="0" smtClean="0"/>
              <a:t>Multi-user login</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Fusion Media Broker: </a:t>
            </a:r>
            <a:r>
              <a:rPr lang="en-US" sz="1200" kern="1200" dirty="0" smtClean="0">
                <a:solidFill>
                  <a:schemeClr val="tx1"/>
                </a:solidFill>
                <a:effectLst/>
                <a:latin typeface="+mn-lt"/>
                <a:ea typeface="+mn-ea"/>
                <a:cs typeface="+mn-cs"/>
              </a:rPr>
              <a:t>Fusion Media Brokers provide port </a:t>
            </a:r>
            <a:r>
              <a:rPr lang="en-US" sz="1200" kern="1200" dirty="0" err="1" smtClean="0">
                <a:solidFill>
                  <a:schemeClr val="tx1"/>
                </a:solidFill>
                <a:effectLst/>
                <a:latin typeface="+mn-lt"/>
                <a:ea typeface="+mn-ea"/>
                <a:cs typeface="+mn-cs"/>
              </a:rPr>
              <a:t>muxing</a:t>
            </a:r>
            <a:r>
              <a:rPr lang="en-US" sz="1200" kern="1200" dirty="0" smtClean="0">
                <a:solidFill>
                  <a:schemeClr val="tx1"/>
                </a:solidFill>
                <a:effectLst/>
                <a:latin typeface="+mn-lt"/>
                <a:ea typeface="+mn-ea"/>
                <a:cs typeface="+mn-cs"/>
              </a:rPr>
              <a:t>, encrypted media handling (</a:t>
            </a:r>
            <a:r>
              <a:rPr lang="en-US" sz="1200" kern="1200" dirty="0" err="1" smtClean="0">
                <a:solidFill>
                  <a:schemeClr val="tx1"/>
                </a:solidFill>
                <a:effectLst/>
                <a:latin typeface="+mn-lt"/>
                <a:ea typeface="+mn-ea"/>
                <a:cs typeface="+mn-cs"/>
              </a:rPr>
              <a:t>sRTP</a:t>
            </a:r>
            <a:r>
              <a:rPr lang="en-US" sz="1200" kern="1200" dirty="0" smtClean="0">
                <a:solidFill>
                  <a:schemeClr val="tx1"/>
                </a:solidFill>
                <a:effectLst/>
                <a:latin typeface="+mn-lt"/>
                <a:ea typeface="+mn-ea"/>
                <a:cs typeface="+mn-cs"/>
              </a:rPr>
              <a:t>/DTLS), media </a:t>
            </a:r>
            <a:r>
              <a:rPr lang="en-US" sz="1200" kern="1200" dirty="0" err="1" smtClean="0">
                <a:solidFill>
                  <a:schemeClr val="tx1"/>
                </a:solidFill>
                <a:effectLst/>
                <a:latin typeface="+mn-lt"/>
                <a:ea typeface="+mn-ea"/>
                <a:cs typeface="+mn-cs"/>
              </a:rPr>
              <a:t>proxying</a:t>
            </a:r>
            <a:r>
              <a:rPr lang="en-US" sz="1200" kern="1200" dirty="0" smtClean="0">
                <a:solidFill>
                  <a:schemeClr val="tx1"/>
                </a:solidFill>
                <a:effectLst/>
                <a:latin typeface="+mn-lt"/>
                <a:ea typeface="+mn-ea"/>
                <a:cs typeface="+mn-cs"/>
              </a:rPr>
              <a:t> (ex. for H.264 only calls) and transcoding of audio and video. </a:t>
            </a:r>
            <a:endParaRPr lang="en-US" b="1" baseline="0" dirty="0" smtClean="0"/>
          </a:p>
          <a:p>
            <a:pPr marL="171450" indent="-171450">
              <a:buFontTx/>
              <a:buChar char="-"/>
            </a:pPr>
            <a:r>
              <a:rPr lang="en-US" dirty="0" smtClean="0"/>
              <a:t>Handles</a:t>
            </a:r>
            <a:r>
              <a:rPr lang="en-US" baseline="0" dirty="0" smtClean="0"/>
              <a:t> HD video (H.264 &amp; VP8) and HD audio (Opus, G.711, G.729)</a:t>
            </a:r>
          </a:p>
          <a:p>
            <a:pPr marL="171450" indent="-171450">
              <a:buFontTx/>
              <a:buChar char="-"/>
            </a:pPr>
            <a:r>
              <a:rPr lang="en-US" dirty="0" smtClean="0"/>
              <a:t>Port </a:t>
            </a:r>
            <a:r>
              <a:rPr lang="en-US" dirty="0" err="1" smtClean="0"/>
              <a:t>muxing</a:t>
            </a:r>
            <a:r>
              <a:rPr lang="en-US" dirty="0" smtClean="0"/>
              <a:t>:</a:t>
            </a:r>
            <a:r>
              <a:rPr lang="en-US" baseline="0" dirty="0" smtClean="0"/>
              <a:t> A single port for NAT traversal</a:t>
            </a:r>
          </a:p>
          <a:p>
            <a:pPr marL="171450" indent="-171450">
              <a:buFontTx/>
              <a:buChar char="-"/>
            </a:pPr>
            <a:r>
              <a:rPr lang="en-US" baseline="0" dirty="0" smtClean="0"/>
              <a:t>DTLS &amp; </a:t>
            </a:r>
            <a:r>
              <a:rPr lang="en-US" baseline="0" dirty="0" err="1" smtClean="0"/>
              <a:t>sRTP</a:t>
            </a:r>
            <a:r>
              <a:rPr lang="en-US" baseline="0" dirty="0" smtClean="0"/>
              <a:t> encryption handing</a:t>
            </a:r>
          </a:p>
          <a:p>
            <a:pPr marL="171450" indent="-171450">
              <a:buFontTx/>
              <a:buChar char="-"/>
            </a:pPr>
            <a:r>
              <a:rPr lang="en-US" baseline="0" dirty="0" smtClean="0"/>
              <a:t>Transcoding of audio (G.729 -</a:t>
            </a:r>
            <a:r>
              <a:rPr lang="en-US" baseline="0" dirty="0" smtClean="0">
                <a:sym typeface="Wingdings"/>
              </a:rPr>
              <a:t> </a:t>
            </a:r>
            <a:r>
              <a:rPr lang="en-US" baseline="0" dirty="0" smtClean="0"/>
              <a:t>g.711&amp; video (VP8</a:t>
            </a:r>
            <a:r>
              <a:rPr lang="en-US" baseline="0" dirty="0" smtClean="0">
                <a:sym typeface="Wingdings"/>
              </a:rPr>
              <a:t>H.264)</a:t>
            </a:r>
            <a:endParaRPr lang="en-US" baseline="0" dirty="0" smtClean="0"/>
          </a:p>
          <a:p>
            <a:pPr marL="171450" indent="-171450">
              <a:buFontTx/>
              <a:buChar char="-"/>
            </a:pPr>
            <a:r>
              <a:rPr lang="en-US" baseline="0" dirty="0" smtClean="0"/>
              <a:t>Virtual Machine or Server Based (</a:t>
            </a:r>
            <a:r>
              <a:rPr lang="en-US" baseline="0" dirty="0" err="1" smtClean="0"/>
              <a:t>Baremetal</a:t>
            </a:r>
            <a:r>
              <a:rPr lang="en-US" baseline="0" dirty="0" smtClean="0"/>
              <a:t>)</a:t>
            </a:r>
          </a:p>
          <a:p>
            <a:pPr marL="171450" indent="-171450">
              <a:buFontTx/>
              <a:buChar char="-"/>
            </a:pPr>
            <a:r>
              <a:rPr lang="en-US" baseline="0" dirty="0" smtClean="0"/>
              <a:t>Internet / Network Impairment handling: NACK/PLI &amp; Adaptive Rate Control</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Other:</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Idle timeout, packet size limit, buffer size, packet throughput, default video sizes</a:t>
            </a:r>
          </a:p>
          <a:p>
            <a:pPr marL="171450" indent="-171450">
              <a:buFontTx/>
              <a:buChar char="-"/>
            </a:pPr>
            <a:endParaRPr lang="en-US" b="1" dirty="0" smtClean="0"/>
          </a:p>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t>32</a:t>
            </a:fld>
            <a:endParaRPr lang="en-US"/>
          </a:p>
        </p:txBody>
      </p:sp>
    </p:spTree>
    <p:extLst>
      <p:ext uri="{BB962C8B-B14F-4D97-AF65-F5344CB8AC3E}">
        <p14:creationId xmlns:p14="http://schemas.microsoft.com/office/powerpoint/2010/main" val="559655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t>33</a:t>
            </a:fld>
            <a:endParaRPr lang="en-US"/>
          </a:p>
        </p:txBody>
      </p:sp>
    </p:spTree>
    <p:extLst>
      <p:ext uri="{BB962C8B-B14F-4D97-AF65-F5344CB8AC3E}">
        <p14:creationId xmlns:p14="http://schemas.microsoft.com/office/powerpoint/2010/main" val="559655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Our Fusion products consist of web or mobile based clients that leverage our Fusion Client Software Development Kit (SDK). Clients connect to three primary CaféX server components: (1) the </a:t>
            </a:r>
            <a:r>
              <a:rPr lang="en-US" sz="1200" b="1" kern="1200" dirty="0" smtClean="0">
                <a:solidFill>
                  <a:schemeClr val="tx1"/>
                </a:solidFill>
                <a:effectLst/>
                <a:latin typeface="+mn-lt"/>
                <a:ea typeface="+mn-ea"/>
                <a:cs typeface="+mn-cs"/>
              </a:rPr>
              <a:t>Fusion Web Gateway </a:t>
            </a:r>
            <a:r>
              <a:rPr lang="en-US" sz="1200" kern="1200" dirty="0" smtClean="0">
                <a:solidFill>
                  <a:schemeClr val="tx1"/>
                </a:solidFill>
                <a:effectLst/>
                <a:latin typeface="+mn-lt"/>
                <a:ea typeface="+mn-ea"/>
                <a:cs typeface="+mn-cs"/>
              </a:rPr>
              <a:t>our signaling component that communicates securely to web browsers and mobile apps via http or https and can additionally connect those client to SIP-based VoIP clients and infrastructure. The Web Gateway also controls our Media Broker product that relays real-time media between clients inside and outside of the network. (2) The </a:t>
            </a:r>
            <a:r>
              <a:rPr lang="en-US" sz="1200" b="1" kern="1200" dirty="0" smtClean="0">
                <a:solidFill>
                  <a:schemeClr val="tx1"/>
                </a:solidFill>
                <a:effectLst/>
                <a:latin typeface="+mn-lt"/>
                <a:ea typeface="+mn-ea"/>
                <a:cs typeface="+mn-cs"/>
              </a:rPr>
              <a:t>Fusion Media Broker </a:t>
            </a:r>
            <a:r>
              <a:rPr lang="en-US" sz="1200" kern="1200" dirty="0" smtClean="0">
                <a:solidFill>
                  <a:schemeClr val="tx1"/>
                </a:solidFill>
                <a:effectLst/>
                <a:latin typeface="+mn-lt"/>
                <a:ea typeface="+mn-ea"/>
                <a:cs typeface="+mn-cs"/>
              </a:rPr>
              <a:t>secures real-time media, handles the complexities of firewall and NAT traversal and will transcode audio and/or video between clients.  (3) The </a:t>
            </a:r>
            <a:r>
              <a:rPr lang="en-US" sz="1200" b="1" kern="1200" dirty="0" smtClean="0">
                <a:solidFill>
                  <a:schemeClr val="tx1"/>
                </a:solidFill>
                <a:effectLst/>
                <a:latin typeface="+mn-lt"/>
                <a:ea typeface="+mn-ea"/>
                <a:cs typeface="+mn-cs"/>
              </a:rPr>
              <a:t>Fusion Palettes</a:t>
            </a:r>
            <a:r>
              <a:rPr lang="en-US" sz="1200" kern="1200" dirty="0" smtClean="0">
                <a:solidFill>
                  <a:schemeClr val="tx1"/>
                </a:solidFill>
                <a:effectLst/>
                <a:latin typeface="+mn-lt"/>
                <a:ea typeface="+mn-ea"/>
                <a:cs typeface="+mn-cs"/>
              </a:rPr>
              <a:t> server is leveraged when real-time communications need to be integrated with contact center environments by delivering visual IVR web or mobile applications, relaying contextual data (device, identity, )about the into the contact center and integrating to the CTI and orchestration layer of a contact center for proper queuing, skills based routing &amp; connect times.</a:t>
            </a:r>
            <a:endParaRPr lang="en-US" dirty="0" smtClean="0"/>
          </a:p>
          <a:p>
            <a:endParaRPr lang="en-US" dirty="0" smtClean="0"/>
          </a:p>
          <a:p>
            <a:r>
              <a:rPr lang="en-US" b="1" dirty="0" smtClean="0"/>
              <a:t>Fusion Client SDK:</a:t>
            </a:r>
          </a:p>
          <a:p>
            <a:pPr marL="171450" indent="-171450">
              <a:buFontTx/>
              <a:buChar char="-"/>
            </a:pPr>
            <a:r>
              <a:rPr lang="en-US" baseline="0" dirty="0" smtClean="0"/>
              <a:t>Simple JavaScript API for WebRTC Browser integration</a:t>
            </a:r>
          </a:p>
          <a:p>
            <a:pPr marL="171450" indent="-171450">
              <a:buFontTx/>
              <a:buChar char="-"/>
            </a:pPr>
            <a:r>
              <a:rPr lang="en-US" baseline="0" dirty="0" smtClean="0"/>
              <a:t>Multi-browser support (Google Chrome, Mozilla Firefox, Opera, Internet Explorer (Plugin*), Safari (Plugin*)</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Native</a:t>
            </a:r>
            <a:r>
              <a:rPr lang="en-US" baseline="0" dirty="0" smtClean="0"/>
              <a:t> </a:t>
            </a:r>
            <a:r>
              <a:rPr lang="en-US" dirty="0" smtClean="0"/>
              <a:t>iOS</a:t>
            </a:r>
            <a:r>
              <a:rPr lang="en-US" baseline="0" dirty="0" smtClean="0"/>
              <a:t> (Objective C) &amp; Android (Java) app support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Apple OSX support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Native H.264 support on iOS &amp; Android devices (uses hardware for max. battery life)</a:t>
            </a:r>
            <a:endParaRPr lang="en-US" dirty="0" smtClean="0"/>
          </a:p>
          <a:p>
            <a:pPr marL="171450" indent="-171450">
              <a:buFontTx/>
              <a:buChar char="-"/>
            </a:pPr>
            <a:r>
              <a:rPr lang="en-US" baseline="0" dirty="0" smtClean="0"/>
              <a:t>Plugins &amp; mobile support VP8 &amp; H.264 to minimize transcoding</a:t>
            </a:r>
          </a:p>
          <a:p>
            <a:pPr marL="171450" indent="-171450">
              <a:buFontTx/>
              <a:buChar char="-"/>
            </a:pPr>
            <a:r>
              <a:rPr lang="en-US" b="0" u="sng" baseline="0" dirty="0" smtClean="0"/>
              <a:t>General SDK / API features:</a:t>
            </a:r>
          </a:p>
          <a:p>
            <a:pPr marL="628650" lvl="1" indent="-171450">
              <a:buFontTx/>
              <a:buChar char="-"/>
            </a:pPr>
            <a:r>
              <a:rPr lang="en-US" baseline="0" dirty="0" smtClean="0"/>
              <a:t>Application authorization token (by secure </a:t>
            </a:r>
            <a:r>
              <a:rPr lang="en-US" baseline="0" dirty="0" err="1" smtClean="0"/>
              <a:t>AppID</a:t>
            </a:r>
            <a:r>
              <a:rPr lang="en-US" baseline="0" dirty="0" smtClean="0"/>
              <a:t>) </a:t>
            </a:r>
          </a:p>
          <a:p>
            <a:pPr marL="628650" lvl="1" indent="-171450">
              <a:buFontTx/>
              <a:buChar char="-"/>
            </a:pPr>
            <a:r>
              <a:rPr lang="en-US" baseline="0" dirty="0" smtClean="0"/>
              <a:t>Voice, Video, Instant Messaging &amp; Presence</a:t>
            </a:r>
          </a:p>
          <a:p>
            <a:pPr marL="628650" lvl="1" indent="-171450">
              <a:buFontTx/>
              <a:buChar char="-"/>
            </a:pPr>
            <a:r>
              <a:rPr lang="en-US" baseline="0" dirty="0" smtClean="0"/>
              <a:t>Application Event Distribution</a:t>
            </a:r>
          </a:p>
          <a:p>
            <a:pPr marL="628650" lvl="1" indent="-171450">
              <a:buFontTx/>
              <a:buChar char="-"/>
            </a:pPr>
            <a:r>
              <a:rPr lang="en-US" baseline="0" dirty="0" smtClean="0"/>
              <a:t>Multiple-line support</a:t>
            </a:r>
          </a:p>
          <a:p>
            <a:pPr marL="628650" lvl="1" indent="-171450">
              <a:buFontTx/>
              <a:buChar char="-"/>
            </a:pPr>
            <a:r>
              <a:rPr lang="en-US" baseline="0" dirty="0" smtClean="0"/>
              <a:t>Incoming &amp; Outgoing Calls</a:t>
            </a:r>
          </a:p>
          <a:p>
            <a:pPr marL="628650" lvl="1" indent="-171450">
              <a:buFontTx/>
              <a:buChar char="-"/>
            </a:pPr>
            <a:r>
              <a:rPr lang="en-US" baseline="0" dirty="0" smtClean="0"/>
              <a:t>Hold/Resume</a:t>
            </a:r>
          </a:p>
          <a:p>
            <a:pPr marL="628650" lvl="1" indent="-171450">
              <a:buFontTx/>
              <a:buChar char="-"/>
            </a:pPr>
            <a:r>
              <a:rPr lang="en-US" baseline="0" dirty="0" smtClean="0"/>
              <a:t>Network Quality Indication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Fusion</a:t>
            </a:r>
            <a:r>
              <a:rPr lang="en-US" b="1" baseline="0" dirty="0" smtClean="0"/>
              <a:t> Web Gateway: </a:t>
            </a:r>
            <a:r>
              <a:rPr lang="en-US" sz="1200" kern="1200" dirty="0" smtClean="0">
                <a:solidFill>
                  <a:schemeClr val="tx1"/>
                </a:solidFill>
                <a:effectLst/>
                <a:latin typeface="+mn-lt"/>
                <a:ea typeface="+mn-ea"/>
                <a:cs typeface="+mn-cs"/>
              </a:rPr>
              <a:t>Fusion Web Gateway is used for WebRTC signaling providing conversion between HTTP &amp; SIP. The Web Gateway is deployed and configured in a high-availability (HA) configuration.</a:t>
            </a:r>
            <a:endParaRPr lang="en-US" b="1" baseline="0" dirty="0" smtClean="0"/>
          </a:p>
          <a:p>
            <a:pPr marL="171450" indent="-171450">
              <a:buFontTx/>
              <a:buChar char="-"/>
            </a:pPr>
            <a:r>
              <a:rPr lang="en-US" baseline="0" dirty="0" smtClean="0"/>
              <a:t>HTTP/S secure WebRTC signaling</a:t>
            </a:r>
          </a:p>
          <a:p>
            <a:pPr marL="171450" indent="-171450">
              <a:buFontTx/>
              <a:buChar char="-"/>
            </a:pPr>
            <a:r>
              <a:rPr lang="en-US" baseline="0" dirty="0" smtClean="0"/>
              <a:t>Compatibility with legacy UC systems: SIP, SIP TLS support</a:t>
            </a:r>
          </a:p>
          <a:p>
            <a:pPr marL="171450" indent="-171450">
              <a:buFontTx/>
              <a:buChar char="-"/>
            </a:pPr>
            <a:r>
              <a:rPr lang="en-US" baseline="0" dirty="0" smtClean="0"/>
              <a:t>Proxies SIP registration &amp; auth. (&amp; local registration)</a:t>
            </a:r>
          </a:p>
          <a:p>
            <a:pPr marL="171450" indent="-171450">
              <a:buFontTx/>
              <a:buChar char="-"/>
            </a:pPr>
            <a:r>
              <a:rPr lang="en-US" baseline="0" dirty="0" smtClean="0"/>
              <a:t>STUN/TURN/ICE</a:t>
            </a:r>
          </a:p>
          <a:p>
            <a:pPr marL="171450" indent="-171450">
              <a:buFontTx/>
              <a:buChar char="-"/>
            </a:pPr>
            <a:r>
              <a:rPr lang="en-US" baseline="0" dirty="0" smtClean="0"/>
              <a:t>Clustered high-availability</a:t>
            </a:r>
          </a:p>
          <a:p>
            <a:pPr marL="171450" indent="-171450">
              <a:buFontTx/>
              <a:buChar char="-"/>
            </a:pPr>
            <a:r>
              <a:rPr lang="en-US" baseline="0" dirty="0" smtClean="0"/>
              <a:t>Load balancing across cluster elements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Virtual Machine or Server Based (</a:t>
            </a:r>
            <a:r>
              <a:rPr lang="en-US" baseline="0" dirty="0" err="1" smtClean="0"/>
              <a:t>Baremetal</a:t>
            </a:r>
            <a:r>
              <a:rPr lang="en-US" baseline="0" dirty="0" smtClean="0"/>
              <a: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IM integration with MS </a:t>
            </a:r>
            <a:r>
              <a:rPr lang="en-US" baseline="0" dirty="0" err="1" smtClean="0"/>
              <a:t>Lync</a:t>
            </a:r>
            <a:r>
              <a:rPr lang="en-US" baseline="0" dirty="0" smtClean="0"/>
              <a:t> 2010/2013 and CUPS 9.0.1</a:t>
            </a:r>
          </a:p>
          <a:p>
            <a:pPr marL="171450" indent="-171450">
              <a:buFontTx/>
              <a:buChar char="-"/>
            </a:pPr>
            <a:r>
              <a:rPr lang="en-US" baseline="0" dirty="0" smtClean="0"/>
              <a:t>Web &amp; CLI management:</a:t>
            </a:r>
          </a:p>
          <a:p>
            <a:pPr marL="628650" lvl="1" indent="-171450">
              <a:buFontTx/>
              <a:buChar char="-"/>
            </a:pPr>
            <a:r>
              <a:rPr lang="en-US" baseline="0" dirty="0" smtClean="0"/>
              <a:t>Application provisioning  </a:t>
            </a:r>
          </a:p>
          <a:p>
            <a:pPr marL="628650" lvl="1" indent="-171450">
              <a:buFontTx/>
              <a:buChar char="-"/>
            </a:pPr>
            <a:r>
              <a:rPr lang="en-US" baseline="0" dirty="0" smtClean="0"/>
              <a:t>Banned codecs, </a:t>
            </a:r>
          </a:p>
          <a:p>
            <a:pPr marL="628650" lvl="1" indent="-171450">
              <a:buFontTx/>
              <a:buChar char="-"/>
            </a:pPr>
            <a:r>
              <a:rPr lang="en-US" baseline="0" dirty="0" smtClean="0"/>
              <a:t>Expiration</a:t>
            </a:r>
          </a:p>
          <a:p>
            <a:pPr marL="628650" lvl="1" indent="-171450">
              <a:buFontTx/>
              <a:buChar char="-"/>
            </a:pPr>
            <a:r>
              <a:rPr lang="en-US" baseline="0" dirty="0" smtClean="0"/>
              <a:t>Multi-user login</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Fusion Media Broker: </a:t>
            </a:r>
            <a:r>
              <a:rPr lang="en-US" sz="1200" kern="1200" dirty="0" smtClean="0">
                <a:solidFill>
                  <a:schemeClr val="tx1"/>
                </a:solidFill>
                <a:effectLst/>
                <a:latin typeface="+mn-lt"/>
                <a:ea typeface="+mn-ea"/>
                <a:cs typeface="+mn-cs"/>
              </a:rPr>
              <a:t>Fusion Media Brokers provide port </a:t>
            </a:r>
            <a:r>
              <a:rPr lang="en-US" sz="1200" kern="1200" dirty="0" err="1" smtClean="0">
                <a:solidFill>
                  <a:schemeClr val="tx1"/>
                </a:solidFill>
                <a:effectLst/>
                <a:latin typeface="+mn-lt"/>
                <a:ea typeface="+mn-ea"/>
                <a:cs typeface="+mn-cs"/>
              </a:rPr>
              <a:t>muxing</a:t>
            </a:r>
            <a:r>
              <a:rPr lang="en-US" sz="1200" kern="1200" dirty="0" smtClean="0">
                <a:solidFill>
                  <a:schemeClr val="tx1"/>
                </a:solidFill>
                <a:effectLst/>
                <a:latin typeface="+mn-lt"/>
                <a:ea typeface="+mn-ea"/>
                <a:cs typeface="+mn-cs"/>
              </a:rPr>
              <a:t>, encrypted media handling (</a:t>
            </a:r>
            <a:r>
              <a:rPr lang="en-US" sz="1200" kern="1200" dirty="0" err="1" smtClean="0">
                <a:solidFill>
                  <a:schemeClr val="tx1"/>
                </a:solidFill>
                <a:effectLst/>
                <a:latin typeface="+mn-lt"/>
                <a:ea typeface="+mn-ea"/>
                <a:cs typeface="+mn-cs"/>
              </a:rPr>
              <a:t>sRTP</a:t>
            </a:r>
            <a:r>
              <a:rPr lang="en-US" sz="1200" kern="1200" dirty="0" smtClean="0">
                <a:solidFill>
                  <a:schemeClr val="tx1"/>
                </a:solidFill>
                <a:effectLst/>
                <a:latin typeface="+mn-lt"/>
                <a:ea typeface="+mn-ea"/>
                <a:cs typeface="+mn-cs"/>
              </a:rPr>
              <a:t>/DTLS), media </a:t>
            </a:r>
            <a:r>
              <a:rPr lang="en-US" sz="1200" kern="1200" dirty="0" err="1" smtClean="0">
                <a:solidFill>
                  <a:schemeClr val="tx1"/>
                </a:solidFill>
                <a:effectLst/>
                <a:latin typeface="+mn-lt"/>
                <a:ea typeface="+mn-ea"/>
                <a:cs typeface="+mn-cs"/>
              </a:rPr>
              <a:t>proxying</a:t>
            </a:r>
            <a:r>
              <a:rPr lang="en-US" sz="1200" kern="1200" dirty="0" smtClean="0">
                <a:solidFill>
                  <a:schemeClr val="tx1"/>
                </a:solidFill>
                <a:effectLst/>
                <a:latin typeface="+mn-lt"/>
                <a:ea typeface="+mn-ea"/>
                <a:cs typeface="+mn-cs"/>
              </a:rPr>
              <a:t> (ex. for H.264 only calls) and transcoding of audio and video. </a:t>
            </a:r>
            <a:endParaRPr lang="en-US" b="1" baseline="0" dirty="0" smtClean="0"/>
          </a:p>
          <a:p>
            <a:pPr marL="171450" indent="-171450">
              <a:buFontTx/>
              <a:buChar char="-"/>
            </a:pPr>
            <a:r>
              <a:rPr lang="en-US" dirty="0" smtClean="0"/>
              <a:t>Handles</a:t>
            </a:r>
            <a:r>
              <a:rPr lang="en-US" baseline="0" dirty="0" smtClean="0"/>
              <a:t> HD video (H.264 &amp; VP8) and HD audio (Opus, G.711, G.729)</a:t>
            </a:r>
          </a:p>
          <a:p>
            <a:pPr marL="171450" indent="-171450">
              <a:buFontTx/>
              <a:buChar char="-"/>
            </a:pPr>
            <a:r>
              <a:rPr lang="en-US" dirty="0" smtClean="0"/>
              <a:t>Port </a:t>
            </a:r>
            <a:r>
              <a:rPr lang="en-US" dirty="0" err="1" smtClean="0"/>
              <a:t>muxing</a:t>
            </a:r>
            <a:r>
              <a:rPr lang="en-US" dirty="0" smtClean="0"/>
              <a:t>:</a:t>
            </a:r>
            <a:r>
              <a:rPr lang="en-US" baseline="0" dirty="0" smtClean="0"/>
              <a:t> A single port for NAT traversal</a:t>
            </a:r>
          </a:p>
          <a:p>
            <a:pPr marL="171450" indent="-171450">
              <a:buFontTx/>
              <a:buChar char="-"/>
            </a:pPr>
            <a:r>
              <a:rPr lang="en-US" baseline="0" dirty="0" smtClean="0"/>
              <a:t>DTLS &amp; </a:t>
            </a:r>
            <a:r>
              <a:rPr lang="en-US" baseline="0" dirty="0" err="1" smtClean="0"/>
              <a:t>sRTP</a:t>
            </a:r>
            <a:r>
              <a:rPr lang="en-US" baseline="0" dirty="0" smtClean="0"/>
              <a:t> encryption handing</a:t>
            </a:r>
          </a:p>
          <a:p>
            <a:pPr marL="171450" indent="-171450">
              <a:buFontTx/>
              <a:buChar char="-"/>
            </a:pPr>
            <a:r>
              <a:rPr lang="en-US" baseline="0" dirty="0" smtClean="0"/>
              <a:t>Transcoding of audio (G.729 -</a:t>
            </a:r>
            <a:r>
              <a:rPr lang="en-US" baseline="0" dirty="0" smtClean="0">
                <a:sym typeface="Wingdings"/>
              </a:rPr>
              <a:t> </a:t>
            </a:r>
            <a:r>
              <a:rPr lang="en-US" baseline="0" dirty="0" smtClean="0"/>
              <a:t>g.711&amp; video (VP8</a:t>
            </a:r>
            <a:r>
              <a:rPr lang="en-US" baseline="0" dirty="0" smtClean="0">
                <a:sym typeface="Wingdings"/>
              </a:rPr>
              <a:t>H.264)</a:t>
            </a:r>
            <a:endParaRPr lang="en-US" baseline="0" dirty="0" smtClean="0"/>
          </a:p>
          <a:p>
            <a:pPr marL="171450" indent="-171450">
              <a:buFontTx/>
              <a:buChar char="-"/>
            </a:pPr>
            <a:r>
              <a:rPr lang="en-US" baseline="0" dirty="0" smtClean="0"/>
              <a:t>Virtual Machine or Server Based (</a:t>
            </a:r>
            <a:r>
              <a:rPr lang="en-US" baseline="0" dirty="0" err="1" smtClean="0"/>
              <a:t>Baremetal</a:t>
            </a:r>
            <a:r>
              <a:rPr lang="en-US" baseline="0" dirty="0" smtClean="0"/>
              <a:t>)</a:t>
            </a:r>
          </a:p>
          <a:p>
            <a:pPr marL="171450" indent="-171450">
              <a:buFontTx/>
              <a:buChar char="-"/>
            </a:pPr>
            <a:r>
              <a:rPr lang="en-US" baseline="0" dirty="0" smtClean="0"/>
              <a:t>Internet / Network Impairment handling: NACK/PLI &amp; Adaptive Rate Control</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Other:</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Idle timeout, packet size limit, buffer size, packet throughput, default video sizes</a:t>
            </a:r>
          </a:p>
          <a:p>
            <a:pPr marL="171450" indent="-171450">
              <a:buFontTx/>
              <a:buChar char="-"/>
            </a:pPr>
            <a:endParaRPr lang="en-US" b="1" dirty="0" smtClean="0"/>
          </a:p>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t>34</a:t>
            </a:fld>
            <a:endParaRPr lang="en-US"/>
          </a:p>
        </p:txBody>
      </p:sp>
    </p:spTree>
    <p:extLst>
      <p:ext uri="{BB962C8B-B14F-4D97-AF65-F5344CB8AC3E}">
        <p14:creationId xmlns:p14="http://schemas.microsoft.com/office/powerpoint/2010/main" val="559655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t>35</a:t>
            </a:fld>
            <a:endParaRPr lang="en-US"/>
          </a:p>
        </p:txBody>
      </p:sp>
    </p:spTree>
    <p:extLst>
      <p:ext uri="{BB962C8B-B14F-4D97-AF65-F5344CB8AC3E}">
        <p14:creationId xmlns:p14="http://schemas.microsoft.com/office/powerpoint/2010/main" val="2134099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Mobility &amp; Web</a:t>
            </a:r>
          </a:p>
          <a:p>
            <a:r>
              <a:rPr lang="en-US" dirty="0" smtClean="0"/>
              <a:t>Video</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t>36</a:t>
            </a:fld>
            <a:endParaRPr lang="en-US" dirty="0"/>
          </a:p>
        </p:txBody>
      </p:sp>
    </p:spTree>
    <p:extLst>
      <p:ext uri="{BB962C8B-B14F-4D97-AF65-F5344CB8AC3E}">
        <p14:creationId xmlns:p14="http://schemas.microsoft.com/office/powerpoint/2010/main" val="2743049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t>2</a:t>
            </a:fld>
            <a:endParaRPr lang="en-US"/>
          </a:p>
        </p:txBody>
      </p:sp>
    </p:spTree>
    <p:extLst>
      <p:ext uri="{BB962C8B-B14F-4D97-AF65-F5344CB8AC3E}">
        <p14:creationId xmlns:p14="http://schemas.microsoft.com/office/powerpoint/2010/main" val="3665432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Live Assist (TM) provides online tools for business experts or customer service representatives to effectively assist someone on a web site or Android or Apple iOS mobile application.  By integrating the Live Assist software libraries into an existing website's code or mobile application's code via the </a:t>
            </a:r>
            <a:r>
              <a:rPr lang="en-US" dirty="0" err="1" smtClean="0"/>
              <a:t>CafeX</a:t>
            </a:r>
            <a:r>
              <a:rPr lang="en-US" dirty="0" smtClean="0"/>
              <a:t> Live Assist software development kits (JavaScript/web; Objective C/Apple iOS; Java/Android), </a:t>
            </a:r>
            <a:r>
              <a:rPr lang="en-US" dirty="0" err="1" smtClean="0"/>
              <a:t>CafeX</a:t>
            </a:r>
            <a:r>
              <a:rPr lang="en-US" dirty="0" smtClean="0"/>
              <a:t> customers can deliver the following features:</a:t>
            </a:r>
          </a:p>
          <a:p>
            <a:endParaRPr lang="en-US" dirty="0" smtClean="0"/>
          </a:p>
          <a:p>
            <a:pPr marL="171450" indent="-171450">
              <a:buFont typeface="Arial"/>
              <a:buChar char="•"/>
            </a:pPr>
            <a:r>
              <a:rPr lang="en-US" dirty="0" smtClean="0"/>
              <a:t>Voice/Video Calling (via Fusion Client SDK)</a:t>
            </a:r>
          </a:p>
          <a:p>
            <a:pPr marL="171450" indent="-171450">
              <a:buFont typeface="Arial"/>
              <a:buChar char="•"/>
            </a:pPr>
            <a:r>
              <a:rPr lang="en-US" dirty="0" smtClean="0"/>
              <a:t>Web</a:t>
            </a:r>
            <a:r>
              <a:rPr lang="en-US" baseline="0" dirty="0" smtClean="0"/>
              <a:t> &amp; app chat (</a:t>
            </a:r>
            <a:r>
              <a:rPr lang="en-US" dirty="0" smtClean="0"/>
              <a:t>via Fusion Client SDK)</a:t>
            </a:r>
          </a:p>
          <a:p>
            <a:pPr marL="171450" indent="-171450">
              <a:buFont typeface="Arial"/>
              <a:buChar char="•"/>
            </a:pPr>
            <a:r>
              <a:rPr lang="en-US" dirty="0" smtClean="0"/>
              <a:t>App Screen Sharing (iOS</a:t>
            </a:r>
            <a:r>
              <a:rPr lang="en-US" baseline="0" dirty="0" smtClean="0"/>
              <a:t> &amp; Android)</a:t>
            </a:r>
            <a:r>
              <a:rPr lang="en-US" dirty="0" smtClean="0"/>
              <a:t> &amp; Web co-browsing (browsers)</a:t>
            </a:r>
          </a:p>
          <a:p>
            <a:pPr marL="171450" indent="-171450">
              <a:buFont typeface="Arial"/>
              <a:buChar char="•"/>
            </a:pPr>
            <a:r>
              <a:rPr lang="en-US" dirty="0" smtClean="0"/>
              <a:t>Remote Control</a:t>
            </a:r>
          </a:p>
          <a:p>
            <a:pPr marL="171450" indent="-171450">
              <a:buFont typeface="Arial"/>
              <a:buChar char="•"/>
            </a:pPr>
            <a:r>
              <a:rPr lang="en-US" dirty="0" smtClean="0"/>
              <a:t>Annotation</a:t>
            </a:r>
          </a:p>
          <a:p>
            <a:pPr marL="171450" indent="-171450">
              <a:buFont typeface="Arial"/>
              <a:buChar char="•"/>
            </a:pPr>
            <a:r>
              <a:rPr lang="en-US" dirty="0" smtClean="0"/>
              <a:t>Content Push</a:t>
            </a:r>
          </a:p>
          <a:p>
            <a:pPr marL="628650" lvl="1" indent="-171450">
              <a:buFont typeface="Arial"/>
              <a:buChar char="•"/>
            </a:pPr>
            <a:r>
              <a:rPr lang="en-US" dirty="0" smtClean="0"/>
              <a:t>Web Content (</a:t>
            </a:r>
            <a:r>
              <a:rPr lang="en-US" dirty="0" err="1" smtClean="0"/>
              <a:t>picutres</a:t>
            </a:r>
            <a:r>
              <a:rPr lang="en-US" dirty="0" smtClean="0"/>
              <a:t>)</a:t>
            </a:r>
          </a:p>
          <a:p>
            <a:pPr marL="628650" lvl="1" indent="-171450">
              <a:buFont typeface="Arial"/>
              <a:buChar char="•"/>
            </a:pPr>
            <a:r>
              <a:rPr lang="en-US" dirty="0" smtClean="0"/>
              <a:t>PDF</a:t>
            </a:r>
            <a:r>
              <a:rPr lang="en-US" baseline="0" dirty="0" smtClean="0"/>
              <a:t> </a:t>
            </a:r>
            <a:r>
              <a:rPr lang="en-US" dirty="0" smtClean="0"/>
              <a:t>Documents</a:t>
            </a:r>
          </a:p>
          <a:p>
            <a:pPr marL="628650" lvl="1" indent="-171450">
              <a:buFont typeface="Arial"/>
              <a:buChar char="•"/>
            </a:pPr>
            <a:r>
              <a:rPr lang="en-US" dirty="0" smtClean="0"/>
              <a:t>URLs</a:t>
            </a:r>
          </a:p>
          <a:p>
            <a:pPr marL="171450" lvl="0" indent="-171450">
              <a:buFont typeface="Arial"/>
              <a:buChar char="•"/>
            </a:pPr>
            <a:r>
              <a:rPr lang="en-US" dirty="0" smtClean="0"/>
              <a:t>Hide/mask sensitive information within App</a:t>
            </a:r>
          </a:p>
          <a:p>
            <a:pPr marL="171450" lvl="0" indent="-171450">
              <a:buFont typeface="Arial"/>
              <a:buChar char="•"/>
            </a:pPr>
            <a:r>
              <a:rPr lang="en-US" dirty="0" smtClean="0"/>
              <a:t>Session Tagging</a:t>
            </a:r>
          </a:p>
          <a:p>
            <a:pPr marL="171450" lvl="0" indent="-171450">
              <a:buFont typeface="Arial"/>
              <a:buChar char="•"/>
            </a:pPr>
            <a:r>
              <a:rPr lang="en-US" dirty="0" smtClean="0"/>
              <a:t>Context Sharing (via Fusion Palettes)</a:t>
            </a:r>
          </a:p>
          <a:p>
            <a:pPr marL="171450" lvl="0" indent="-171450">
              <a:buFont typeface="Arial"/>
              <a:buChar char="•"/>
            </a:pPr>
            <a:r>
              <a:rPr lang="en-US" dirty="0" smtClean="0"/>
              <a:t>URL Encoding for Simple Sharing</a:t>
            </a:r>
          </a:p>
          <a:p>
            <a:pPr lvl="1"/>
            <a:endParaRPr lang="en-US" dirty="0" smtClean="0"/>
          </a:p>
          <a:p>
            <a:r>
              <a:rPr lang="en-US" dirty="0" smtClean="0"/>
              <a:t>Currently the following application types are supported:</a:t>
            </a:r>
          </a:p>
          <a:p>
            <a:r>
              <a:rPr lang="en-US" dirty="0" smtClean="0"/>
              <a:t>- Live Assist Version 1.2 (expected Sept. 2014) = Web, iOS and Android applications (Requires Fusion Client SDK 2.2)</a:t>
            </a:r>
          </a:p>
          <a:p>
            <a:r>
              <a:rPr lang="en-US" dirty="0" smtClean="0"/>
              <a:t>- Live Assist Version 1.1 (April 2014) = Web &amp; iOS applications (Requires Fusion Client SDK 2.1)</a:t>
            </a:r>
          </a:p>
          <a:p>
            <a:r>
              <a:rPr lang="en-US" dirty="0" smtClean="0"/>
              <a:t>- Live Assist 1.0 (April 2014) = Web-only (Requires Fusion Client SDK 1.3)</a:t>
            </a:r>
          </a:p>
          <a:p>
            <a:endParaRPr lang="en-US" dirty="0" smtClean="0"/>
          </a:p>
          <a:p>
            <a:r>
              <a:rPr lang="en-US" dirty="0" smtClean="0"/>
              <a:t>Live Assist features can be consumed with or without a live communications session (chat, voice, or video) via the </a:t>
            </a:r>
            <a:r>
              <a:rPr lang="en-US" dirty="0" err="1" smtClean="0"/>
              <a:t>CafeX</a:t>
            </a:r>
            <a:r>
              <a:rPr lang="en-US" dirty="0" smtClean="0"/>
              <a:t> Fusion client SDK which provides in-app communications.  Features and functionality for chat, voice and video will be specific to the version of Fusion Client SDK software deployed and licensed with Live Assist. New Live Assist, Fusion Client SDK and other </a:t>
            </a:r>
            <a:r>
              <a:rPr lang="en-US" dirty="0" err="1" smtClean="0"/>
              <a:t>CafeX</a:t>
            </a:r>
            <a:r>
              <a:rPr lang="en-US" dirty="0" smtClean="0"/>
              <a:t> product features will continue to be introduced in accordance with the </a:t>
            </a:r>
            <a:r>
              <a:rPr lang="en-US" dirty="0" err="1" smtClean="0"/>
              <a:t>CafeX</a:t>
            </a:r>
            <a:r>
              <a:rPr lang="en-US" dirty="0" smtClean="0"/>
              <a:t> product vision, roadmap and software development practices.</a:t>
            </a:r>
          </a:p>
          <a:p>
            <a:endParaRPr lang="en-US" dirty="0" smtClean="0"/>
          </a:p>
          <a:p>
            <a:r>
              <a:rPr lang="en-US" dirty="0" smtClean="0"/>
              <a:t>Please refer to </a:t>
            </a:r>
            <a:r>
              <a:rPr lang="en-US" dirty="0" err="1" smtClean="0"/>
              <a:t>CafeX</a:t>
            </a:r>
            <a:r>
              <a:rPr lang="en-US" dirty="0" smtClean="0"/>
              <a:t> product release notes and published documentation for details regarding any specific product versions, browser or mobile operating system compatibility.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t>37</a:t>
            </a:fld>
            <a:endParaRPr lang="en-US"/>
          </a:p>
        </p:txBody>
      </p:sp>
    </p:spTree>
    <p:extLst>
      <p:ext uri="{BB962C8B-B14F-4D97-AF65-F5344CB8AC3E}">
        <p14:creationId xmlns:p14="http://schemas.microsoft.com/office/powerpoint/2010/main" val="559655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2" indent="-171450" algn="l" defTabSz="914400" rtl="0" eaLnBrk="1" fontAlgn="auto" latinLnBrk="0" hangingPunct="1">
              <a:lnSpc>
                <a:spcPct val="100000"/>
              </a:lnSpc>
              <a:spcBef>
                <a:spcPts val="0"/>
              </a:spcBef>
              <a:spcAft>
                <a:spcPts val="0"/>
              </a:spcAft>
              <a:buClrTx/>
              <a:buSzTx/>
              <a:buFont typeface="Arial"/>
              <a:buChar char="•"/>
              <a:tabLst/>
              <a:defRPr/>
            </a:pPr>
            <a:endParaRPr lang="en-US" sz="1400" dirty="0" smtClean="0"/>
          </a:p>
        </p:txBody>
      </p:sp>
      <p:sp>
        <p:nvSpPr>
          <p:cNvPr id="4" name="Slide Number Placeholder 3"/>
          <p:cNvSpPr>
            <a:spLocks noGrp="1"/>
          </p:cNvSpPr>
          <p:nvPr>
            <p:ph type="sldNum" sz="quarter" idx="10"/>
          </p:nvPr>
        </p:nvSpPr>
        <p:spPr/>
        <p:txBody>
          <a:bodyPr/>
          <a:lstStyle/>
          <a:p>
            <a:fld id="{F85C01F7-43E2-D940-AFF0-4F720651F790}" type="slidenum">
              <a:rPr lang="en-US" smtClean="0"/>
              <a:t>38</a:t>
            </a:fld>
            <a:endParaRPr lang="en-US" dirty="0"/>
          </a:p>
        </p:txBody>
      </p:sp>
    </p:spTree>
    <p:extLst>
      <p:ext uri="{BB962C8B-B14F-4D97-AF65-F5344CB8AC3E}">
        <p14:creationId xmlns:p14="http://schemas.microsoft.com/office/powerpoint/2010/main" val="559655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t>39</a:t>
            </a:fld>
            <a:endParaRPr lang="en-US"/>
          </a:p>
        </p:txBody>
      </p:sp>
    </p:spTree>
    <p:extLst>
      <p:ext uri="{BB962C8B-B14F-4D97-AF65-F5344CB8AC3E}">
        <p14:creationId xmlns:p14="http://schemas.microsoft.com/office/powerpoint/2010/main" val="559655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Live Assist, the user of an application can share the screen of their tablet, smartphone or browser apps with an expert on the line.  Agents are more knowledgeable of the problem at hand; provide tutelage and guidance thru to successful completion.  And for sensitive information, fields and regions of a web page or application can be masked to shield the agents view.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expert can also control the app or web site of the user through simple point &amp; click. Remote control allows the advisor to traverse through menus, jump to specific information or walk others through an important process. The expert can also move the video window to ensure it doesn’t interfere with elements of the screen.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Unlike most co-browsing technologies, CaféX does not share the Document Object Model (DOM) between the user and the expert. CaféX’s unique technologies ensure that inconsistencies between browsers are not reflected during a Live Assist session. In addition, to support iOS and Android, DOM based screen sharing will not work effectively with native apps. Through Live Assist, experts get an accurate read of the end user experience consistent across mobile and all browsers. </a:t>
            </a:r>
          </a:p>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t>40</a:t>
            </a:fld>
            <a:endParaRPr lang="en-US"/>
          </a:p>
        </p:txBody>
      </p:sp>
    </p:spTree>
    <p:extLst>
      <p:ext uri="{BB962C8B-B14F-4D97-AF65-F5344CB8AC3E}">
        <p14:creationId xmlns:p14="http://schemas.microsoft.com/office/powerpoint/2010/main" val="559655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t>41</a:t>
            </a:fld>
            <a:endParaRPr lang="en-US"/>
          </a:p>
        </p:txBody>
      </p:sp>
    </p:spTree>
    <p:extLst>
      <p:ext uri="{BB962C8B-B14F-4D97-AF65-F5344CB8AC3E}">
        <p14:creationId xmlns:p14="http://schemas.microsoft.com/office/powerpoint/2010/main" val="5596557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t>42</a:t>
            </a:fld>
            <a:endParaRPr lang="en-US"/>
          </a:p>
        </p:txBody>
      </p:sp>
    </p:spTree>
    <p:extLst>
      <p:ext uri="{BB962C8B-B14F-4D97-AF65-F5344CB8AC3E}">
        <p14:creationId xmlns:p14="http://schemas.microsoft.com/office/powerpoint/2010/main" val="559655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contact center players to remain relevant they have to look outside of what is considered traditional contact center departments.</a:t>
            </a:r>
          </a:p>
          <a:p>
            <a:r>
              <a:rPr lang="en-US" dirty="0" smtClean="0"/>
              <a:t>They need to lead the conversation with customers about the relevance of NPS and how there needs to be a central point of contextual gathering of information.</a:t>
            </a:r>
          </a:p>
          <a:p>
            <a:r>
              <a:rPr lang="en-US" dirty="0" smtClean="0"/>
              <a:t>The needs that core routing and decision making for voice based contact centers are critical to the rest of the channels across the rest of the enterprise organization.</a:t>
            </a:r>
          </a:p>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t>48</a:t>
            </a:fld>
            <a:endParaRPr lang="en-US"/>
          </a:p>
        </p:txBody>
      </p:sp>
    </p:spTree>
    <p:extLst>
      <p:ext uri="{BB962C8B-B14F-4D97-AF65-F5344CB8AC3E}">
        <p14:creationId xmlns:p14="http://schemas.microsoft.com/office/powerpoint/2010/main" val="34656450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messages:</a:t>
            </a:r>
          </a:p>
          <a:p>
            <a:pPr marL="167970" indent="-167970">
              <a:buFontTx/>
              <a:buChar char="-"/>
            </a:pPr>
            <a:r>
              <a:rPr lang="en-US" dirty="0" smtClean="0"/>
              <a:t>Frictionless cross-channel experience: user authenticates once when logging</a:t>
            </a:r>
            <a:r>
              <a:rPr lang="en-US" baseline="0" dirty="0" smtClean="0"/>
              <a:t> into app, doesn’t have to re-enter info when initiating the video session with the agent, doesn’t have to toggle between different apps</a:t>
            </a:r>
          </a:p>
          <a:p>
            <a:pPr marL="167970" indent="-167970">
              <a:buFontTx/>
              <a:buChar char="-"/>
            </a:pPr>
            <a:r>
              <a:rPr lang="en-US" baseline="0" dirty="0" smtClean="0"/>
              <a:t>Add value to existing IVR system: it’s not just like-for-like IVR functionality that gets rendered visually, but rather custom forms can be created to provide self-service for complex transactions that would traditionally require an agent’s assistance (e.g. address change). </a:t>
            </a:r>
          </a:p>
          <a:p>
            <a:pPr marL="167970" indent="-167970">
              <a:buFontTx/>
              <a:buChar char="-"/>
            </a:pPr>
            <a:r>
              <a:rPr lang="en-US" baseline="0" dirty="0" smtClean="0"/>
              <a:t>Leverage existing enterprise devices: Palettes provides a gateway between the internet mobile world and the enterprise, enabling communication between web applications and enterprise video devices, for instance.</a:t>
            </a:r>
          </a:p>
          <a:p>
            <a:pPr marL="167970" indent="-167970">
              <a:buFontTx/>
              <a:buChar char="-"/>
            </a:pPr>
            <a:r>
              <a:rPr lang="en-US" baseline="0" dirty="0" smtClean="0"/>
              <a:t>Leverage existing VXML &amp; CC infrastructure: Palettes merely acts as a rendering agent for the existing VXML, so there’s no need to rewrite IVR scripts or maintain duplicate systems. Development costs and time-to-market for new functionality are greatly reduced.</a:t>
            </a:r>
          </a:p>
          <a:p>
            <a:pPr marL="167970" indent="-167970">
              <a:buFontTx/>
              <a:buChar char="-"/>
            </a:pPr>
            <a:endParaRPr lang="en-US" baseline="0" dirty="0" smtClean="0"/>
          </a:p>
          <a:p>
            <a:r>
              <a:rPr lang="en-US" baseline="0" dirty="0" smtClean="0"/>
              <a:t>Summary:</a:t>
            </a:r>
          </a:p>
          <a:p>
            <a:pPr defTabSz="895838">
              <a:defRPr/>
            </a:pPr>
            <a:r>
              <a:rPr lang="en-US" dirty="0">
                <a:latin typeface="Arial" charset="0"/>
              </a:rPr>
              <a:t>For example, instead of calling a company’s 800 number, a consumer can log into a company’s mobile application, step through the customer service menu visually via the touchscreen, perform advanced functions that would otherwise require an agent’s help, then tap to initiate a voice or video call to an agent without having to leave the application or re-enter any information. The video call is routed to the right expert based on the user’s profile and online activity, and the agent is presented with a screen pop of the user’s context in order to facilitate a more efficient service experience, as well as cross-sell or up-sell other products &amp; services.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3273344F-5910-42B5-B3BC-F0857D410129}" type="slidenum">
              <a:rPr lang="en-US" smtClean="0"/>
              <a:pPr>
                <a:defRPr/>
              </a:pPr>
              <a:t>50</a:t>
            </a:fld>
            <a:endParaRPr lang="en-US" dirty="0"/>
          </a:p>
        </p:txBody>
      </p:sp>
    </p:spTree>
    <p:extLst>
      <p:ext uri="{BB962C8B-B14F-4D97-AF65-F5344CB8AC3E}">
        <p14:creationId xmlns:p14="http://schemas.microsoft.com/office/powerpoint/2010/main" val="36843480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&gt;&gt;&gt;&gt;&gt;</a:t>
            </a:r>
            <a:r>
              <a:rPr lang="en-US" baseline="0" dirty="0" smtClean="0"/>
              <a:t> This slide builds &lt;&lt;&lt;&lt;&lt;&lt;</a:t>
            </a:r>
          </a:p>
          <a:p>
            <a:endParaRPr lang="en-US" baseline="0" dirty="0" smtClean="0"/>
          </a:p>
          <a:p>
            <a:r>
              <a:rPr lang="en-US" baseline="0" dirty="0" smtClean="0"/>
              <a:t>Speak about the top level components;</a:t>
            </a:r>
          </a:p>
          <a:p>
            <a:pPr marL="228600" indent="-228600">
              <a:buAutoNum type="arabicPeriod"/>
            </a:pPr>
            <a:r>
              <a:rPr lang="en-US" baseline="0" dirty="0" smtClean="0"/>
              <a:t>Clients</a:t>
            </a:r>
          </a:p>
          <a:p>
            <a:pPr marL="228600" indent="-228600">
              <a:buAutoNum type="arabicPeriod"/>
            </a:pPr>
            <a:r>
              <a:rPr lang="en-US" baseline="0" dirty="0" smtClean="0"/>
              <a:t>Reverse Proxy</a:t>
            </a:r>
          </a:p>
          <a:p>
            <a:pPr marL="228600" indent="-228600">
              <a:buAutoNum type="arabicPeriod"/>
            </a:pPr>
            <a:r>
              <a:rPr lang="en-US" baseline="0" dirty="0" smtClean="0"/>
              <a:t>Web App and gateway and mention that they can exist on the same server</a:t>
            </a:r>
          </a:p>
          <a:p>
            <a:pPr marL="228600" indent="-228600">
              <a:buAutoNum type="arabicPeriod"/>
            </a:pPr>
            <a:r>
              <a:rPr lang="en-US" baseline="0" dirty="0" smtClean="0"/>
              <a:t>Media broker</a:t>
            </a:r>
          </a:p>
          <a:p>
            <a:pPr marL="228600" indent="-228600">
              <a:buAutoNum type="arabicPeriod"/>
            </a:pPr>
            <a:r>
              <a:rPr lang="en-US" baseline="0" dirty="0" smtClean="0"/>
              <a:t>VCS C/E</a:t>
            </a:r>
          </a:p>
          <a:p>
            <a:pPr marL="228600" indent="-228600">
              <a:buAutoNum type="arabicPeriod"/>
            </a:pPr>
            <a:r>
              <a:rPr lang="en-US" baseline="0" dirty="0" smtClean="0"/>
              <a:t>Cisco Endpoints</a:t>
            </a:r>
          </a:p>
          <a:p>
            <a:pPr marL="228600" indent="-228600">
              <a:buAutoNum type="arabicPeriod"/>
            </a:pPr>
            <a:endParaRPr lang="en-US" baseline="0" dirty="0" smtClean="0"/>
          </a:p>
          <a:p>
            <a:pPr marL="0" indent="0">
              <a:buNone/>
            </a:pPr>
            <a:r>
              <a:rPr lang="en-US" baseline="0" dirty="0" smtClean="0"/>
              <a:t>Click</a:t>
            </a:r>
          </a:p>
          <a:p>
            <a:pPr marL="0" indent="0">
              <a:buNone/>
            </a:pPr>
            <a:endParaRPr lang="en-US" baseline="0" dirty="0" smtClean="0"/>
          </a:p>
          <a:p>
            <a:pPr marL="0" indent="0">
              <a:buNone/>
            </a:pPr>
            <a:r>
              <a:rPr lang="en-US" baseline="0" dirty="0" smtClean="0"/>
              <a:t>The first step in this call flow is the login and securing a session ID.  The client sends a request through the reverse </a:t>
            </a:r>
            <a:r>
              <a:rPr lang="en-US" baseline="0" dirty="0" err="1" smtClean="0"/>
              <a:t>porxy</a:t>
            </a:r>
            <a:r>
              <a:rPr lang="en-US" baseline="0" dirty="0" smtClean="0"/>
              <a:t> to the </a:t>
            </a:r>
            <a:r>
              <a:rPr lang="en-US" baseline="0" dirty="0" err="1" smtClean="0"/>
              <a:t>WebApp</a:t>
            </a:r>
            <a:r>
              <a:rPr lang="en-US" baseline="0" dirty="0" smtClean="0"/>
              <a:t> and the gateway and if authenticated will return a session ID</a:t>
            </a:r>
          </a:p>
          <a:p>
            <a:pPr marL="0" indent="0">
              <a:buNone/>
            </a:pPr>
            <a:endParaRPr lang="en-US" baseline="0" dirty="0" smtClean="0"/>
          </a:p>
          <a:p>
            <a:pPr marL="0" indent="0">
              <a:buNone/>
            </a:pPr>
            <a:r>
              <a:rPr lang="en-US" baseline="0" dirty="0" smtClean="0"/>
              <a:t>Click</a:t>
            </a:r>
          </a:p>
          <a:p>
            <a:pPr marL="0" indent="0">
              <a:buNone/>
            </a:pPr>
            <a:endParaRPr lang="en-US" baseline="0" dirty="0" smtClean="0"/>
          </a:p>
          <a:p>
            <a:pPr marL="0" indent="0">
              <a:buNone/>
            </a:pPr>
            <a:r>
              <a:rPr lang="en-US" baseline="0" dirty="0" smtClean="0"/>
              <a:t>Next a SIP URI is leveraged to place a call into the MA solution leveraging the session ID that has been created.  Once the SIP invite/call setup has completed and the media broker has reserved resources for the media …</a:t>
            </a:r>
          </a:p>
          <a:p>
            <a:pPr marL="0" indent="0">
              <a:buNone/>
            </a:pPr>
            <a:endParaRPr lang="en-US" baseline="0" dirty="0" smtClean="0"/>
          </a:p>
          <a:p>
            <a:pPr marL="0" indent="0">
              <a:buNone/>
            </a:pPr>
            <a:r>
              <a:rPr lang="en-US" baseline="0" dirty="0" smtClean="0"/>
              <a:t>Click</a:t>
            </a:r>
          </a:p>
          <a:p>
            <a:pPr marL="0" indent="0">
              <a:buNone/>
            </a:pPr>
            <a:endParaRPr lang="en-US" dirty="0" smtClean="0"/>
          </a:p>
          <a:p>
            <a:pPr marL="0" indent="0">
              <a:buNone/>
            </a:pPr>
            <a:r>
              <a:rPr lang="en-US" dirty="0" smtClean="0"/>
              <a:t>The video</a:t>
            </a:r>
            <a:r>
              <a:rPr lang="en-US" baseline="0" dirty="0" smtClean="0"/>
              <a:t> is also routed from the client, through the media broker, and presented through the call control infrastructure to the Cisco endpoints, laptop apps browser/native, or mobile device apps.  The call is now setup and the interaction between agent and customer is ongoing…</a:t>
            </a:r>
          </a:p>
          <a:p>
            <a:pPr marL="0" indent="0">
              <a:buNone/>
            </a:pPr>
            <a:endParaRPr lang="en-US" baseline="0" dirty="0" smtClean="0"/>
          </a:p>
          <a:p>
            <a:pPr marL="0" indent="0">
              <a:buNone/>
            </a:pPr>
            <a:r>
              <a:rPr lang="en-US" baseline="0" dirty="0" smtClean="0"/>
              <a:t>Click</a:t>
            </a:r>
          </a:p>
          <a:p>
            <a:pPr marL="0" indent="0">
              <a:buNone/>
            </a:pPr>
            <a:endParaRPr lang="en-US" baseline="0" dirty="0" smtClean="0"/>
          </a:p>
          <a:p>
            <a:pPr marL="0" indent="0">
              <a:buNone/>
            </a:pPr>
            <a:r>
              <a:rPr lang="en-US" baseline="0" dirty="0" smtClean="0"/>
              <a:t>When the call is ended, the media broker will clear resources to free up sessions and open room for a fresh call.  The SIP call is disbanded and…</a:t>
            </a:r>
          </a:p>
          <a:p>
            <a:pPr marL="0" indent="0">
              <a:buNone/>
            </a:pPr>
            <a:endParaRPr lang="en-US" baseline="0" dirty="0" smtClean="0"/>
          </a:p>
          <a:p>
            <a:pPr marL="0" indent="0">
              <a:buNone/>
            </a:pPr>
            <a:r>
              <a:rPr lang="en-US" baseline="0" dirty="0" smtClean="0"/>
              <a:t>Click</a:t>
            </a:r>
          </a:p>
          <a:p>
            <a:pPr marL="0" indent="0">
              <a:buNone/>
            </a:pPr>
            <a:endParaRPr lang="en-US" baseline="0" dirty="0" smtClean="0"/>
          </a:p>
          <a:p>
            <a:pPr marL="0" indent="0">
              <a:buNone/>
            </a:pPr>
            <a:r>
              <a:rPr lang="en-US" baseline="0" dirty="0" smtClean="0"/>
              <a:t>The client is logged out and the web services terminated</a:t>
            </a:r>
          </a:p>
          <a:p>
            <a:pPr marL="0" indent="0">
              <a:buNone/>
            </a:pPr>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58</a:t>
            </a:fld>
            <a:endParaRPr lang="en-US"/>
          </a:p>
        </p:txBody>
      </p:sp>
    </p:spTree>
    <p:extLst>
      <p:ext uri="{BB962C8B-B14F-4D97-AF65-F5344CB8AC3E}">
        <p14:creationId xmlns:p14="http://schemas.microsoft.com/office/powerpoint/2010/main" val="42227202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Customer interacts with the Fusion app, the</a:t>
            </a:r>
            <a:r>
              <a:rPr lang="en-US" baseline="0" dirty="0" smtClean="0"/>
              <a:t> navigation for which is driven by the VXML offered up by CVP.</a:t>
            </a:r>
          </a:p>
          <a:p>
            <a:pPr marL="228600" indent="-228600">
              <a:buAutoNum type="arabicPeriod"/>
            </a:pPr>
            <a:r>
              <a:rPr lang="en-US" baseline="0" dirty="0" smtClean="0"/>
              <a:t>Customer presses ‘Call Agent’. </a:t>
            </a:r>
          </a:p>
          <a:p>
            <a:pPr marL="228600" indent="-228600">
              <a:buAutoNum type="arabicPeriod"/>
            </a:pPr>
            <a:r>
              <a:rPr lang="en-US" baseline="0" dirty="0" smtClean="0"/>
              <a:t>Palettes server populates UCCE with context data based on the interaction so far, and interrogates UCCE for appropriate skill group, based on context.</a:t>
            </a:r>
          </a:p>
          <a:p>
            <a:pPr marL="228600" indent="-228600">
              <a:buAutoNum type="arabicPeriod"/>
            </a:pPr>
            <a:r>
              <a:rPr lang="en-US" baseline="0" dirty="0" smtClean="0"/>
              <a:t>Palettes server reserves a place in the queue, queries UCCE for hold time, pushes this information out to the Fusion app.</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When the call reaches the head of the queue, Palettes server signals the Fusion app to call the contact center using its native dialer.</a:t>
            </a:r>
          </a:p>
          <a:p>
            <a:pPr marL="228600" indent="-228600">
              <a:buAutoNum type="arabicPeriod"/>
            </a:pPr>
            <a:r>
              <a:rPr lang="en-US" baseline="0" dirty="0" smtClean="0"/>
              <a:t>CUCM receives the call, does JTAPI lookup against UCCE.</a:t>
            </a:r>
          </a:p>
          <a:p>
            <a:pPr marL="228600" indent="-228600">
              <a:buAutoNum type="arabicPeriod"/>
            </a:pPr>
            <a:r>
              <a:rPr lang="en-US" baseline="0" dirty="0" smtClean="0"/>
              <a:t>UCCE correlates the incoming call against the virtual session already created, and directs the call to the agent handling the next call in the relevant queue.</a:t>
            </a:r>
          </a:p>
        </p:txBody>
      </p:sp>
      <p:sp>
        <p:nvSpPr>
          <p:cNvPr id="4" name="Slide Number Placeholder 3"/>
          <p:cNvSpPr>
            <a:spLocks noGrp="1"/>
          </p:cNvSpPr>
          <p:nvPr>
            <p:ph type="sldNum" sz="quarter" idx="10"/>
          </p:nvPr>
        </p:nvSpPr>
        <p:spPr/>
        <p:txBody>
          <a:bodyPr/>
          <a:lstStyle/>
          <a:p>
            <a:fld id="{F4E14642-3B58-4164-BFCD-CDDB6A4C2494}" type="slidenum">
              <a:rPr lang="en-US" smtClean="0"/>
              <a:pPr/>
              <a:t>59</a:t>
            </a:fld>
            <a:endParaRPr lang="en-US"/>
          </a:p>
        </p:txBody>
      </p:sp>
    </p:spTree>
    <p:extLst>
      <p:ext uri="{BB962C8B-B14F-4D97-AF65-F5344CB8AC3E}">
        <p14:creationId xmlns:p14="http://schemas.microsoft.com/office/powerpoint/2010/main" val="2300763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t>5</a:t>
            </a:fld>
            <a:endParaRPr lang="en-US" dirty="0"/>
          </a:p>
        </p:txBody>
      </p:sp>
    </p:spTree>
    <p:extLst>
      <p:ext uri="{BB962C8B-B14F-4D97-AF65-F5344CB8AC3E}">
        <p14:creationId xmlns:p14="http://schemas.microsoft.com/office/powerpoint/2010/main" val="5596557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some of the important considerations to explore for each opportunity.  These are all important to customer satisfaction and properly sizing the opportunities, so engage Advanced Services</a:t>
            </a:r>
            <a:r>
              <a:rPr lang="en-US" baseline="0" dirty="0" smtClean="0"/>
              <a:t> early in the engagement so these challenges can be identified and resolved prior to committing to a delivery date.</a:t>
            </a:r>
          </a:p>
          <a:p>
            <a:endParaRPr lang="en-US" baseline="0" dirty="0" smtClean="0"/>
          </a:p>
          <a:p>
            <a:r>
              <a:rPr lang="en-US" baseline="0" dirty="0" smtClean="0"/>
              <a:t>&gt;&gt;&gt;&gt;&gt;&gt; Discuss the points in the bullets &lt;&lt;&lt;&lt;&lt;&lt;</a:t>
            </a:r>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67</a:t>
            </a:fld>
            <a:endParaRPr lang="en-US"/>
          </a:p>
        </p:txBody>
      </p:sp>
    </p:spTree>
    <p:extLst>
      <p:ext uri="{BB962C8B-B14F-4D97-AF65-F5344CB8AC3E}">
        <p14:creationId xmlns:p14="http://schemas.microsoft.com/office/powerpoint/2010/main" val="28563962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Features at a glance</a:t>
            </a:r>
          </a:p>
          <a:p>
            <a:pPr lvl="1"/>
            <a:r>
              <a:rPr lang="en-US" dirty="0" smtClean="0"/>
              <a:t>Voice/Video Calling</a:t>
            </a:r>
          </a:p>
          <a:p>
            <a:pPr lvl="1"/>
            <a:r>
              <a:rPr lang="en-US" dirty="0" smtClean="0"/>
              <a:t>Screen Sharing</a:t>
            </a:r>
          </a:p>
          <a:p>
            <a:pPr lvl="1"/>
            <a:r>
              <a:rPr lang="en-US" dirty="0" smtClean="0"/>
              <a:t>Remote Control</a:t>
            </a:r>
          </a:p>
          <a:p>
            <a:pPr lvl="1"/>
            <a:r>
              <a:rPr lang="en-US" dirty="0" smtClean="0"/>
              <a:t>Annotation</a:t>
            </a:r>
          </a:p>
          <a:p>
            <a:pPr lvl="1"/>
            <a:r>
              <a:rPr lang="en-US" dirty="0" smtClean="0"/>
              <a:t>Content Push</a:t>
            </a:r>
          </a:p>
          <a:p>
            <a:pPr lvl="2"/>
            <a:r>
              <a:rPr lang="en-US" dirty="0" smtClean="0"/>
              <a:t>Web Content</a:t>
            </a:r>
          </a:p>
          <a:p>
            <a:pPr lvl="2"/>
            <a:r>
              <a:rPr lang="en-US" dirty="0" smtClean="0"/>
              <a:t>Visual IVR</a:t>
            </a:r>
          </a:p>
          <a:p>
            <a:pPr lvl="2"/>
            <a:r>
              <a:rPr lang="en-US" dirty="0" smtClean="0"/>
              <a:t>Documents</a:t>
            </a:r>
          </a:p>
          <a:p>
            <a:pPr lvl="1"/>
            <a:r>
              <a:rPr lang="en-US" dirty="0" smtClean="0"/>
              <a:t>Session Tagging</a:t>
            </a:r>
          </a:p>
          <a:p>
            <a:pPr lvl="1"/>
            <a:r>
              <a:rPr lang="en-US" dirty="0" smtClean="0"/>
              <a:t>Context Sharing</a:t>
            </a:r>
          </a:p>
          <a:p>
            <a:pPr lvl="1"/>
            <a:r>
              <a:rPr lang="en-US" dirty="0" smtClean="0"/>
              <a:t>URL Encoding for Simple Sharing</a:t>
            </a:r>
          </a:p>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t>69</a:t>
            </a:fld>
            <a:endParaRPr lang="en-US"/>
          </a:p>
        </p:txBody>
      </p:sp>
    </p:spTree>
    <p:extLst>
      <p:ext uri="{BB962C8B-B14F-4D97-AF65-F5344CB8AC3E}">
        <p14:creationId xmlns:p14="http://schemas.microsoft.com/office/powerpoint/2010/main" val="5596557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Note some components</a:t>
            </a:r>
            <a:r>
              <a:rPr lang="en-US" baseline="0" dirty="0" smtClean="0"/>
              <a:t> may require additional downloads. </a:t>
            </a:r>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t>70</a:t>
            </a:fld>
            <a:endParaRPr lang="en-US"/>
          </a:p>
        </p:txBody>
      </p:sp>
    </p:spTree>
    <p:extLst>
      <p:ext uri="{BB962C8B-B14F-4D97-AF65-F5344CB8AC3E}">
        <p14:creationId xmlns:p14="http://schemas.microsoft.com/office/powerpoint/2010/main" val="10933409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t>72</a:t>
            </a:fld>
            <a:endParaRPr lang="en-US"/>
          </a:p>
        </p:txBody>
      </p:sp>
    </p:spTree>
    <p:extLst>
      <p:ext uri="{BB962C8B-B14F-4D97-AF65-F5344CB8AC3E}">
        <p14:creationId xmlns:p14="http://schemas.microsoft.com/office/powerpoint/2010/main" val="21877172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Features at a glance</a:t>
            </a:r>
          </a:p>
          <a:p>
            <a:pPr lvl="1"/>
            <a:r>
              <a:rPr lang="en-US" dirty="0" smtClean="0"/>
              <a:t>Voice/Video Calling</a:t>
            </a:r>
          </a:p>
          <a:p>
            <a:pPr lvl="1"/>
            <a:r>
              <a:rPr lang="en-US" dirty="0" smtClean="0"/>
              <a:t>Screen Sharing</a:t>
            </a:r>
          </a:p>
          <a:p>
            <a:pPr lvl="1"/>
            <a:r>
              <a:rPr lang="en-US" dirty="0" smtClean="0"/>
              <a:t>Remote Control</a:t>
            </a:r>
          </a:p>
          <a:p>
            <a:pPr lvl="1"/>
            <a:r>
              <a:rPr lang="en-US" dirty="0" smtClean="0"/>
              <a:t>Annotation</a:t>
            </a:r>
          </a:p>
          <a:p>
            <a:pPr lvl="1"/>
            <a:r>
              <a:rPr lang="en-US" dirty="0" smtClean="0"/>
              <a:t>Content Push</a:t>
            </a:r>
          </a:p>
          <a:p>
            <a:pPr lvl="2"/>
            <a:r>
              <a:rPr lang="en-US" dirty="0" smtClean="0"/>
              <a:t>Web Content</a:t>
            </a:r>
          </a:p>
          <a:p>
            <a:pPr lvl="2"/>
            <a:r>
              <a:rPr lang="en-US" dirty="0" smtClean="0"/>
              <a:t>Visual IVR</a:t>
            </a:r>
          </a:p>
          <a:p>
            <a:pPr lvl="2"/>
            <a:r>
              <a:rPr lang="en-US" dirty="0" smtClean="0"/>
              <a:t>Documents</a:t>
            </a:r>
          </a:p>
          <a:p>
            <a:pPr lvl="1"/>
            <a:r>
              <a:rPr lang="en-US" dirty="0" smtClean="0"/>
              <a:t>Session Tagging</a:t>
            </a:r>
          </a:p>
          <a:p>
            <a:pPr lvl="1"/>
            <a:r>
              <a:rPr lang="en-US" dirty="0" smtClean="0"/>
              <a:t>Context Sharing</a:t>
            </a:r>
          </a:p>
          <a:p>
            <a:pPr lvl="1"/>
            <a:r>
              <a:rPr lang="en-US" dirty="0" smtClean="0"/>
              <a:t>URL Encoding for Simple Sharing</a:t>
            </a:r>
          </a:p>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t>73</a:t>
            </a:fld>
            <a:endParaRPr lang="en-US"/>
          </a:p>
        </p:txBody>
      </p:sp>
    </p:spTree>
    <p:extLst>
      <p:ext uri="{BB962C8B-B14F-4D97-AF65-F5344CB8AC3E}">
        <p14:creationId xmlns:p14="http://schemas.microsoft.com/office/powerpoint/2010/main" val="5596557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Features at a glance</a:t>
            </a:r>
          </a:p>
          <a:p>
            <a:pPr lvl="1"/>
            <a:r>
              <a:rPr lang="en-US" dirty="0" smtClean="0"/>
              <a:t>Voice/Video Calling</a:t>
            </a:r>
          </a:p>
          <a:p>
            <a:pPr lvl="1"/>
            <a:r>
              <a:rPr lang="en-US" dirty="0" smtClean="0"/>
              <a:t>Screen Sharing</a:t>
            </a:r>
          </a:p>
          <a:p>
            <a:pPr lvl="1"/>
            <a:r>
              <a:rPr lang="en-US" dirty="0" smtClean="0"/>
              <a:t>Remote Control</a:t>
            </a:r>
          </a:p>
          <a:p>
            <a:pPr lvl="1"/>
            <a:r>
              <a:rPr lang="en-US" dirty="0" smtClean="0"/>
              <a:t>Annotation</a:t>
            </a:r>
          </a:p>
          <a:p>
            <a:pPr lvl="1"/>
            <a:r>
              <a:rPr lang="en-US" dirty="0" smtClean="0"/>
              <a:t>Content Push</a:t>
            </a:r>
          </a:p>
          <a:p>
            <a:pPr lvl="2"/>
            <a:r>
              <a:rPr lang="en-US" dirty="0" smtClean="0"/>
              <a:t>Web Content</a:t>
            </a:r>
          </a:p>
          <a:p>
            <a:pPr lvl="2"/>
            <a:r>
              <a:rPr lang="en-US" dirty="0" smtClean="0"/>
              <a:t>Visual IVR</a:t>
            </a:r>
          </a:p>
          <a:p>
            <a:pPr lvl="2"/>
            <a:r>
              <a:rPr lang="en-US" dirty="0" smtClean="0"/>
              <a:t>Documents</a:t>
            </a:r>
          </a:p>
          <a:p>
            <a:pPr lvl="1"/>
            <a:r>
              <a:rPr lang="en-US" dirty="0" smtClean="0"/>
              <a:t>Session Tagging</a:t>
            </a:r>
          </a:p>
          <a:p>
            <a:pPr lvl="1"/>
            <a:r>
              <a:rPr lang="en-US" dirty="0" smtClean="0"/>
              <a:t>Context Sharing</a:t>
            </a:r>
          </a:p>
          <a:p>
            <a:pPr lvl="1"/>
            <a:r>
              <a:rPr lang="en-US" dirty="0" smtClean="0"/>
              <a:t>URL Encoding for Simple Sharing</a:t>
            </a:r>
          </a:p>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t>74</a:t>
            </a:fld>
            <a:endParaRPr lang="en-US"/>
          </a:p>
        </p:txBody>
      </p:sp>
    </p:spTree>
    <p:extLst>
      <p:ext uri="{BB962C8B-B14F-4D97-AF65-F5344CB8AC3E}">
        <p14:creationId xmlns:p14="http://schemas.microsoft.com/office/powerpoint/2010/main" val="5596557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Glance</a:t>
            </a:r>
          </a:p>
          <a:p>
            <a:r>
              <a:rPr lang="en-US" dirty="0" err="1" smtClean="0"/>
              <a:t>LikeLook</a:t>
            </a:r>
            <a:r>
              <a:rPr lang="en-US" baseline="0" dirty="0" smtClean="0"/>
              <a:t> (Oracle)</a:t>
            </a:r>
          </a:p>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t>75</a:t>
            </a:fld>
            <a:endParaRPr lang="en-US"/>
          </a:p>
        </p:txBody>
      </p:sp>
    </p:spTree>
    <p:extLst>
      <p:ext uri="{BB962C8B-B14F-4D97-AF65-F5344CB8AC3E}">
        <p14:creationId xmlns:p14="http://schemas.microsoft.com/office/powerpoint/2010/main" val="5596557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t> </a:t>
            </a:r>
          </a:p>
          <a:p>
            <a:r>
              <a:rPr lang="en-US" sz="1100" dirty="0"/>
              <a:t>It is real now. Plug it in now and grow with us in the future.</a:t>
            </a:r>
          </a:p>
          <a:p>
            <a:r>
              <a:rPr lang="en-US" sz="1100" dirty="0"/>
              <a:t> </a:t>
            </a:r>
          </a:p>
          <a:p>
            <a:r>
              <a:rPr lang="en-US" sz="1100" dirty="0"/>
              <a:t>---&gt; With recent deployments by large companies such as Amazon and AMEX it has become clear that real time communications in mobile and web apps are capable of being deployed in large scale environments. With the flexible nature of our SDK we have the ability to launch less complex use cases that add value now while extending the complexity and deeper integrations easily through our platform as time progresses. The app and web world are moving rapidly while the internal infrastructure stays the same, an enterprise should not let this be the limiting factor to providing a better customer experience. It was well said by the AMEX executive, the contact center is moving at he speed of a barge, but the web and app world and what customers expect moves at the speed of a speed boat, our platform decouples the two and allows for rapid innovation to occur on the client facing side while de-risking any failure on the well established contact center side.</a:t>
            </a:r>
          </a:p>
          <a:p>
            <a:r>
              <a:rPr lang="en-US" sz="1100" dirty="0"/>
              <a:t> </a:t>
            </a:r>
          </a:p>
          <a:p>
            <a:r>
              <a:rPr lang="en-US" sz="1100" dirty="0"/>
              <a:t> </a:t>
            </a:r>
          </a:p>
          <a:p>
            <a:r>
              <a:rPr lang="en-US" sz="1100" dirty="0"/>
              <a:t>We have adoption of WebRTC in Chrome and Firefox today with simple plugins for browsers yet to adopt the standard coming this calendar year.</a:t>
            </a:r>
          </a:p>
          <a:p>
            <a:r>
              <a:rPr lang="en-US" sz="1100" dirty="0"/>
              <a:t> </a:t>
            </a:r>
          </a:p>
          <a:p>
            <a:r>
              <a:rPr lang="en-US" sz="1100" dirty="0"/>
              <a:t>---&gt; Our native mobile frameworks provide in app support for WebRTC covering approximately 95 percent of all smartphones alongside our web SDK providing support for both Chrome and Firefox today and very soon to have both IE and Safari plugins in general availability, this means that the majority of all customers can be interacted with in the modality of their choice with context allowing for a better and more efficient experience which increases customer satisfaction and higher close rates on transactional interactions.</a:t>
            </a:r>
          </a:p>
          <a:p>
            <a:r>
              <a:rPr lang="en-US" sz="1100" dirty="0"/>
              <a:t> </a:t>
            </a:r>
          </a:p>
          <a:p>
            <a:r>
              <a:rPr lang="en-US" sz="1100" dirty="0"/>
              <a:t>This can scale now - </a:t>
            </a:r>
            <a:r>
              <a:rPr lang="en-US" sz="1100" dirty="0" err="1"/>
              <a:t>don;t</a:t>
            </a:r>
            <a:r>
              <a:rPr lang="en-US" sz="1100" dirty="0"/>
              <a:t> fear that it cannot scale (we have an SP heritage with experience in this)</a:t>
            </a:r>
          </a:p>
          <a:p>
            <a:r>
              <a:rPr lang="en-US" sz="1100" dirty="0"/>
              <a:t> </a:t>
            </a:r>
          </a:p>
          <a:p>
            <a:r>
              <a:rPr lang="en-US" sz="1100" dirty="0"/>
              <a:t>---&gt; Although WebRTC and CafeX may be new to many people learning about the technology our company heritage has been to support large enterprise and financial companies since the late 90s and large service providers on our SIP application server platform as well. We have served customers with 10s of millions of subscribers and billions of minutes per month and have taken that knowledge and experience to create a reliable and scalable platform for what is an innovative and disruptive technology. This is something a normal startup would not have the ability to do, but with our heritage we could move beyond simple voice/video web calls and extend to true carrier and enterprise grade communications for a new technology.</a:t>
            </a:r>
          </a:p>
          <a:p>
            <a:r>
              <a:rPr lang="en-US" sz="1100" dirty="0"/>
              <a:t> </a:t>
            </a:r>
          </a:p>
          <a:p>
            <a:r>
              <a:rPr lang="en-US" sz="1100" dirty="0"/>
              <a:t>This is simple to consume - many large companies have SIP and this works with your infrastructure</a:t>
            </a:r>
          </a:p>
          <a:p>
            <a:r>
              <a:rPr lang="en-US" sz="1100" dirty="0"/>
              <a:t> </a:t>
            </a:r>
          </a:p>
          <a:p>
            <a:r>
              <a:rPr lang="en-US" sz="1100" dirty="0"/>
              <a:t>----&gt; Our SDK has been built from the beginning to be easy to utilize from developers while abstracting the complexities of the IT/Contact Center/PBX infrastructure. This allows us to provide an easy to use SDK to provide integration into the currently existing SIP networks that exist today without the enterprise or service provider. Developers can easily utilize the SDK while the IT and communication teams can feel assured their networks are not jeopardized by the replacement of core components.</a:t>
            </a:r>
          </a:p>
          <a:p>
            <a:r>
              <a:rPr lang="en-US" sz="1100" dirty="0"/>
              <a:t> </a:t>
            </a:r>
          </a:p>
          <a:p>
            <a:r>
              <a:rPr lang="en-US" sz="1100" dirty="0"/>
              <a:t> </a:t>
            </a:r>
          </a:p>
          <a:p>
            <a:r>
              <a:rPr lang="en-US" sz="1100" dirty="0"/>
              <a:t>We can light up Mobile and Web sites with as little as two lines of code</a:t>
            </a:r>
          </a:p>
          <a:p>
            <a:r>
              <a:rPr lang="en-US" sz="1100" dirty="0"/>
              <a:t> </a:t>
            </a:r>
          </a:p>
          <a:p>
            <a:r>
              <a:rPr lang="en-US" sz="1100" dirty="0"/>
              <a:t>---&gt; With our focus on providing developers with SDKs that shield them from the complexities of protocols such as SIP we can enable features such as voice, video, co-browse, annotation, and document sharing in as little as two lines of code in mobile and web applications.</a:t>
            </a:r>
          </a:p>
          <a:p>
            <a:r>
              <a:rPr lang="en-US" sz="1100" dirty="0"/>
              <a:t> </a:t>
            </a:r>
          </a:p>
          <a:p>
            <a:r>
              <a:rPr lang="en-US" sz="1100" dirty="0"/>
              <a:t> </a:t>
            </a:r>
          </a:p>
          <a:p>
            <a:r>
              <a:rPr lang="en-US" sz="1100" dirty="0"/>
              <a:t>Most organizations are </a:t>
            </a:r>
            <a:r>
              <a:rPr lang="en-US" sz="1100" dirty="0" err="1"/>
              <a:t>silo'd</a:t>
            </a:r>
            <a:r>
              <a:rPr lang="en-US" sz="1100" dirty="0"/>
              <a:t> in their approaches - we can make your </a:t>
            </a:r>
            <a:r>
              <a:rPr lang="en-US" sz="1100" dirty="0" err="1"/>
              <a:t>omnichannel</a:t>
            </a:r>
            <a:r>
              <a:rPr lang="en-US" sz="1100" dirty="0"/>
              <a:t> strategies occur today</a:t>
            </a:r>
          </a:p>
          <a:p>
            <a:r>
              <a:rPr lang="en-US" sz="1100" dirty="0"/>
              <a:t> </a:t>
            </a:r>
          </a:p>
          <a:p>
            <a:r>
              <a:rPr lang="en-US" sz="1100" dirty="0"/>
              <a:t>----&gt; With our ability to exchange context across channels we can provide a seamless support experience for customers who may start on one contact point then be escalated to another method of contact (i.e. chat to video), this means that we can bring together strategies that span multiple LOBs as well as web and mobile groups with contact center teams. </a:t>
            </a:r>
          </a:p>
          <a:p>
            <a:r>
              <a:rPr lang="en-US" sz="1100" dirty="0"/>
              <a:t> </a:t>
            </a:r>
          </a:p>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3032574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t>80</a:t>
            </a:fld>
            <a:endParaRPr lang="en-US"/>
          </a:p>
        </p:txBody>
      </p:sp>
    </p:spTree>
    <p:extLst>
      <p:ext uri="{BB962C8B-B14F-4D97-AF65-F5344CB8AC3E}">
        <p14:creationId xmlns:p14="http://schemas.microsoft.com/office/powerpoint/2010/main" val="3665432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2" indent="-285750">
              <a:buFont typeface="Arial"/>
              <a:buChar char="•"/>
            </a:pPr>
            <a:r>
              <a:rPr lang="en-US" dirty="0" smtClean="0"/>
              <a:t>70 billion app downloads in 2013 – 58 billion to smartphones and 14 billion to tablets (ABI research,</a:t>
            </a:r>
            <a:r>
              <a:rPr lang="en-US" baseline="0" dirty="0" smtClean="0"/>
              <a:t> 2012)</a:t>
            </a:r>
            <a:endParaRPr lang="en-US" sz="1600" dirty="0" smtClean="0"/>
          </a:p>
          <a:p>
            <a:pPr marL="285750" indent="-285750">
              <a:buFont typeface="Arial"/>
              <a:buChar char="•"/>
            </a:pPr>
            <a:endParaRPr lang="en-US" dirty="0" smtClean="0"/>
          </a:p>
          <a:p>
            <a:pPr marL="285750" indent="-285750">
              <a:buFont typeface="Arial"/>
              <a:buChar char="•"/>
            </a:pPr>
            <a:r>
              <a:rPr lang="en-US" dirty="0" smtClean="0"/>
              <a:t>48 % of respondents report using mobile apps more than 10 times a day (Clickfox, 2011)</a:t>
            </a:r>
            <a:endParaRPr lang="en-US" sz="1600" dirty="0" smtClean="0"/>
          </a:p>
          <a:p>
            <a:pPr marL="0" lvl="2"/>
            <a:endParaRPr lang="en-US" dirty="0" smtClean="0"/>
          </a:p>
          <a:p>
            <a:pPr marL="285750" lvl="2" indent="-285750">
              <a:buFont typeface="Arial"/>
              <a:buChar char="•"/>
            </a:pPr>
            <a:r>
              <a:rPr lang="en-US" dirty="0" smtClean="0"/>
              <a:t>565.4M app users by end of 2016 (Portfolio Research, 2012)</a:t>
            </a:r>
          </a:p>
          <a:p>
            <a:pPr marL="285750" indent="-285750">
              <a:buFont typeface="Arial"/>
              <a:buChar char="•"/>
            </a:pPr>
            <a:endParaRPr lang="en-US" dirty="0" smtClean="0"/>
          </a:p>
          <a:p>
            <a:pPr marL="285750" indent="-285750">
              <a:buFont typeface="Arial"/>
              <a:buChar char="•"/>
            </a:pPr>
            <a:r>
              <a:rPr lang="en-US" dirty="0" smtClean="0"/>
              <a:t>46% of organizations are developing two or more business-to-employee, 52% plan to build two or more business-to-business applications  applications in the next six months (Appcelerator)</a:t>
            </a:r>
          </a:p>
          <a:p>
            <a:pPr marL="285750" indent="-285750">
              <a:buFont typeface="Arial"/>
              <a:buChar char="•"/>
            </a:pPr>
            <a:endParaRPr lang="en-US" dirty="0" smtClean="0"/>
          </a:p>
          <a:p>
            <a:pPr marL="285750" indent="-285750">
              <a:buFont typeface="Arial"/>
              <a:buChar char="•"/>
            </a:pPr>
            <a:r>
              <a:rPr lang="en-US" dirty="0" smtClean="0"/>
              <a:t>Over 90% of respondents would replace some or all traditional customer service channels with a mobile app (ClickFox, 2013)</a:t>
            </a:r>
          </a:p>
          <a:p>
            <a:pPr marL="285750" indent="-285750">
              <a:buFont typeface="Arial"/>
              <a:buChar char="•"/>
            </a:pPr>
            <a:endParaRPr lang="en-US" dirty="0" smtClean="0"/>
          </a:p>
        </p:txBody>
      </p:sp>
      <p:sp>
        <p:nvSpPr>
          <p:cNvPr id="4" name="Slide Number Placeholder 3"/>
          <p:cNvSpPr>
            <a:spLocks noGrp="1"/>
          </p:cNvSpPr>
          <p:nvPr>
            <p:ph type="sldNum" sz="quarter" idx="10"/>
          </p:nvPr>
        </p:nvSpPr>
        <p:spPr/>
        <p:txBody>
          <a:bodyPr/>
          <a:lstStyle/>
          <a:p>
            <a:fld id="{F85C01F7-43E2-D940-AFF0-4F720651F790}" type="slidenum">
              <a:rPr lang="en-US" smtClean="0"/>
              <a:t>6</a:t>
            </a:fld>
            <a:endParaRPr lang="en-US" dirty="0"/>
          </a:p>
        </p:txBody>
      </p:sp>
    </p:spTree>
    <p:extLst>
      <p:ext uri="{BB962C8B-B14F-4D97-AF65-F5344CB8AC3E}">
        <p14:creationId xmlns:p14="http://schemas.microsoft.com/office/powerpoint/2010/main" val="1563690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628650" lvl="1" indent="-171450">
              <a:buFont typeface="Arial"/>
              <a:buChar char="•"/>
            </a:pPr>
            <a:r>
              <a:rPr lang="en-US" dirty="0" smtClean="0"/>
              <a:t>10 billion mobile connected devices by 2020</a:t>
            </a:r>
            <a:r>
              <a:rPr lang="en-US" baseline="0" dirty="0" smtClean="0"/>
              <a:t> (Economist)]</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52% of companies planning to have 2+ B2X apps in 6mos</a:t>
            </a:r>
          </a:p>
          <a:p>
            <a:pPr marL="628650" lvl="1" indent="-171450">
              <a:buFont typeface="Arial"/>
              <a:buChar char="•"/>
            </a:pPr>
            <a:endParaRPr lang="en-US" dirty="0" smtClean="0"/>
          </a:p>
          <a:p>
            <a:pPr marL="628650" lvl="1" indent="-171450">
              <a:buFont typeface="Arial"/>
              <a:buChar char="•"/>
            </a:pPr>
            <a:r>
              <a:rPr lang="en-US" dirty="0" smtClean="0"/>
              <a:t>90% of enterprise would replace traditional customer service channels with a mobile app</a:t>
            </a:r>
          </a:p>
          <a:p>
            <a:pPr marL="628650" lvl="1" indent="-171450">
              <a:buFont typeface="Arial"/>
              <a:buChar char="•"/>
            </a:pPr>
            <a:r>
              <a:rPr lang="en-US" dirty="0" smtClean="0"/>
              <a:t>By 2015 60% of Internet users will opt for mobile customer service applications as their 1st option</a:t>
            </a:r>
          </a:p>
          <a:p>
            <a:pPr marL="628650" lvl="1" indent="-171450">
              <a:buFont typeface="Arial"/>
              <a:buChar char="•"/>
            </a:pPr>
            <a:r>
              <a:rPr lang="en-US" dirty="0" smtClean="0"/>
              <a:t>36% of inbound customer service calls will be made from smart phones  (Ovum, 2012)</a:t>
            </a:r>
          </a:p>
          <a:p>
            <a:pPr marL="628650" lvl="1" indent="-171450">
              <a:buFont typeface="Arial"/>
              <a:buChar char="•"/>
            </a:pPr>
            <a:r>
              <a:rPr lang="en-US" dirty="0" smtClean="0"/>
              <a:t>18% of managers plan to introduce Video in the next two years (Top 10 trends 2013)</a:t>
            </a:r>
          </a:p>
          <a:p>
            <a:pPr marL="628650" lvl="1" indent="-171450">
              <a:buFont typeface="Arial"/>
              <a:buChar char="•"/>
            </a:pPr>
            <a:r>
              <a:rPr lang="en-US" dirty="0" smtClean="0"/>
              <a:t>Video Chat with expert is a top 10 priority in 2014 – Call Center Trends 2014</a:t>
            </a:r>
          </a:p>
          <a:p>
            <a:pPr marL="457200" lvl="1" indent="0">
              <a:buFont typeface="Arial"/>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7</a:t>
            </a:fld>
            <a:endParaRPr lang="en-US"/>
          </a:p>
        </p:txBody>
      </p:sp>
    </p:spTree>
    <p:extLst>
      <p:ext uri="{BB962C8B-B14F-4D97-AF65-F5344CB8AC3E}">
        <p14:creationId xmlns:p14="http://schemas.microsoft.com/office/powerpoint/2010/main" val="831541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t>8</a:t>
            </a:fld>
            <a:endParaRPr lang="en-US"/>
          </a:p>
        </p:txBody>
      </p:sp>
    </p:spTree>
    <p:extLst>
      <p:ext uri="{BB962C8B-B14F-4D97-AF65-F5344CB8AC3E}">
        <p14:creationId xmlns:p14="http://schemas.microsoft.com/office/powerpoint/2010/main" val="3665432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t>10</a:t>
            </a:fld>
            <a:endParaRPr lang="en-US"/>
          </a:p>
        </p:txBody>
      </p:sp>
    </p:spTree>
    <p:extLst>
      <p:ext uri="{BB962C8B-B14F-4D97-AF65-F5344CB8AC3E}">
        <p14:creationId xmlns:p14="http://schemas.microsoft.com/office/powerpoint/2010/main" val="1101972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665432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20">
              <a:defRPr/>
            </a:pPr>
            <a:r>
              <a:rPr lang="en-US" b="1" dirty="0" smtClean="0"/>
              <a:t>What is our offer – Introducing Fusion – have three solution  categories: In-App Communications, Live Assist &amp; Mobile Self Service.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t>14</a:t>
            </a:fld>
            <a:endParaRPr lang="en-US"/>
          </a:p>
        </p:txBody>
      </p:sp>
    </p:spTree>
    <p:extLst>
      <p:ext uri="{BB962C8B-B14F-4D97-AF65-F5344CB8AC3E}">
        <p14:creationId xmlns:p14="http://schemas.microsoft.com/office/powerpoint/2010/main" val="36654322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ounded Rectangle 6"/>
          <p:cNvSpPr/>
          <p:nvPr userDrawn="1"/>
        </p:nvSpPr>
        <p:spPr>
          <a:xfrm>
            <a:off x="7329033" y="-476508"/>
            <a:ext cx="950557" cy="95301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8" name="Rounded Rectangle 7"/>
          <p:cNvSpPr/>
          <p:nvPr userDrawn="1"/>
        </p:nvSpPr>
        <p:spPr>
          <a:xfrm>
            <a:off x="8300316" y="-143386"/>
            <a:ext cx="1717524" cy="1727862"/>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9" name="Rounded Rectangle 8"/>
          <p:cNvSpPr/>
          <p:nvPr userDrawn="1"/>
        </p:nvSpPr>
        <p:spPr>
          <a:xfrm rot="10800000">
            <a:off x="7692801" y="-119231"/>
            <a:ext cx="1195279" cy="117108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
        <p:nvSpPr>
          <p:cNvPr id="10" name="Rectangle 9"/>
          <p:cNvSpPr/>
          <p:nvPr userDrawn="1"/>
        </p:nvSpPr>
        <p:spPr>
          <a:xfrm>
            <a:off x="-3" y="2485"/>
            <a:ext cx="9144003" cy="5143500"/>
          </a:xfrm>
          <a:prstGeom prst="rect">
            <a:avLst/>
          </a:prstGeom>
          <a:gradFill flip="none" rotWithShape="1">
            <a:gsLst>
              <a:gs pos="20000">
                <a:srgbClr val="5C94C3">
                  <a:alpha val="72000"/>
                </a:srgbClr>
              </a:gs>
              <a:gs pos="55000">
                <a:srgbClr val="5C94C3">
                  <a:alpha val="50000"/>
                </a:srgbClr>
              </a:gs>
              <a:gs pos="100000">
                <a:srgbClr val="5C94C3"/>
              </a:gs>
            </a:gsLst>
            <a:lin ang="264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userDrawn="1"/>
        </p:nvSpPr>
        <p:spPr>
          <a:xfrm>
            <a:off x="8322586" y="3362960"/>
            <a:ext cx="1339614" cy="1343078"/>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6" name="Footer Placeholder 3"/>
          <p:cNvSpPr txBox="1">
            <a:spLocks/>
          </p:cNvSpPr>
          <p:nvPr userDrawn="1"/>
        </p:nvSpPr>
        <p:spPr>
          <a:xfrm>
            <a:off x="1380410" y="4943728"/>
            <a:ext cx="2614061" cy="183600"/>
          </a:xfrm>
          <a:prstGeom prst="rect">
            <a:avLst/>
          </a:prstGeom>
        </p:spPr>
        <p:txBody>
          <a:bodyPr vert="horz" lIns="91440" tIns="45720" rIns="91440" bIns="45720" rtlCol="0" anchor="ctr"/>
          <a:lstStyle>
            <a:defPPr>
              <a:defRPr lang="en-US"/>
            </a:defPPr>
            <a:lvl1pPr marL="0" algn="l" defTabSz="457200" rtl="0" eaLnBrk="1" latinLnBrk="0" hangingPunct="1">
              <a:defRPr sz="700" kern="1200">
                <a:solidFill>
                  <a:srgbClr val="7F7F7F"/>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chemeClr val="bg1"/>
                </a:solidFill>
              </a:rPr>
              <a:t>CaféX Communications  © 2014 – All Rights Reserved. </a:t>
            </a:r>
            <a:endParaRPr lang="en-US" dirty="0">
              <a:solidFill>
                <a:schemeClr val="bg1"/>
              </a:solidFill>
            </a:endParaRPr>
          </a:p>
        </p:txBody>
      </p:sp>
      <p:sp>
        <p:nvSpPr>
          <p:cNvPr id="27" name="Chord 26"/>
          <p:cNvSpPr/>
          <p:nvPr userDrawn="1"/>
        </p:nvSpPr>
        <p:spPr>
          <a:xfrm rot="17538541">
            <a:off x="4718866" y="-171549"/>
            <a:ext cx="1703707" cy="1703707"/>
          </a:xfrm>
          <a:prstGeom prst="chord">
            <a:avLst>
              <a:gd name="adj1" fmla="val 895547"/>
              <a:gd name="adj2" fmla="val 1804573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userDrawn="1"/>
        </p:nvSpPr>
        <p:spPr>
          <a:xfrm>
            <a:off x="4773354" y="181108"/>
            <a:ext cx="1576649" cy="923330"/>
          </a:xfrm>
          <a:prstGeom prst="rect">
            <a:avLst/>
          </a:prstGeom>
        </p:spPr>
        <p:txBody>
          <a:bodyPr wrap="none">
            <a:spAutoFit/>
          </a:bodyPr>
          <a:lstStyle/>
          <a:p>
            <a:pPr algn="ctr"/>
            <a:r>
              <a:rPr lang="en-US" b="1" dirty="0">
                <a:solidFill>
                  <a:srgbClr val="5C94C3"/>
                </a:solidFill>
              </a:rPr>
              <a:t>REAL-TIME </a:t>
            </a:r>
            <a:endParaRPr lang="en-US" b="1" dirty="0" smtClean="0">
              <a:solidFill>
                <a:srgbClr val="5C94C3"/>
              </a:solidFill>
            </a:endParaRPr>
          </a:p>
          <a:p>
            <a:pPr algn="ctr"/>
            <a:r>
              <a:rPr lang="en-US" b="1" dirty="0" smtClean="0">
                <a:solidFill>
                  <a:srgbClr val="5C94C3"/>
                </a:solidFill>
              </a:rPr>
              <a:t>CUSTOMER </a:t>
            </a:r>
          </a:p>
          <a:p>
            <a:pPr algn="ctr"/>
            <a:r>
              <a:rPr lang="en-US" b="1" dirty="0" smtClean="0">
                <a:solidFill>
                  <a:srgbClr val="5C94C3"/>
                </a:solidFill>
              </a:rPr>
              <a:t>ENGAGEMENT</a:t>
            </a:r>
            <a:endParaRPr lang="en-US" b="1" dirty="0">
              <a:solidFill>
                <a:srgbClr val="5C94C3"/>
              </a:solidFill>
            </a:endParaRPr>
          </a:p>
        </p:txBody>
      </p:sp>
      <p:sp>
        <p:nvSpPr>
          <p:cNvPr id="30" name="Chord 29"/>
          <p:cNvSpPr/>
          <p:nvPr userDrawn="1"/>
        </p:nvSpPr>
        <p:spPr>
          <a:xfrm rot="17538541">
            <a:off x="6252191" y="-687278"/>
            <a:ext cx="2647047" cy="2647047"/>
          </a:xfrm>
          <a:prstGeom prst="chord">
            <a:avLst>
              <a:gd name="adj1" fmla="val 2301498"/>
              <a:gd name="adj2" fmla="val 16583217"/>
            </a:avLst>
          </a:prstGeom>
          <a:solidFill>
            <a:schemeClr val="bg1">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6761276" y="153682"/>
            <a:ext cx="1678003" cy="1312095"/>
          </a:xfrm>
          <a:prstGeom prst="roundRect">
            <a:avLst>
              <a:gd name="adj" fmla="val 10383"/>
            </a:avLst>
          </a:prstGeom>
          <a:noFill/>
          <a:extLst/>
        </p:spPr>
      </p:pic>
      <p:sp>
        <p:nvSpPr>
          <p:cNvPr id="32" name="Chord 31"/>
          <p:cNvSpPr/>
          <p:nvPr userDrawn="1"/>
        </p:nvSpPr>
        <p:spPr>
          <a:xfrm rot="5400000">
            <a:off x="3372066" y="3015528"/>
            <a:ext cx="2782832" cy="2782832"/>
          </a:xfrm>
          <a:prstGeom prst="chord">
            <a:avLst>
              <a:gd name="adj1" fmla="val 3489089"/>
              <a:gd name="adj2" fmla="val 1813474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47787" y="3801131"/>
            <a:ext cx="2400300" cy="1246492"/>
          </a:xfrm>
          <a:prstGeom prst="rect">
            <a:avLst/>
          </a:prstGeom>
        </p:spPr>
      </p:pic>
      <p:sp>
        <p:nvSpPr>
          <p:cNvPr id="33" name="Chord 32"/>
          <p:cNvSpPr/>
          <p:nvPr userDrawn="1"/>
        </p:nvSpPr>
        <p:spPr>
          <a:xfrm rot="5400000">
            <a:off x="7156091" y="3896850"/>
            <a:ext cx="1892439" cy="1892439"/>
          </a:xfrm>
          <a:prstGeom prst="chord">
            <a:avLst>
              <a:gd name="adj1" fmla="val 4208907"/>
              <a:gd name="adj2" fmla="val 17465457"/>
            </a:avLst>
          </a:prstGeom>
          <a:gradFill flip="none" rotWithShape="1">
            <a:gsLst>
              <a:gs pos="0">
                <a:schemeClr val="bg1">
                  <a:alpha val="20000"/>
                </a:schemeClr>
              </a:gs>
              <a:gs pos="100000">
                <a:schemeClr val="bg1">
                  <a:alpha val="1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userDrawn="1"/>
        </p:nvSpPr>
        <p:spPr>
          <a:xfrm>
            <a:off x="7132858" y="4757996"/>
            <a:ext cx="1936761" cy="369332"/>
          </a:xfrm>
          <a:prstGeom prst="rect">
            <a:avLst/>
          </a:prstGeom>
          <a:noFill/>
        </p:spPr>
        <p:txBody>
          <a:bodyPr wrap="square" rtlCol="0">
            <a:spAutoFit/>
          </a:bodyPr>
          <a:lstStyle/>
          <a:p>
            <a:pPr algn="ctr"/>
            <a:r>
              <a:rPr lang="en-US" u="sng" dirty="0" smtClean="0">
                <a:solidFill>
                  <a:schemeClr val="bg1"/>
                </a:solidFill>
                <a:latin typeface="+mj-lt"/>
              </a:rPr>
              <a:t>www.cafex.com</a:t>
            </a:r>
            <a:endParaRPr lang="en-US" u="sng" dirty="0">
              <a:solidFill>
                <a:schemeClr val="bg1"/>
              </a:solidFill>
              <a:latin typeface="+mj-lt"/>
            </a:endParaRPr>
          </a:p>
        </p:txBody>
      </p:sp>
      <p:sp>
        <p:nvSpPr>
          <p:cNvPr id="34" name="Chord 33"/>
          <p:cNvSpPr/>
          <p:nvPr userDrawn="1"/>
        </p:nvSpPr>
        <p:spPr>
          <a:xfrm rot="10800000">
            <a:off x="-1579397" y="1501027"/>
            <a:ext cx="3846286" cy="3846286"/>
          </a:xfrm>
          <a:prstGeom prst="chord">
            <a:avLst>
              <a:gd name="adj1" fmla="val 4768156"/>
              <a:gd name="adj2" fmla="val 16840196"/>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ed Rectangle 34"/>
          <p:cNvSpPr/>
          <p:nvPr userDrawn="1"/>
        </p:nvSpPr>
        <p:spPr>
          <a:xfrm rot="10800000">
            <a:off x="992868" y="2915500"/>
            <a:ext cx="1531836" cy="1491444"/>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
        <p:nvSpPr>
          <p:cNvPr id="36" name="Rounded Rectangle 35"/>
          <p:cNvSpPr/>
          <p:nvPr userDrawn="1"/>
        </p:nvSpPr>
        <p:spPr>
          <a:xfrm>
            <a:off x="-745274" y="3594826"/>
            <a:ext cx="1729740" cy="1710454"/>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8" name="Rounded Rectangle 37"/>
          <p:cNvSpPr/>
          <p:nvPr userDrawn="1"/>
        </p:nvSpPr>
        <p:spPr>
          <a:xfrm>
            <a:off x="-63500" y="2915500"/>
            <a:ext cx="1380957" cy="1358651"/>
          </a:xfrm>
          <a:prstGeom prst="roundRect">
            <a:avLst>
              <a:gd name="adj" fmla="val 50000"/>
            </a:avLst>
          </a:prstGeom>
          <a:solidFill>
            <a:srgbClr val="5C94C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400" y="154689"/>
            <a:ext cx="3376410" cy="3322819"/>
          </a:xfrm>
          <a:prstGeom prst="ellipse">
            <a:avLst/>
          </a:prstGeom>
          <a:ln>
            <a:noFill/>
          </a:ln>
          <a:effectLst>
            <a:softEdge rad="63500"/>
          </a:effectLst>
        </p:spPr>
      </p:pic>
      <p:sp>
        <p:nvSpPr>
          <p:cNvPr id="2" name="Title 1"/>
          <p:cNvSpPr>
            <a:spLocks noGrp="1"/>
          </p:cNvSpPr>
          <p:nvPr>
            <p:ph type="ctrTitle"/>
          </p:nvPr>
        </p:nvSpPr>
        <p:spPr>
          <a:xfrm>
            <a:off x="266007" y="1660071"/>
            <a:ext cx="7689635" cy="733684"/>
          </a:xfrm>
        </p:spPr>
        <p:txBody>
          <a:bodyPr anchor="ctr"/>
          <a:lstStyle>
            <a:lvl1pPr algn="l">
              <a:lnSpc>
                <a:spcPct val="80000"/>
              </a:lnSpc>
              <a:defRPr sz="4800" b="1">
                <a:solidFill>
                  <a:srgbClr val="FFFFFF"/>
                </a:solidFill>
                <a:effectLst>
                  <a:outerShdw blurRad="50800" dist="38100" dir="2700000" algn="tl" rotWithShape="0">
                    <a:prstClr val="black">
                      <a:alpha val="40000"/>
                    </a:prst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3538" y="2393755"/>
            <a:ext cx="5850891" cy="521745"/>
          </a:xfrm>
        </p:spPr>
        <p:txBody>
          <a:bodyPr anchor="t">
            <a:normAutofit/>
          </a:bodyPr>
          <a:lstStyle>
            <a:lvl1pPr marL="0" indent="0" algn="l">
              <a:lnSpc>
                <a:spcPct val="80000"/>
              </a:lnSpc>
              <a:buNone/>
              <a:defRPr sz="2800" i="1">
                <a:solidFill>
                  <a:srgbClr val="FFFFFF"/>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94896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smtClean="0"/>
              <a:t>CaféX Communications Confidential © 2013 – All Rights Reserved. </a:t>
            </a:r>
            <a:endParaRPr lang="en-US"/>
          </a:p>
        </p:txBody>
      </p:sp>
      <p:sp>
        <p:nvSpPr>
          <p:cNvPr id="7" name="Slide Number Placeholder 6"/>
          <p:cNvSpPr>
            <a:spLocks noGrp="1"/>
          </p:cNvSpPr>
          <p:nvPr>
            <p:ph type="sldNum" sz="quarter" idx="12"/>
          </p:nvPr>
        </p:nvSpPr>
        <p:spPr/>
        <p:txBody>
          <a:bodyPr/>
          <a:lstStyle/>
          <a:p>
            <a:fld id="{0431C951-9D62-474D-B35D-66AB940D3B2F}" type="slidenum">
              <a:rPr lang="en-US" smtClean="0"/>
              <a:t>‹#›</a:t>
            </a:fld>
            <a:endParaRPr lang="en-US"/>
          </a:p>
        </p:txBody>
      </p:sp>
    </p:spTree>
    <p:extLst>
      <p:ext uri="{BB962C8B-B14F-4D97-AF65-F5344CB8AC3E}">
        <p14:creationId xmlns:p14="http://schemas.microsoft.com/office/powerpoint/2010/main" val="103616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smtClean="0"/>
              <a:t>CaféX Communications Confidential © 2013 – All Rights Reserved. </a:t>
            </a:r>
            <a:endParaRPr lang="en-US"/>
          </a:p>
        </p:txBody>
      </p:sp>
      <p:sp>
        <p:nvSpPr>
          <p:cNvPr id="6" name="Slide Number Placeholder 5"/>
          <p:cNvSpPr>
            <a:spLocks noGrp="1"/>
          </p:cNvSpPr>
          <p:nvPr>
            <p:ph type="sldNum" sz="quarter" idx="12"/>
          </p:nvPr>
        </p:nvSpPr>
        <p:spPr/>
        <p:txBody>
          <a:bodyPr/>
          <a:lstStyle/>
          <a:p>
            <a:fld id="{0431C951-9D62-474D-B35D-66AB940D3B2F}" type="slidenum">
              <a:rPr lang="en-US" smtClean="0"/>
              <a:t>‹#›</a:t>
            </a:fld>
            <a:endParaRPr lang="en-US"/>
          </a:p>
        </p:txBody>
      </p:sp>
    </p:spTree>
    <p:extLst>
      <p:ext uri="{BB962C8B-B14F-4D97-AF65-F5344CB8AC3E}">
        <p14:creationId xmlns:p14="http://schemas.microsoft.com/office/powerpoint/2010/main" val="15966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smtClean="0"/>
              <a:t>CaféX Communications Confidential © 2013 – All Rights Reserved. </a:t>
            </a:r>
            <a:endParaRPr lang="en-US"/>
          </a:p>
        </p:txBody>
      </p:sp>
      <p:sp>
        <p:nvSpPr>
          <p:cNvPr id="6" name="Slide Number Placeholder 5"/>
          <p:cNvSpPr>
            <a:spLocks noGrp="1"/>
          </p:cNvSpPr>
          <p:nvPr>
            <p:ph type="sldNum" sz="quarter" idx="12"/>
          </p:nvPr>
        </p:nvSpPr>
        <p:spPr/>
        <p:txBody>
          <a:bodyPr/>
          <a:lstStyle/>
          <a:p>
            <a:fld id="{0431C951-9D62-474D-B35D-66AB940D3B2F}" type="slidenum">
              <a:rPr lang="en-US" smtClean="0"/>
              <a:t>‹#›</a:t>
            </a:fld>
            <a:endParaRPr lang="en-US"/>
          </a:p>
        </p:txBody>
      </p:sp>
    </p:spTree>
    <p:extLst>
      <p:ext uri="{BB962C8B-B14F-4D97-AF65-F5344CB8AC3E}">
        <p14:creationId xmlns:p14="http://schemas.microsoft.com/office/powerpoint/2010/main" val="401087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Rectangle 5"/>
          <p:cNvSpPr/>
          <p:nvPr userDrawn="1"/>
        </p:nvSpPr>
        <p:spPr>
          <a:xfrm>
            <a:off x="-15120" y="2485"/>
            <a:ext cx="9171215" cy="5143500"/>
          </a:xfrm>
          <a:prstGeom prst="rect">
            <a:avLst/>
          </a:prstGeom>
          <a:gradFill flip="none" rotWithShape="1">
            <a:gsLst>
              <a:gs pos="20000">
                <a:srgbClr val="5C94C3">
                  <a:alpha val="72000"/>
                </a:srgbClr>
              </a:gs>
              <a:gs pos="55000">
                <a:srgbClr val="5C94C3">
                  <a:alpha val="50000"/>
                </a:srgbClr>
              </a:gs>
              <a:gs pos="100000">
                <a:srgbClr val="5C94C3"/>
              </a:gs>
            </a:gsLst>
            <a:lin ang="264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772606" y="501779"/>
            <a:ext cx="5373334" cy="5313424"/>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8" name="Rounded Rectangle 7"/>
          <p:cNvSpPr/>
          <p:nvPr userDrawn="1"/>
        </p:nvSpPr>
        <p:spPr>
          <a:xfrm rot="10800000">
            <a:off x="1736825" y="-322157"/>
            <a:ext cx="2021611" cy="196830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
        <p:nvSpPr>
          <p:cNvPr id="9" name="Rounded Rectangle 8"/>
          <p:cNvSpPr/>
          <p:nvPr userDrawn="1"/>
        </p:nvSpPr>
        <p:spPr>
          <a:xfrm>
            <a:off x="7329033" y="-476508"/>
            <a:ext cx="950557" cy="95301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0" name="Rounded Rectangle 9"/>
          <p:cNvSpPr/>
          <p:nvPr userDrawn="1"/>
        </p:nvSpPr>
        <p:spPr>
          <a:xfrm>
            <a:off x="8300316" y="-143386"/>
            <a:ext cx="1717524" cy="1727862"/>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1" name="Rounded Rectangle 10"/>
          <p:cNvSpPr/>
          <p:nvPr userDrawn="1"/>
        </p:nvSpPr>
        <p:spPr>
          <a:xfrm rot="10800000">
            <a:off x="7692801" y="-119231"/>
            <a:ext cx="1195279" cy="117108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
        <p:nvSpPr>
          <p:cNvPr id="42" name="Rounded Rectangle 41"/>
          <p:cNvSpPr/>
          <p:nvPr userDrawn="1"/>
        </p:nvSpPr>
        <p:spPr>
          <a:xfrm>
            <a:off x="4138657" y="3114083"/>
            <a:ext cx="1339614" cy="1343078"/>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9" name="Footer Placeholder 3"/>
          <p:cNvSpPr txBox="1">
            <a:spLocks/>
          </p:cNvSpPr>
          <p:nvPr userDrawn="1"/>
        </p:nvSpPr>
        <p:spPr>
          <a:xfrm>
            <a:off x="107629" y="4864023"/>
            <a:ext cx="3898938" cy="273844"/>
          </a:xfrm>
          <a:prstGeom prst="rect">
            <a:avLst/>
          </a:prstGeom>
        </p:spPr>
        <p:txBody>
          <a:bodyPr vert="horz" lIns="91440" tIns="45720" rIns="91440" bIns="45720" rtlCol="0" anchor="ctr"/>
          <a:lstStyle>
            <a:defPPr>
              <a:defRPr lang="en-US"/>
            </a:defPPr>
            <a:lvl1pPr marL="0" algn="l" defTabSz="457200" rtl="0" eaLnBrk="1" latinLnBrk="0" hangingPunct="1">
              <a:defRPr sz="700" kern="1200">
                <a:solidFill>
                  <a:srgbClr val="7F7F7F"/>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chemeClr val="bg1"/>
                </a:solidFill>
              </a:rPr>
              <a:t>CaféX Communications Confidential © 2014 – All Rights Reserved. </a:t>
            </a:r>
            <a:endParaRPr lang="en-US" dirty="0">
              <a:solidFill>
                <a:schemeClr val="bg1"/>
              </a:solidFill>
            </a:endParaRPr>
          </a:p>
        </p:txBody>
      </p:sp>
      <p:sp>
        <p:nvSpPr>
          <p:cNvPr id="60" name="Slide Number Placeholder 4"/>
          <p:cNvSpPr txBox="1">
            <a:spLocks/>
          </p:cNvSpPr>
          <p:nvPr userDrawn="1"/>
        </p:nvSpPr>
        <p:spPr>
          <a:xfrm>
            <a:off x="7014842" y="4864023"/>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7F7F7F"/>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31C951-9D62-474D-B35D-66AB940D3B2F}"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6052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45462" y="1249964"/>
            <a:ext cx="8582751" cy="3266034"/>
          </a:xfrm>
          <a:prstGeom prst="rect">
            <a:avLst/>
          </a:prstGeom>
        </p:spPr>
        <p:txBody>
          <a:bodyPr>
            <a:noAutofit/>
          </a:bodyPr>
          <a:lstStyle>
            <a:lvl1pPr marL="280988" indent="-223838">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08000" indent="-215900">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7713" indent="-171450">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1225" indent="-171450">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1082675" indent="-168275">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340348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FX Content">
    <p:spTree>
      <p:nvGrpSpPr>
        <p:cNvPr id="1" name=""/>
        <p:cNvGrpSpPr/>
        <p:nvPr/>
      </p:nvGrpSpPr>
      <p:grpSpPr>
        <a:xfrm>
          <a:off x="0" y="0"/>
          <a:ext cx="0" cy="0"/>
          <a:chOff x="0" y="0"/>
          <a:chExt cx="0" cy="0"/>
        </a:xfrm>
      </p:grpSpPr>
      <p:sp>
        <p:nvSpPr>
          <p:cNvPr id="29" name="Rectangle 28"/>
          <p:cNvSpPr/>
          <p:nvPr userDrawn="1"/>
        </p:nvSpPr>
        <p:spPr>
          <a:xfrm>
            <a:off x="-1" y="-9650"/>
            <a:ext cx="9171173" cy="5143500"/>
          </a:xfrm>
          <a:prstGeom prst="rect">
            <a:avLst/>
          </a:prstGeom>
          <a:gradFill flip="none" rotWithShape="1">
            <a:gsLst>
              <a:gs pos="20000">
                <a:srgbClr val="5C94C3">
                  <a:alpha val="72000"/>
                </a:srgbClr>
              </a:gs>
              <a:gs pos="55000">
                <a:srgbClr val="5C94C3">
                  <a:alpha val="50000"/>
                </a:srgbClr>
              </a:gs>
              <a:gs pos="100000">
                <a:srgbClr val="5C94C3"/>
              </a:gs>
            </a:gsLst>
            <a:lin ang="264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ounded Rectangle 29"/>
          <p:cNvSpPr/>
          <p:nvPr userDrawn="1"/>
        </p:nvSpPr>
        <p:spPr>
          <a:xfrm>
            <a:off x="-772606" y="501779"/>
            <a:ext cx="5373334" cy="5313424"/>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1" name="Rounded Rectangle 30"/>
          <p:cNvSpPr/>
          <p:nvPr userDrawn="1"/>
        </p:nvSpPr>
        <p:spPr>
          <a:xfrm>
            <a:off x="4138657" y="3114083"/>
            <a:ext cx="1339614" cy="1343078"/>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2" name="Rounded Rectangle 31"/>
          <p:cNvSpPr/>
          <p:nvPr userDrawn="1"/>
        </p:nvSpPr>
        <p:spPr>
          <a:xfrm rot="10800000">
            <a:off x="1736825" y="-322157"/>
            <a:ext cx="2021611" cy="196830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
        <p:nvSpPr>
          <p:cNvPr id="34" name="Rectangle 33"/>
          <p:cNvSpPr/>
          <p:nvPr userDrawn="1"/>
        </p:nvSpPr>
        <p:spPr>
          <a:xfrm>
            <a:off x="-1" y="4448579"/>
            <a:ext cx="9289143" cy="440871"/>
          </a:xfrm>
          <a:prstGeom prst="rect">
            <a:avLst/>
          </a:prstGeom>
          <a:gradFill flip="none" rotWithShape="1">
            <a:gsLst>
              <a:gs pos="0">
                <a:schemeClr val="accent1"/>
              </a:gs>
              <a:gs pos="100000">
                <a:schemeClr val="tx2">
                  <a:alpha val="0"/>
                </a:schemeClr>
              </a:gs>
            </a:gsLst>
            <a:lin ang="0" scaled="1"/>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5" name="Content Placeholder 3"/>
          <p:cNvSpPr txBox="1">
            <a:spLocks/>
          </p:cNvSpPr>
          <p:nvPr userDrawn="1"/>
        </p:nvSpPr>
        <p:spPr>
          <a:xfrm>
            <a:off x="115820" y="4432971"/>
            <a:ext cx="5501869" cy="432289"/>
          </a:xfrm>
          <a:prstGeom prst="rect">
            <a:avLst/>
          </a:prstGeom>
        </p:spPr>
        <p:txBody>
          <a:bodyPr vert="horz" lIns="91440" tIns="45720" rIns="91440" bIns="45720" rtlCol="0" anchor="ctr">
            <a:noAutofit/>
          </a:bodyPr>
          <a:lstStyle>
            <a:lvl1pPr marL="342900" indent="-342900" algn="l" defTabSz="457200" rtl="0" eaLnBrk="1" latinLnBrk="0" hangingPunct="1">
              <a:lnSpc>
                <a:spcPct val="80000"/>
              </a:lnSpc>
              <a:spcBef>
                <a:spcPct val="20000"/>
              </a:spcBef>
              <a:buFont typeface="Arial"/>
              <a:buChar char="•"/>
              <a:defRPr sz="2400" b="1" kern="1200">
                <a:solidFill>
                  <a:srgbClr val="FFFFFF"/>
                </a:solidFill>
                <a:effectLst>
                  <a:outerShdw blurRad="50800" dist="38100" dir="2700000" algn="tl" rotWithShape="0">
                    <a:prstClr val="black">
                      <a:alpha val="40000"/>
                    </a:prstClr>
                  </a:outerShdw>
                </a:effectLst>
                <a:latin typeface="+mn-lt"/>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FFFFFF"/>
                </a:solidFill>
                <a:effectLst>
                  <a:outerShdw blurRad="50800" dist="38100" dir="2700000" algn="tl" rotWithShape="0">
                    <a:prstClr val="black">
                      <a:alpha val="40000"/>
                    </a:prstClr>
                  </a:outerShdw>
                </a:effectLst>
                <a:latin typeface="+mn-lt"/>
                <a:ea typeface="+mn-ea"/>
                <a:cs typeface="+mn-cs"/>
              </a:defRPr>
            </a:lvl2pPr>
            <a:lvl3pPr marL="1143000" indent="-228600" algn="l" defTabSz="457200" rtl="0" eaLnBrk="1" latinLnBrk="0" hangingPunct="1">
              <a:lnSpc>
                <a:spcPct val="80000"/>
              </a:lnSpc>
              <a:spcBef>
                <a:spcPct val="20000"/>
              </a:spcBef>
              <a:buFont typeface="Arial"/>
              <a:buChar char="•"/>
              <a:defRPr sz="1800" kern="1200">
                <a:solidFill>
                  <a:srgbClr val="FFFFFF"/>
                </a:solidFill>
                <a:effectLst>
                  <a:outerShdw blurRad="50800" dist="38100" dir="2700000" algn="tl" rotWithShape="0">
                    <a:prstClr val="black">
                      <a:alpha val="40000"/>
                    </a:prstClr>
                  </a:outerShdw>
                </a:effectLst>
                <a:latin typeface="+mn-lt"/>
                <a:ea typeface="+mn-ea"/>
                <a:cs typeface="+mn-cs"/>
              </a:defRPr>
            </a:lvl3pPr>
            <a:lvl4pPr marL="1600200" indent="-228600" algn="l" defTabSz="457200" rtl="0" eaLnBrk="1" latinLnBrk="0" hangingPunct="1">
              <a:lnSpc>
                <a:spcPct val="80000"/>
              </a:lnSpc>
              <a:spcBef>
                <a:spcPct val="20000"/>
              </a:spcBef>
              <a:buFont typeface="Arial"/>
              <a:buChar char="–"/>
              <a:defRPr sz="1600" kern="1200">
                <a:solidFill>
                  <a:srgbClr val="FFFFFF"/>
                </a:solidFill>
                <a:effectLst>
                  <a:outerShdw blurRad="50800" dist="38100" dir="2700000" algn="tl" rotWithShape="0">
                    <a:prstClr val="black">
                      <a:alpha val="40000"/>
                    </a:prstClr>
                  </a:outerShdw>
                </a:effectLst>
                <a:latin typeface="+mn-lt"/>
                <a:ea typeface="+mn-ea"/>
                <a:cs typeface="+mn-cs"/>
              </a:defRPr>
            </a:lvl4pPr>
            <a:lvl5pPr marL="2057400" indent="-228600" algn="l" defTabSz="457200" rtl="0" eaLnBrk="1" latinLnBrk="0" hangingPunct="1">
              <a:lnSpc>
                <a:spcPct val="80000"/>
              </a:lnSpc>
              <a:spcBef>
                <a:spcPct val="20000"/>
              </a:spcBef>
              <a:buFont typeface="Arial"/>
              <a:buChar char="»"/>
              <a:defRPr sz="1600" kern="1200">
                <a:solidFill>
                  <a:srgbClr val="FFFFFF"/>
                </a:solidFill>
                <a:effectLst>
                  <a:outerShdw blurRad="50800" dist="38100" dir="2700000" algn="tl" rotWithShape="0">
                    <a:prstClr val="black">
                      <a:alpha val="40000"/>
                    </a:prst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spcBef>
                <a:spcPts val="600"/>
              </a:spcBef>
              <a:spcAft>
                <a:spcPts val="400"/>
              </a:spcAft>
              <a:buFont typeface="Arial"/>
              <a:buNone/>
            </a:pPr>
            <a:r>
              <a:rPr lang="en-US" sz="1800" b="0" dirty="0" smtClean="0">
                <a:effectLst/>
                <a:latin typeface="Calibri"/>
                <a:cs typeface="Calibri"/>
              </a:rPr>
              <a:t>New York | Boston | Cardiff, UK</a:t>
            </a:r>
          </a:p>
        </p:txBody>
      </p:sp>
      <p:sp>
        <p:nvSpPr>
          <p:cNvPr id="36" name="Rounded Rectangle 35"/>
          <p:cNvSpPr/>
          <p:nvPr userDrawn="1"/>
        </p:nvSpPr>
        <p:spPr>
          <a:xfrm>
            <a:off x="7329033" y="-476508"/>
            <a:ext cx="950557" cy="95301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7" name="Rounded Rectangle 36"/>
          <p:cNvSpPr/>
          <p:nvPr userDrawn="1"/>
        </p:nvSpPr>
        <p:spPr>
          <a:xfrm>
            <a:off x="4999216" y="1343581"/>
            <a:ext cx="4417063" cy="4345716"/>
          </a:xfrm>
          <a:prstGeom prst="roundRect">
            <a:avLst>
              <a:gd name="adj" fmla="val 50000"/>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00"/>
              </a:spcAft>
            </a:pPr>
            <a:endParaRPr lang="en-US" dirty="0" smtClean="0">
              <a:solidFill>
                <a:srgbClr val="092E4D"/>
              </a:solidFill>
              <a:cs typeface="Calibri"/>
            </a:endParaRPr>
          </a:p>
          <a:p>
            <a:pPr>
              <a:spcAft>
                <a:spcPts val="400"/>
              </a:spcAft>
            </a:pPr>
            <a:endParaRPr lang="en-US" dirty="0">
              <a:solidFill>
                <a:srgbClr val="092E4D"/>
              </a:solidFill>
              <a:cs typeface="Calibri"/>
            </a:endParaRPr>
          </a:p>
          <a:p>
            <a:pPr>
              <a:spcAft>
                <a:spcPts val="400"/>
              </a:spcAft>
            </a:pPr>
            <a:endParaRPr lang="en-US" dirty="0" smtClean="0">
              <a:solidFill>
                <a:srgbClr val="092E4D"/>
              </a:solidFill>
              <a:cs typeface="Calibri"/>
            </a:endParaRPr>
          </a:p>
          <a:p>
            <a:pPr>
              <a:spcAft>
                <a:spcPts val="400"/>
              </a:spcAft>
            </a:pPr>
            <a:endParaRPr lang="en-US" dirty="0">
              <a:solidFill>
                <a:srgbClr val="092E4D"/>
              </a:solidFill>
              <a:cs typeface="Calibri"/>
            </a:endParaRPr>
          </a:p>
          <a:p>
            <a:pPr>
              <a:spcAft>
                <a:spcPts val="400"/>
              </a:spcAft>
            </a:pPr>
            <a:endParaRPr lang="en-US" dirty="0" smtClean="0">
              <a:solidFill>
                <a:srgbClr val="092E4D"/>
              </a:solidFill>
              <a:cs typeface="Calibri"/>
            </a:endParaRPr>
          </a:p>
        </p:txBody>
      </p:sp>
      <p:sp>
        <p:nvSpPr>
          <p:cNvPr id="46" name="Rounded Rectangle 45"/>
          <p:cNvSpPr/>
          <p:nvPr userDrawn="1"/>
        </p:nvSpPr>
        <p:spPr>
          <a:xfrm>
            <a:off x="8300316" y="-143386"/>
            <a:ext cx="1717524" cy="1727862"/>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47" name="Rounded Rectangle 46"/>
          <p:cNvSpPr/>
          <p:nvPr userDrawn="1"/>
        </p:nvSpPr>
        <p:spPr>
          <a:xfrm rot="10800000">
            <a:off x="7692801" y="-119231"/>
            <a:ext cx="1195279" cy="117108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
        <p:nvSpPr>
          <p:cNvPr id="48" name="Rectangle 47"/>
          <p:cNvSpPr/>
          <p:nvPr userDrawn="1"/>
        </p:nvSpPr>
        <p:spPr>
          <a:xfrm>
            <a:off x="-1" y="142168"/>
            <a:ext cx="9159079" cy="459353"/>
          </a:xfrm>
          <a:prstGeom prst="rect">
            <a:avLst/>
          </a:prstGeom>
          <a:solidFill>
            <a:srgbClr val="FFFFF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49" name="Picture 4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0640" y="179110"/>
            <a:ext cx="968829" cy="420828"/>
          </a:xfrm>
          <a:prstGeom prst="rect">
            <a:avLst/>
          </a:prstGeom>
        </p:spPr>
      </p:pic>
      <p:sp>
        <p:nvSpPr>
          <p:cNvPr id="50" name="Rectangle 49"/>
          <p:cNvSpPr/>
          <p:nvPr userDrawn="1"/>
        </p:nvSpPr>
        <p:spPr>
          <a:xfrm>
            <a:off x="4490803" y="154217"/>
            <a:ext cx="4662304" cy="400110"/>
          </a:xfrm>
          <a:prstGeom prst="rect">
            <a:avLst/>
          </a:prstGeom>
        </p:spPr>
        <p:txBody>
          <a:bodyPr wrap="none">
            <a:spAutoFit/>
          </a:bodyPr>
          <a:lstStyle/>
          <a:p>
            <a:pPr algn="ctr">
              <a:spcAft>
                <a:spcPts val="600"/>
              </a:spcAft>
            </a:pPr>
            <a:r>
              <a:rPr lang="en-US" sz="2000" dirty="0" smtClean="0">
                <a:solidFill>
                  <a:schemeClr val="accent2">
                    <a:lumMod val="75000"/>
                  </a:schemeClr>
                </a:solidFill>
                <a:cs typeface="Calibri"/>
              </a:rPr>
              <a:t>Real</a:t>
            </a:r>
            <a:r>
              <a:rPr lang="en-US" sz="2000" dirty="0">
                <a:solidFill>
                  <a:schemeClr val="accent2">
                    <a:lumMod val="75000"/>
                  </a:schemeClr>
                </a:solidFill>
                <a:cs typeface="Calibri"/>
              </a:rPr>
              <a:t>-time customer engagement solutions. </a:t>
            </a:r>
          </a:p>
        </p:txBody>
      </p:sp>
      <p:sp>
        <p:nvSpPr>
          <p:cNvPr id="51" name="Footer Placeholder 3"/>
          <p:cNvSpPr>
            <a:spLocks noGrp="1"/>
          </p:cNvSpPr>
          <p:nvPr>
            <p:ph type="ftr" sz="quarter" idx="4294967295"/>
          </p:nvPr>
        </p:nvSpPr>
        <p:spPr>
          <a:xfrm>
            <a:off x="107629" y="4864023"/>
            <a:ext cx="3898938" cy="273844"/>
          </a:xfrm>
        </p:spPr>
        <p:txBody>
          <a:bodyPr/>
          <a:lstStyle/>
          <a:p>
            <a:r>
              <a:rPr lang="en-US" dirty="0" smtClean="0">
                <a:solidFill>
                  <a:schemeClr val="bg1"/>
                </a:solidFill>
              </a:rPr>
              <a:t>CaféX Communications Confidential © 2014 – All Rights Reserved. </a:t>
            </a:r>
            <a:endParaRPr lang="en-US" dirty="0">
              <a:solidFill>
                <a:schemeClr val="bg1"/>
              </a:solidFill>
            </a:endParaRPr>
          </a:p>
        </p:txBody>
      </p:sp>
      <p:sp>
        <p:nvSpPr>
          <p:cNvPr id="52" name="Slide Number Placeholder 4"/>
          <p:cNvSpPr>
            <a:spLocks noGrp="1"/>
          </p:cNvSpPr>
          <p:nvPr>
            <p:ph type="sldNum" sz="quarter" idx="4294967295"/>
          </p:nvPr>
        </p:nvSpPr>
        <p:spPr>
          <a:xfrm>
            <a:off x="7014842" y="4864023"/>
            <a:ext cx="2133600" cy="273844"/>
          </a:xfrm>
        </p:spPr>
        <p:txBody>
          <a:bodyPr/>
          <a:lstStyle/>
          <a:p>
            <a:fld id="{0431C951-9D62-474D-B35D-66AB940D3B2F}" type="slidenum">
              <a:rPr lang="en-US" smtClean="0">
                <a:solidFill>
                  <a:srgbClr val="FFFFFF"/>
                </a:solidFill>
              </a:rPr>
              <a:t>‹#›</a:t>
            </a:fld>
            <a:endParaRPr lang="en-US" dirty="0">
              <a:solidFill>
                <a:srgbClr val="FFFFFF"/>
              </a:solidFill>
            </a:endParaRPr>
          </a:p>
        </p:txBody>
      </p:sp>
      <p:sp>
        <p:nvSpPr>
          <p:cNvPr id="10" name="Content Placeholder 9"/>
          <p:cNvSpPr>
            <a:spLocks noGrp="1"/>
          </p:cNvSpPr>
          <p:nvPr>
            <p:ph sz="quarter" idx="13"/>
          </p:nvPr>
        </p:nvSpPr>
        <p:spPr>
          <a:xfrm>
            <a:off x="190640" y="1346645"/>
            <a:ext cx="4526504" cy="2896947"/>
          </a:xfrm>
        </p:spPr>
        <p:txBody>
          <a:bodyPr/>
          <a:lstStyle>
            <a:lvl1pPr>
              <a:lnSpc>
                <a:spcPct val="80000"/>
              </a:lnSpc>
              <a:defRPr b="1">
                <a:solidFill>
                  <a:srgbClr val="FFFFFF"/>
                </a:solidFill>
                <a:effectLst/>
              </a:defRPr>
            </a:lvl1pPr>
            <a:lvl2pPr>
              <a:lnSpc>
                <a:spcPct val="80000"/>
              </a:lnSpc>
              <a:defRPr>
                <a:solidFill>
                  <a:srgbClr val="FFFFFF"/>
                </a:solidFill>
                <a:effectLst/>
              </a:defRPr>
            </a:lvl2pPr>
            <a:lvl3pPr>
              <a:lnSpc>
                <a:spcPct val="80000"/>
              </a:lnSpc>
              <a:defRPr>
                <a:solidFill>
                  <a:srgbClr val="FFFFFF"/>
                </a:solidFill>
                <a:effectLst/>
              </a:defRPr>
            </a:lvl3pPr>
            <a:lvl4pPr>
              <a:lnSpc>
                <a:spcPct val="80000"/>
              </a:lnSpc>
              <a:defRPr>
                <a:solidFill>
                  <a:srgbClr val="FFFFFF"/>
                </a:solidFill>
                <a:effectLst/>
              </a:defRPr>
            </a:lvl4pPr>
            <a:lvl5pPr>
              <a:lnSpc>
                <a:spcPct val="80000"/>
              </a:lnSpc>
              <a:defRPr>
                <a:solidFill>
                  <a:srgbClr val="FFFFFF"/>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ext Placeholder 2"/>
          <p:cNvSpPr>
            <a:spLocks noGrp="1"/>
          </p:cNvSpPr>
          <p:nvPr>
            <p:ph type="body" sz="quarter" idx="14"/>
          </p:nvPr>
        </p:nvSpPr>
        <p:spPr>
          <a:xfrm>
            <a:off x="5618163" y="3919900"/>
            <a:ext cx="3392487" cy="739775"/>
          </a:xfrm>
        </p:spPr>
        <p:txBody>
          <a:bodyPr>
            <a:noAutofit/>
          </a:bodyPr>
          <a:lstStyle>
            <a:lvl1pPr>
              <a:defRPr sz="1800"/>
            </a:lvl1pPr>
            <a:lvl2pPr>
              <a:defRPr sz="1600"/>
            </a:lvl2pPr>
            <a:lvl3pPr>
              <a:defRPr sz="1400"/>
            </a:lvl3pPr>
            <a:lvl4pPr>
              <a:defRPr sz="1200"/>
            </a:lvl4pPr>
            <a:lvl5pPr>
              <a:defRPr sz="1200"/>
            </a:lvl5pPr>
          </a:lstStyle>
          <a:p>
            <a:pPr lvl="0"/>
            <a:r>
              <a:rPr lang="en-US" dirty="0" smtClean="0"/>
              <a:t>Click to edit Master text styles</a:t>
            </a:r>
          </a:p>
          <a:p>
            <a:pPr lvl="1"/>
            <a:r>
              <a:rPr lang="en-US" dirty="0" smtClean="0"/>
              <a:t>Second level</a:t>
            </a:r>
            <a:endParaRPr lang="en-US" dirty="0"/>
          </a:p>
        </p:txBody>
      </p:sp>
    </p:spTree>
    <p:extLst>
      <p:ext uri="{BB962C8B-B14F-4D97-AF65-F5344CB8AC3E}">
        <p14:creationId xmlns:p14="http://schemas.microsoft.com/office/powerpoint/2010/main" val="285519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15120" y="2485"/>
            <a:ext cx="9171215" cy="5143500"/>
          </a:xfrm>
          <a:prstGeom prst="rect">
            <a:avLst/>
          </a:prstGeom>
          <a:gradFill flip="none" rotWithShape="1">
            <a:gsLst>
              <a:gs pos="20000">
                <a:srgbClr val="5C94C3">
                  <a:alpha val="72000"/>
                </a:srgbClr>
              </a:gs>
              <a:gs pos="55000">
                <a:srgbClr val="5C94C3">
                  <a:alpha val="50000"/>
                </a:srgbClr>
              </a:gs>
              <a:gs pos="100000">
                <a:srgbClr val="5C94C3"/>
              </a:gs>
            </a:gsLst>
            <a:lin ang="264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userDrawn="1"/>
        </p:nvSpPr>
        <p:spPr>
          <a:xfrm>
            <a:off x="-772606" y="501779"/>
            <a:ext cx="5373334" cy="5313424"/>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0" name="Rounded Rectangle 9"/>
          <p:cNvSpPr/>
          <p:nvPr userDrawn="1"/>
        </p:nvSpPr>
        <p:spPr>
          <a:xfrm rot="10800000">
            <a:off x="1736825" y="-322157"/>
            <a:ext cx="2021611" cy="196830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
        <p:nvSpPr>
          <p:cNvPr id="11" name="Rounded Rectangle 10"/>
          <p:cNvSpPr/>
          <p:nvPr userDrawn="1"/>
        </p:nvSpPr>
        <p:spPr>
          <a:xfrm>
            <a:off x="7329033" y="-476508"/>
            <a:ext cx="950557" cy="95301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2" name="Rounded Rectangle 11"/>
          <p:cNvSpPr/>
          <p:nvPr userDrawn="1"/>
        </p:nvSpPr>
        <p:spPr>
          <a:xfrm>
            <a:off x="8300316" y="-143386"/>
            <a:ext cx="1717524" cy="1727862"/>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3" name="Rounded Rectangle 12"/>
          <p:cNvSpPr/>
          <p:nvPr userDrawn="1"/>
        </p:nvSpPr>
        <p:spPr>
          <a:xfrm rot="10800000">
            <a:off x="7692801" y="-119231"/>
            <a:ext cx="1195279" cy="117108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
        <p:nvSpPr>
          <p:cNvPr id="14" name="Rectangle 13"/>
          <p:cNvSpPr/>
          <p:nvPr userDrawn="1"/>
        </p:nvSpPr>
        <p:spPr>
          <a:xfrm>
            <a:off x="-15120" y="176253"/>
            <a:ext cx="9172425" cy="4746045"/>
          </a:xfrm>
          <a:prstGeom prst="rect">
            <a:avLst/>
          </a:prstGeom>
          <a:solidFill>
            <a:srgbClr val="FFFFF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534" y="219776"/>
            <a:ext cx="1039745" cy="451632"/>
          </a:xfrm>
          <a:prstGeom prst="rect">
            <a:avLst/>
          </a:prstGeom>
        </p:spPr>
      </p:pic>
      <p:sp>
        <p:nvSpPr>
          <p:cNvPr id="16" name="Footer Placeholder 3"/>
          <p:cNvSpPr>
            <a:spLocks noGrp="1"/>
          </p:cNvSpPr>
          <p:nvPr>
            <p:ph type="ftr" sz="quarter" idx="11"/>
          </p:nvPr>
        </p:nvSpPr>
        <p:spPr>
          <a:xfrm>
            <a:off x="107629" y="4876118"/>
            <a:ext cx="3898938" cy="273844"/>
          </a:xfrm>
        </p:spPr>
        <p:txBody>
          <a:bodyPr/>
          <a:lstStyle/>
          <a:p>
            <a:r>
              <a:rPr lang="en-US" dirty="0" smtClean="0">
                <a:solidFill>
                  <a:schemeClr val="bg1"/>
                </a:solidFill>
              </a:rPr>
              <a:t>CaféX Communications Confidential © 2014 – All Rights Reserved. </a:t>
            </a:r>
            <a:endParaRPr lang="en-US" dirty="0">
              <a:solidFill>
                <a:schemeClr val="bg1"/>
              </a:solidFill>
            </a:endParaRPr>
          </a:p>
        </p:txBody>
      </p:sp>
      <p:sp>
        <p:nvSpPr>
          <p:cNvPr id="17" name="Slide Number Placeholder 4"/>
          <p:cNvSpPr>
            <a:spLocks noGrp="1"/>
          </p:cNvSpPr>
          <p:nvPr>
            <p:ph type="sldNum" sz="quarter" idx="12"/>
          </p:nvPr>
        </p:nvSpPr>
        <p:spPr>
          <a:xfrm>
            <a:off x="7014842" y="4876118"/>
            <a:ext cx="2133600" cy="273844"/>
          </a:xfrm>
        </p:spPr>
        <p:txBody>
          <a:bodyPr/>
          <a:lstStyle/>
          <a:p>
            <a:fld id="{0431C951-9D62-474D-B35D-66AB940D3B2F}" type="slidenum">
              <a:rPr lang="en-US" sz="1000" smtClean="0">
                <a:solidFill>
                  <a:srgbClr val="FFFFFF"/>
                </a:solidFill>
              </a:rPr>
              <a:t>‹#›</a:t>
            </a:fld>
            <a:endParaRPr lang="en-US" sz="1000" dirty="0">
              <a:solidFill>
                <a:srgbClr val="FFFFFF"/>
              </a:solidFill>
            </a:endParaRPr>
          </a:p>
        </p:txBody>
      </p:sp>
      <p:cxnSp>
        <p:nvCxnSpPr>
          <p:cNvPr id="33" name="Straight Connector 32"/>
          <p:cNvCxnSpPr/>
          <p:nvPr userDrawn="1"/>
        </p:nvCxnSpPr>
        <p:spPr>
          <a:xfrm>
            <a:off x="127002" y="713428"/>
            <a:ext cx="8917213"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630787" y="149836"/>
            <a:ext cx="7276584" cy="566375"/>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8246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dirty="0" smtClean="0"/>
              <a:t>CaféX Communications Confidential © 2014 – All Rights Reserved. </a:t>
            </a:r>
            <a:endParaRPr lang="en-US" dirty="0"/>
          </a:p>
        </p:txBody>
      </p:sp>
      <p:sp>
        <p:nvSpPr>
          <p:cNvPr id="6" name="Slide Number Placeholder 5"/>
          <p:cNvSpPr>
            <a:spLocks noGrp="1"/>
          </p:cNvSpPr>
          <p:nvPr>
            <p:ph type="sldNum" sz="quarter" idx="12"/>
          </p:nvPr>
        </p:nvSpPr>
        <p:spPr/>
        <p:txBody>
          <a:bodyPr/>
          <a:lstStyle/>
          <a:p>
            <a:fld id="{0431C951-9D62-474D-B35D-66AB940D3B2F}" type="slidenum">
              <a:rPr lang="en-US" smtClean="0"/>
              <a:t>‹#›</a:t>
            </a:fld>
            <a:endParaRPr lang="en-US"/>
          </a:p>
        </p:txBody>
      </p:sp>
    </p:spTree>
    <p:extLst>
      <p:ext uri="{BB962C8B-B14F-4D97-AF65-F5344CB8AC3E}">
        <p14:creationId xmlns:p14="http://schemas.microsoft.com/office/powerpoint/2010/main" val="356563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9" name="Rectangle 18"/>
          <p:cNvSpPr/>
          <p:nvPr userDrawn="1"/>
        </p:nvSpPr>
        <p:spPr>
          <a:xfrm>
            <a:off x="-15120" y="2485"/>
            <a:ext cx="9171215" cy="5143500"/>
          </a:xfrm>
          <a:prstGeom prst="rect">
            <a:avLst/>
          </a:prstGeom>
          <a:gradFill flip="none" rotWithShape="1">
            <a:gsLst>
              <a:gs pos="20000">
                <a:srgbClr val="5C94C3">
                  <a:alpha val="72000"/>
                </a:srgbClr>
              </a:gs>
              <a:gs pos="55000">
                <a:srgbClr val="5C94C3">
                  <a:alpha val="50000"/>
                </a:srgbClr>
              </a:gs>
              <a:gs pos="100000">
                <a:srgbClr val="5C94C3"/>
              </a:gs>
            </a:gsLst>
            <a:lin ang="264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p:cNvSpPr/>
          <p:nvPr userDrawn="1"/>
        </p:nvSpPr>
        <p:spPr>
          <a:xfrm>
            <a:off x="-772606" y="501779"/>
            <a:ext cx="5373334" cy="5313424"/>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 name="Rounded Rectangle 20"/>
          <p:cNvSpPr/>
          <p:nvPr userDrawn="1"/>
        </p:nvSpPr>
        <p:spPr>
          <a:xfrm rot="10800000">
            <a:off x="1736825" y="-322157"/>
            <a:ext cx="2021611" cy="196830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
        <p:nvSpPr>
          <p:cNvPr id="22" name="Rounded Rectangle 21"/>
          <p:cNvSpPr/>
          <p:nvPr userDrawn="1"/>
        </p:nvSpPr>
        <p:spPr>
          <a:xfrm>
            <a:off x="7329033" y="-476508"/>
            <a:ext cx="950557" cy="95301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3" name="Rounded Rectangle 22"/>
          <p:cNvSpPr/>
          <p:nvPr userDrawn="1"/>
        </p:nvSpPr>
        <p:spPr>
          <a:xfrm>
            <a:off x="8300316" y="-143386"/>
            <a:ext cx="1717524" cy="1727862"/>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4" name="Rounded Rectangle 23"/>
          <p:cNvSpPr/>
          <p:nvPr userDrawn="1"/>
        </p:nvSpPr>
        <p:spPr>
          <a:xfrm rot="10800000">
            <a:off x="7692801" y="-119231"/>
            <a:ext cx="1195279" cy="117108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
        <p:nvSpPr>
          <p:cNvPr id="25" name="Rectangle 24"/>
          <p:cNvSpPr/>
          <p:nvPr userDrawn="1"/>
        </p:nvSpPr>
        <p:spPr>
          <a:xfrm>
            <a:off x="-15120" y="176253"/>
            <a:ext cx="9172425" cy="4746045"/>
          </a:xfrm>
          <a:prstGeom prst="rect">
            <a:avLst/>
          </a:prstGeom>
          <a:solidFill>
            <a:srgbClr val="FFFFF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6" name="Picture 2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534" y="219776"/>
            <a:ext cx="1039745" cy="451632"/>
          </a:xfrm>
          <a:prstGeom prst="rect">
            <a:avLst/>
          </a:prstGeom>
        </p:spPr>
      </p:pic>
      <p:sp>
        <p:nvSpPr>
          <p:cNvPr id="27" name="Footer Placeholder 3"/>
          <p:cNvSpPr>
            <a:spLocks noGrp="1"/>
          </p:cNvSpPr>
          <p:nvPr>
            <p:ph type="ftr" sz="quarter" idx="11"/>
          </p:nvPr>
        </p:nvSpPr>
        <p:spPr>
          <a:xfrm>
            <a:off x="107629" y="4876118"/>
            <a:ext cx="3898938" cy="273844"/>
          </a:xfrm>
        </p:spPr>
        <p:txBody>
          <a:bodyPr/>
          <a:lstStyle/>
          <a:p>
            <a:r>
              <a:rPr lang="en-US" dirty="0" smtClean="0">
                <a:solidFill>
                  <a:schemeClr val="bg1"/>
                </a:solidFill>
              </a:rPr>
              <a:t>CaféX Communications Confidential © 2014 – All Rights Reserved. </a:t>
            </a:r>
            <a:endParaRPr lang="en-US" dirty="0">
              <a:solidFill>
                <a:schemeClr val="bg1"/>
              </a:solidFill>
            </a:endParaRPr>
          </a:p>
        </p:txBody>
      </p:sp>
      <p:sp>
        <p:nvSpPr>
          <p:cNvPr id="28" name="Slide Number Placeholder 4"/>
          <p:cNvSpPr>
            <a:spLocks noGrp="1"/>
          </p:cNvSpPr>
          <p:nvPr>
            <p:ph type="sldNum" sz="quarter" idx="12"/>
          </p:nvPr>
        </p:nvSpPr>
        <p:spPr>
          <a:xfrm>
            <a:off x="7014842" y="4876118"/>
            <a:ext cx="2133600" cy="273844"/>
          </a:xfrm>
        </p:spPr>
        <p:txBody>
          <a:bodyPr/>
          <a:lstStyle/>
          <a:p>
            <a:fld id="{0431C951-9D62-474D-B35D-66AB940D3B2F}" type="slidenum">
              <a:rPr lang="en-US" sz="1000" smtClean="0">
                <a:solidFill>
                  <a:srgbClr val="FFFFFF"/>
                </a:solidFill>
              </a:rPr>
              <a:t>‹#›</a:t>
            </a:fld>
            <a:endParaRPr lang="en-US" sz="1000" dirty="0">
              <a:solidFill>
                <a:srgbClr val="FFFFFF"/>
              </a:solidFill>
            </a:endParaRPr>
          </a:p>
        </p:txBody>
      </p:sp>
      <p:cxnSp>
        <p:nvCxnSpPr>
          <p:cNvPr id="29" name="Straight Connector 28"/>
          <p:cNvCxnSpPr/>
          <p:nvPr userDrawn="1"/>
        </p:nvCxnSpPr>
        <p:spPr>
          <a:xfrm>
            <a:off x="127002" y="713428"/>
            <a:ext cx="8917213"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577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15120" y="2485"/>
            <a:ext cx="9171215" cy="5143500"/>
          </a:xfrm>
          <a:prstGeom prst="rect">
            <a:avLst/>
          </a:prstGeom>
          <a:gradFill flip="none" rotWithShape="1">
            <a:gsLst>
              <a:gs pos="20000">
                <a:srgbClr val="5C94C3">
                  <a:alpha val="72000"/>
                </a:srgbClr>
              </a:gs>
              <a:gs pos="55000">
                <a:srgbClr val="5C94C3">
                  <a:alpha val="50000"/>
                </a:srgbClr>
              </a:gs>
              <a:gs pos="100000">
                <a:srgbClr val="5C94C3"/>
              </a:gs>
            </a:gsLst>
            <a:lin ang="264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userDrawn="1"/>
        </p:nvSpPr>
        <p:spPr>
          <a:xfrm>
            <a:off x="-772606" y="501779"/>
            <a:ext cx="5373334" cy="5313424"/>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2" name="Rounded Rectangle 11"/>
          <p:cNvSpPr/>
          <p:nvPr userDrawn="1"/>
        </p:nvSpPr>
        <p:spPr>
          <a:xfrm rot="10800000">
            <a:off x="1736825" y="-322157"/>
            <a:ext cx="2021611" cy="196830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
        <p:nvSpPr>
          <p:cNvPr id="13" name="Rounded Rectangle 12"/>
          <p:cNvSpPr/>
          <p:nvPr userDrawn="1"/>
        </p:nvSpPr>
        <p:spPr>
          <a:xfrm>
            <a:off x="7329033" y="-476508"/>
            <a:ext cx="950557" cy="95301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4" name="Rounded Rectangle 13"/>
          <p:cNvSpPr/>
          <p:nvPr userDrawn="1"/>
        </p:nvSpPr>
        <p:spPr>
          <a:xfrm>
            <a:off x="8300316" y="-143386"/>
            <a:ext cx="1717524" cy="1727862"/>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5" name="Rounded Rectangle 14"/>
          <p:cNvSpPr/>
          <p:nvPr userDrawn="1"/>
        </p:nvSpPr>
        <p:spPr>
          <a:xfrm rot="10800000">
            <a:off x="7692801" y="-119231"/>
            <a:ext cx="1195279" cy="117108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
        <p:nvSpPr>
          <p:cNvPr id="16" name="Rectangle 15"/>
          <p:cNvSpPr/>
          <p:nvPr userDrawn="1"/>
        </p:nvSpPr>
        <p:spPr>
          <a:xfrm>
            <a:off x="-15120" y="164708"/>
            <a:ext cx="9172425" cy="4746045"/>
          </a:xfrm>
          <a:prstGeom prst="rect">
            <a:avLst/>
          </a:prstGeom>
          <a:solidFill>
            <a:srgbClr val="FFFFF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534" y="208231"/>
            <a:ext cx="1039745" cy="451632"/>
          </a:xfrm>
          <a:prstGeom prst="rect">
            <a:avLst/>
          </a:prstGeom>
        </p:spPr>
      </p:pic>
      <p:sp>
        <p:nvSpPr>
          <p:cNvPr id="18" name="Footer Placeholder 3"/>
          <p:cNvSpPr>
            <a:spLocks noGrp="1"/>
          </p:cNvSpPr>
          <p:nvPr>
            <p:ph type="ftr" sz="quarter" idx="11"/>
          </p:nvPr>
        </p:nvSpPr>
        <p:spPr>
          <a:xfrm>
            <a:off x="107629" y="4876118"/>
            <a:ext cx="3898938" cy="273844"/>
          </a:xfrm>
        </p:spPr>
        <p:txBody>
          <a:bodyPr/>
          <a:lstStyle/>
          <a:p>
            <a:r>
              <a:rPr lang="en-US" dirty="0" smtClean="0">
                <a:solidFill>
                  <a:schemeClr val="bg1"/>
                </a:solidFill>
              </a:rPr>
              <a:t>CaféX Communications Confidential © 2013 – All Rights Reserved. </a:t>
            </a:r>
            <a:endParaRPr lang="en-US" dirty="0">
              <a:solidFill>
                <a:schemeClr val="bg1"/>
              </a:solidFill>
            </a:endParaRPr>
          </a:p>
        </p:txBody>
      </p:sp>
      <p:sp>
        <p:nvSpPr>
          <p:cNvPr id="19" name="Slide Number Placeholder 4"/>
          <p:cNvSpPr>
            <a:spLocks noGrp="1"/>
          </p:cNvSpPr>
          <p:nvPr>
            <p:ph type="sldNum" sz="quarter" idx="12"/>
          </p:nvPr>
        </p:nvSpPr>
        <p:spPr>
          <a:xfrm>
            <a:off x="7014842" y="4876118"/>
            <a:ext cx="2133600" cy="273844"/>
          </a:xfrm>
        </p:spPr>
        <p:txBody>
          <a:bodyPr/>
          <a:lstStyle/>
          <a:p>
            <a:fld id="{0431C951-9D62-474D-B35D-66AB940D3B2F}" type="slidenum">
              <a:rPr lang="en-US" sz="1000" smtClean="0">
                <a:solidFill>
                  <a:srgbClr val="FFFFFF"/>
                </a:solidFill>
              </a:rPr>
              <a:t>‹#›</a:t>
            </a:fld>
            <a:endParaRPr lang="en-US" sz="1000" dirty="0">
              <a:solidFill>
                <a:srgbClr val="FFFFFF"/>
              </a:solidFill>
            </a:endParaRPr>
          </a:p>
        </p:txBody>
      </p:sp>
      <p:cxnSp>
        <p:nvCxnSpPr>
          <p:cNvPr id="20" name="Straight Connector 19"/>
          <p:cNvCxnSpPr/>
          <p:nvPr userDrawn="1"/>
        </p:nvCxnSpPr>
        <p:spPr>
          <a:xfrm>
            <a:off x="127002" y="713428"/>
            <a:ext cx="8917213"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581726" y="205979"/>
            <a:ext cx="7105073" cy="50744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03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15120" y="2485"/>
            <a:ext cx="9171215" cy="5143500"/>
          </a:xfrm>
          <a:prstGeom prst="rect">
            <a:avLst/>
          </a:prstGeom>
          <a:gradFill flip="none" rotWithShape="1">
            <a:gsLst>
              <a:gs pos="20000">
                <a:srgbClr val="5C94C3">
                  <a:alpha val="72000"/>
                </a:srgbClr>
              </a:gs>
              <a:gs pos="55000">
                <a:srgbClr val="5C94C3">
                  <a:alpha val="50000"/>
                </a:srgbClr>
              </a:gs>
              <a:gs pos="100000">
                <a:srgbClr val="5C94C3"/>
              </a:gs>
            </a:gsLst>
            <a:lin ang="264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772606" y="501779"/>
            <a:ext cx="5373334" cy="5313424"/>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8" name="Rounded Rectangle 7"/>
          <p:cNvSpPr/>
          <p:nvPr userDrawn="1"/>
        </p:nvSpPr>
        <p:spPr>
          <a:xfrm rot="10800000">
            <a:off x="1736825" y="-322157"/>
            <a:ext cx="2021611" cy="196830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
        <p:nvSpPr>
          <p:cNvPr id="9" name="Rounded Rectangle 8"/>
          <p:cNvSpPr/>
          <p:nvPr userDrawn="1"/>
        </p:nvSpPr>
        <p:spPr>
          <a:xfrm>
            <a:off x="7329033" y="-476508"/>
            <a:ext cx="950557" cy="95301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0" name="Rounded Rectangle 9"/>
          <p:cNvSpPr/>
          <p:nvPr userDrawn="1"/>
        </p:nvSpPr>
        <p:spPr>
          <a:xfrm>
            <a:off x="8300316" y="-143386"/>
            <a:ext cx="1717524" cy="1727862"/>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1" name="Rounded Rectangle 10"/>
          <p:cNvSpPr/>
          <p:nvPr userDrawn="1"/>
        </p:nvSpPr>
        <p:spPr>
          <a:xfrm rot="10800000">
            <a:off x="7692801" y="-119231"/>
            <a:ext cx="1195279" cy="117108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
        <p:nvSpPr>
          <p:cNvPr id="12" name="Rectangle 11"/>
          <p:cNvSpPr/>
          <p:nvPr userDrawn="1"/>
        </p:nvSpPr>
        <p:spPr>
          <a:xfrm>
            <a:off x="-15120" y="141618"/>
            <a:ext cx="9172425" cy="4746045"/>
          </a:xfrm>
          <a:prstGeom prst="rect">
            <a:avLst/>
          </a:prstGeom>
          <a:solidFill>
            <a:srgbClr val="FFFFF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534" y="196686"/>
            <a:ext cx="1039745" cy="451632"/>
          </a:xfrm>
          <a:prstGeom prst="rect">
            <a:avLst/>
          </a:prstGeom>
        </p:spPr>
      </p:pic>
      <p:sp>
        <p:nvSpPr>
          <p:cNvPr id="14" name="Footer Placeholder 3"/>
          <p:cNvSpPr>
            <a:spLocks noGrp="1"/>
          </p:cNvSpPr>
          <p:nvPr>
            <p:ph type="ftr" sz="quarter" idx="11"/>
          </p:nvPr>
        </p:nvSpPr>
        <p:spPr>
          <a:xfrm>
            <a:off x="107629" y="4876118"/>
            <a:ext cx="3898938" cy="273844"/>
          </a:xfrm>
        </p:spPr>
        <p:txBody>
          <a:bodyPr/>
          <a:lstStyle/>
          <a:p>
            <a:r>
              <a:rPr lang="en-US" dirty="0" smtClean="0">
                <a:solidFill>
                  <a:schemeClr val="bg1"/>
                </a:solidFill>
              </a:rPr>
              <a:t>CaféX Communications Confidential © 2014 – All Rights Reserved. </a:t>
            </a:r>
            <a:endParaRPr lang="en-US" dirty="0">
              <a:solidFill>
                <a:schemeClr val="bg1"/>
              </a:solidFill>
            </a:endParaRPr>
          </a:p>
        </p:txBody>
      </p:sp>
      <p:sp>
        <p:nvSpPr>
          <p:cNvPr id="15" name="Slide Number Placeholder 4"/>
          <p:cNvSpPr>
            <a:spLocks noGrp="1"/>
          </p:cNvSpPr>
          <p:nvPr>
            <p:ph type="sldNum" sz="quarter" idx="12"/>
          </p:nvPr>
        </p:nvSpPr>
        <p:spPr>
          <a:xfrm>
            <a:off x="7014842" y="4876118"/>
            <a:ext cx="2133600" cy="273844"/>
          </a:xfrm>
        </p:spPr>
        <p:txBody>
          <a:bodyPr/>
          <a:lstStyle/>
          <a:p>
            <a:fld id="{0431C951-9D62-474D-B35D-66AB940D3B2F}" type="slidenum">
              <a:rPr lang="en-US" sz="1000" smtClean="0">
                <a:solidFill>
                  <a:srgbClr val="FFFFFF"/>
                </a:solidFill>
              </a:rPr>
              <a:t>‹#›</a:t>
            </a:fld>
            <a:endParaRPr lang="en-US" sz="1000" dirty="0">
              <a:solidFill>
                <a:srgbClr val="FFFFFF"/>
              </a:solidFill>
            </a:endParaRPr>
          </a:p>
        </p:txBody>
      </p:sp>
      <p:cxnSp>
        <p:nvCxnSpPr>
          <p:cNvPr id="16" name="Straight Connector 15"/>
          <p:cNvCxnSpPr/>
          <p:nvPr userDrawn="1"/>
        </p:nvCxnSpPr>
        <p:spPr>
          <a:xfrm>
            <a:off x="127002" y="713428"/>
            <a:ext cx="8917213"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1135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userDrawn="1"/>
        </p:nvSpPr>
        <p:spPr>
          <a:xfrm>
            <a:off x="-15120" y="2485"/>
            <a:ext cx="9171215" cy="5143500"/>
          </a:xfrm>
          <a:prstGeom prst="rect">
            <a:avLst/>
          </a:prstGeom>
          <a:gradFill flip="none" rotWithShape="1">
            <a:gsLst>
              <a:gs pos="20000">
                <a:srgbClr val="5C94C3">
                  <a:alpha val="72000"/>
                </a:srgbClr>
              </a:gs>
              <a:gs pos="55000">
                <a:srgbClr val="5C94C3">
                  <a:alpha val="50000"/>
                </a:srgbClr>
              </a:gs>
              <a:gs pos="100000">
                <a:srgbClr val="5C94C3"/>
              </a:gs>
            </a:gsLst>
            <a:lin ang="264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772606" y="501779"/>
            <a:ext cx="5373334" cy="5313424"/>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8" name="Rounded Rectangle 7"/>
          <p:cNvSpPr/>
          <p:nvPr userDrawn="1"/>
        </p:nvSpPr>
        <p:spPr>
          <a:xfrm rot="10800000">
            <a:off x="1736825" y="-322157"/>
            <a:ext cx="2021611" cy="196830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
        <p:nvSpPr>
          <p:cNvPr id="9" name="Rounded Rectangle 8"/>
          <p:cNvSpPr/>
          <p:nvPr userDrawn="1"/>
        </p:nvSpPr>
        <p:spPr>
          <a:xfrm>
            <a:off x="7329033" y="-476508"/>
            <a:ext cx="950557" cy="95301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0" name="Rounded Rectangle 9"/>
          <p:cNvSpPr/>
          <p:nvPr userDrawn="1"/>
        </p:nvSpPr>
        <p:spPr>
          <a:xfrm>
            <a:off x="8300316" y="-143386"/>
            <a:ext cx="1717524" cy="1727862"/>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1" name="Rounded Rectangle 10"/>
          <p:cNvSpPr/>
          <p:nvPr userDrawn="1"/>
        </p:nvSpPr>
        <p:spPr>
          <a:xfrm rot="10800000">
            <a:off x="7692801" y="-119231"/>
            <a:ext cx="1195279" cy="117108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
        <p:nvSpPr>
          <p:cNvPr id="12" name="Rectangle 11"/>
          <p:cNvSpPr/>
          <p:nvPr userDrawn="1"/>
        </p:nvSpPr>
        <p:spPr>
          <a:xfrm>
            <a:off x="-15120" y="141618"/>
            <a:ext cx="9172425" cy="4746045"/>
          </a:xfrm>
          <a:prstGeom prst="rect">
            <a:avLst/>
          </a:prstGeom>
          <a:solidFill>
            <a:srgbClr val="FFFFF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534" y="196686"/>
            <a:ext cx="1039745" cy="451632"/>
          </a:xfrm>
          <a:prstGeom prst="rect">
            <a:avLst/>
          </a:prstGeom>
        </p:spPr>
      </p:pic>
      <p:sp>
        <p:nvSpPr>
          <p:cNvPr id="14" name="Footer Placeholder 3"/>
          <p:cNvSpPr>
            <a:spLocks noGrp="1"/>
          </p:cNvSpPr>
          <p:nvPr>
            <p:ph type="ftr" sz="quarter" idx="11"/>
          </p:nvPr>
        </p:nvSpPr>
        <p:spPr>
          <a:xfrm>
            <a:off x="107629" y="4876118"/>
            <a:ext cx="3898938" cy="273844"/>
          </a:xfrm>
        </p:spPr>
        <p:txBody>
          <a:bodyPr/>
          <a:lstStyle/>
          <a:p>
            <a:r>
              <a:rPr lang="en-US" dirty="0" smtClean="0">
                <a:solidFill>
                  <a:schemeClr val="bg1"/>
                </a:solidFill>
              </a:rPr>
              <a:t>CaféX Communications Confidential © 2013 – All Rights Reserved. </a:t>
            </a:r>
            <a:endParaRPr lang="en-US" dirty="0">
              <a:solidFill>
                <a:schemeClr val="bg1"/>
              </a:solidFill>
            </a:endParaRPr>
          </a:p>
        </p:txBody>
      </p:sp>
      <p:sp>
        <p:nvSpPr>
          <p:cNvPr id="15" name="Slide Number Placeholder 4"/>
          <p:cNvSpPr>
            <a:spLocks noGrp="1"/>
          </p:cNvSpPr>
          <p:nvPr>
            <p:ph type="sldNum" sz="quarter" idx="12"/>
          </p:nvPr>
        </p:nvSpPr>
        <p:spPr>
          <a:xfrm>
            <a:off x="7014842" y="4876118"/>
            <a:ext cx="2133600" cy="273844"/>
          </a:xfrm>
        </p:spPr>
        <p:txBody>
          <a:bodyPr/>
          <a:lstStyle/>
          <a:p>
            <a:fld id="{0431C951-9D62-474D-B35D-66AB940D3B2F}" type="slidenum">
              <a:rPr lang="en-US" sz="1000" smtClean="0">
                <a:solidFill>
                  <a:srgbClr val="FFFFFF"/>
                </a:solidFill>
              </a:rPr>
              <a:t>‹#›</a:t>
            </a:fld>
            <a:endParaRPr lang="en-US" sz="1000" dirty="0">
              <a:solidFill>
                <a:srgbClr val="FFFFFF"/>
              </a:solidFill>
            </a:endParaRPr>
          </a:p>
        </p:txBody>
      </p:sp>
      <p:cxnSp>
        <p:nvCxnSpPr>
          <p:cNvPr id="16" name="Straight Connector 15"/>
          <p:cNvCxnSpPr/>
          <p:nvPr userDrawn="1"/>
        </p:nvCxnSpPr>
        <p:spPr>
          <a:xfrm>
            <a:off x="127002" y="713428"/>
            <a:ext cx="8917213"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13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80199" y="5173521"/>
            <a:ext cx="2133600" cy="273844"/>
          </a:xfrm>
          <a:prstGeom prst="rect">
            <a:avLst/>
          </a:prstGeom>
        </p:spPr>
        <p:txBody>
          <a:bodyPr/>
          <a:lstStyle/>
          <a:p>
            <a:fld id="{3B390557-C5C1-8C45-AECE-098EF00A0720}" type="datetime1">
              <a:rPr lang="en-US" smtClean="0"/>
              <a:t>9/5/2014</a:t>
            </a:fld>
            <a:endParaRPr lang="en-US"/>
          </a:p>
        </p:txBody>
      </p:sp>
      <p:sp>
        <p:nvSpPr>
          <p:cNvPr id="6" name="Footer Placeholder 5"/>
          <p:cNvSpPr>
            <a:spLocks noGrp="1"/>
          </p:cNvSpPr>
          <p:nvPr>
            <p:ph type="ftr" sz="quarter" idx="11"/>
          </p:nvPr>
        </p:nvSpPr>
        <p:spPr/>
        <p:txBody>
          <a:bodyPr/>
          <a:lstStyle/>
          <a:p>
            <a:r>
              <a:rPr lang="en-US" smtClean="0"/>
              <a:t>CaféX Communications Confidential © 2013 – All Rights Reserved. </a:t>
            </a:r>
            <a:endParaRPr lang="en-US"/>
          </a:p>
        </p:txBody>
      </p:sp>
      <p:sp>
        <p:nvSpPr>
          <p:cNvPr id="7" name="Slide Number Placeholder 6"/>
          <p:cNvSpPr>
            <a:spLocks noGrp="1"/>
          </p:cNvSpPr>
          <p:nvPr>
            <p:ph type="sldNum" sz="quarter" idx="12"/>
          </p:nvPr>
        </p:nvSpPr>
        <p:spPr/>
        <p:txBody>
          <a:bodyPr/>
          <a:lstStyle/>
          <a:p>
            <a:fld id="{0431C951-9D62-474D-B35D-66AB940D3B2F}" type="slidenum">
              <a:rPr lang="en-US" smtClean="0"/>
              <a:t>‹#›</a:t>
            </a:fld>
            <a:endParaRPr lang="en-US"/>
          </a:p>
        </p:txBody>
      </p:sp>
    </p:spTree>
    <p:extLst>
      <p:ext uri="{BB962C8B-B14F-4D97-AF65-F5344CB8AC3E}">
        <p14:creationId xmlns:p14="http://schemas.microsoft.com/office/powerpoint/2010/main" val="117934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90434" y="137982"/>
            <a:ext cx="7276584" cy="566375"/>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80199" y="978283"/>
            <a:ext cx="8786820" cy="361633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180199" y="4767263"/>
            <a:ext cx="3898938" cy="273844"/>
          </a:xfrm>
          <a:prstGeom prst="rect">
            <a:avLst/>
          </a:prstGeom>
        </p:spPr>
        <p:txBody>
          <a:bodyPr vert="horz" lIns="91440" tIns="45720" rIns="91440" bIns="45720" rtlCol="0" anchor="ctr"/>
          <a:lstStyle>
            <a:lvl1pPr algn="l">
              <a:defRPr sz="700">
                <a:solidFill>
                  <a:srgbClr val="7F7F7F"/>
                </a:solidFill>
                <a:effectLst/>
              </a:defRPr>
            </a:lvl1pPr>
          </a:lstStyle>
          <a:p>
            <a:r>
              <a:rPr lang="en-US" dirty="0" smtClean="0"/>
              <a:t>CaféX Communications Confidential © 2014 – All Rights Reserved. </a:t>
            </a:r>
            <a:endParaRPr lang="en-US" dirty="0"/>
          </a:p>
        </p:txBody>
      </p:sp>
      <p:sp>
        <p:nvSpPr>
          <p:cNvPr id="6" name="Slide Number Placeholder 5"/>
          <p:cNvSpPr>
            <a:spLocks noGrp="1"/>
          </p:cNvSpPr>
          <p:nvPr>
            <p:ph type="sldNum" sz="quarter" idx="4"/>
          </p:nvPr>
        </p:nvSpPr>
        <p:spPr>
          <a:xfrm>
            <a:off x="6833417" y="4767263"/>
            <a:ext cx="2133600" cy="273844"/>
          </a:xfrm>
          <a:prstGeom prst="rect">
            <a:avLst/>
          </a:prstGeom>
        </p:spPr>
        <p:txBody>
          <a:bodyPr vert="horz" lIns="91440" tIns="45720" rIns="91440" bIns="45720" rtlCol="0" anchor="ctr"/>
          <a:lstStyle>
            <a:lvl1pPr algn="r">
              <a:defRPr sz="1200">
                <a:solidFill>
                  <a:srgbClr val="7F7F7F"/>
                </a:solidFill>
                <a:effectLst/>
              </a:defRPr>
            </a:lvl1pPr>
          </a:lstStyle>
          <a:p>
            <a:fld id="{0431C951-9D62-474D-B35D-66AB940D3B2F}" type="slidenum">
              <a:rPr lang="en-US" smtClean="0"/>
              <a:pPr/>
              <a:t>‹#›</a:t>
            </a:fld>
            <a:endParaRPr lang="en-US" dirty="0"/>
          </a:p>
        </p:txBody>
      </p:sp>
    </p:spTree>
    <p:extLst>
      <p:ext uri="{BB962C8B-B14F-4D97-AF65-F5344CB8AC3E}">
        <p14:creationId xmlns:p14="http://schemas.microsoft.com/office/powerpoint/2010/main" val="2802032038"/>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2" r:id="rId13"/>
    <p:sldLayoutId id="2147483663" r:id="rId14"/>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dt="0"/>
  <p:txStyles>
    <p:titleStyle>
      <a:lvl1pPr algn="l" defTabSz="457200" rtl="0" eaLnBrk="1" latinLnBrk="0" hangingPunct="1">
        <a:lnSpc>
          <a:spcPct val="80000"/>
        </a:lnSpc>
        <a:spcBef>
          <a:spcPct val="0"/>
        </a:spcBef>
        <a:buNone/>
        <a:defRPr sz="3200" b="1" kern="1200">
          <a:solidFill>
            <a:schemeClr val="tx1"/>
          </a:solidFill>
          <a:effectLst/>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effectLst/>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effectLst/>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effectLst/>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7.gif"/><Relationship Id="rId18" Type="http://schemas.openxmlformats.org/officeDocument/2006/relationships/image" Target="../media/image4.png"/><Relationship Id="rId3" Type="http://schemas.openxmlformats.org/officeDocument/2006/relationships/image" Target="../media/image38.png"/><Relationship Id="rId7" Type="http://schemas.openxmlformats.org/officeDocument/2006/relationships/image" Target="../media/image42.jpeg"/><Relationship Id="rId12" Type="http://schemas.openxmlformats.org/officeDocument/2006/relationships/image" Target="../media/image46.jpeg"/><Relationship Id="rId17" Type="http://schemas.microsoft.com/office/2007/relationships/hdphoto" Target="../media/hdphoto3.wdp"/><Relationship Id="rId2" Type="http://schemas.openxmlformats.org/officeDocument/2006/relationships/notesSlide" Target="../notesSlides/notesSlide7.xml"/><Relationship Id="rId16" Type="http://schemas.openxmlformats.org/officeDocument/2006/relationships/image" Target="../media/image50.png"/><Relationship Id="rId1" Type="http://schemas.openxmlformats.org/officeDocument/2006/relationships/slideLayout" Target="../slideLayouts/slideLayout13.xml"/><Relationship Id="rId6" Type="http://schemas.openxmlformats.org/officeDocument/2006/relationships/image" Target="../media/image41.png"/><Relationship Id="rId11" Type="http://schemas.microsoft.com/office/2007/relationships/hdphoto" Target="../media/hdphoto2.wdp"/><Relationship Id="rId5" Type="http://schemas.openxmlformats.org/officeDocument/2006/relationships/image" Target="../media/image40.gif"/><Relationship Id="rId15" Type="http://schemas.openxmlformats.org/officeDocument/2006/relationships/image" Target="../media/image49.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57.jpe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png"/></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4.pn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8" Type="http://schemas.openxmlformats.org/officeDocument/2006/relationships/image" Target="../media/image70.jpeg"/><Relationship Id="rId13" Type="http://schemas.microsoft.com/office/2007/relationships/hdphoto" Target="../media/hdphoto6.wdp"/><Relationship Id="rId18" Type="http://schemas.openxmlformats.org/officeDocument/2006/relationships/image" Target="../media/image77.png"/><Relationship Id="rId3" Type="http://schemas.openxmlformats.org/officeDocument/2006/relationships/image" Target="../media/image66.png"/><Relationship Id="rId21" Type="http://schemas.openxmlformats.org/officeDocument/2006/relationships/image" Target="../media/image80.jpeg"/><Relationship Id="rId7" Type="http://schemas.openxmlformats.org/officeDocument/2006/relationships/image" Target="../media/image69.png"/><Relationship Id="rId12" Type="http://schemas.openxmlformats.org/officeDocument/2006/relationships/image" Target="../media/image73.png"/><Relationship Id="rId17" Type="http://schemas.microsoft.com/office/2007/relationships/hdphoto" Target="../media/hdphoto7.wdp"/><Relationship Id="rId2" Type="http://schemas.openxmlformats.org/officeDocument/2006/relationships/image" Target="../media/image4.png"/><Relationship Id="rId16" Type="http://schemas.openxmlformats.org/officeDocument/2006/relationships/image" Target="../media/image76.png"/><Relationship Id="rId20" Type="http://schemas.openxmlformats.org/officeDocument/2006/relationships/image" Target="../media/image79.png"/><Relationship Id="rId1" Type="http://schemas.openxmlformats.org/officeDocument/2006/relationships/slideLayout" Target="../slideLayouts/slideLayout13.xml"/><Relationship Id="rId6" Type="http://schemas.openxmlformats.org/officeDocument/2006/relationships/image" Target="../media/image68.png"/><Relationship Id="rId11" Type="http://schemas.microsoft.com/office/2007/relationships/hdphoto" Target="../media/hdphoto5.wdp"/><Relationship Id="rId5" Type="http://schemas.openxmlformats.org/officeDocument/2006/relationships/image" Target="../media/image67.jpeg"/><Relationship Id="rId15" Type="http://schemas.openxmlformats.org/officeDocument/2006/relationships/image" Target="../media/image75.png"/><Relationship Id="rId10" Type="http://schemas.openxmlformats.org/officeDocument/2006/relationships/image" Target="../media/image72.png"/><Relationship Id="rId19" Type="http://schemas.openxmlformats.org/officeDocument/2006/relationships/image" Target="../media/image78.jpeg"/><Relationship Id="rId4" Type="http://schemas.microsoft.com/office/2007/relationships/hdphoto" Target="../media/hdphoto4.wdp"/><Relationship Id="rId9" Type="http://schemas.openxmlformats.org/officeDocument/2006/relationships/image" Target="../media/image71.png"/><Relationship Id="rId14" Type="http://schemas.openxmlformats.org/officeDocument/2006/relationships/image" Target="../media/image74.jpeg"/><Relationship Id="rId22" Type="http://schemas.openxmlformats.org/officeDocument/2006/relationships/image" Target="../media/image81.png"/></Relationships>
</file>

<file path=ppt/slides/_rels/slide1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emf"/><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17.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18" Type="http://schemas.openxmlformats.org/officeDocument/2006/relationships/image" Target="../media/image103.png"/><Relationship Id="rId3" Type="http://schemas.openxmlformats.org/officeDocument/2006/relationships/image" Target="../media/image5.png"/><Relationship Id="rId21" Type="http://schemas.openxmlformats.org/officeDocument/2006/relationships/image" Target="../media/image25.png"/><Relationship Id="rId7" Type="http://schemas.openxmlformats.org/officeDocument/2006/relationships/image" Target="../media/image92.png"/><Relationship Id="rId12" Type="http://schemas.openxmlformats.org/officeDocument/2006/relationships/image" Target="../media/image97.png"/><Relationship Id="rId17" Type="http://schemas.openxmlformats.org/officeDocument/2006/relationships/image" Target="../media/image102.png"/><Relationship Id="rId2" Type="http://schemas.openxmlformats.org/officeDocument/2006/relationships/notesSlide" Target="../notesSlides/notesSlide10.xml"/><Relationship Id="rId16" Type="http://schemas.openxmlformats.org/officeDocument/2006/relationships/image" Target="../media/image101.pn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png"/><Relationship Id="rId24" Type="http://schemas.openxmlformats.org/officeDocument/2006/relationships/image" Target="../media/image105.png"/><Relationship Id="rId5" Type="http://schemas.openxmlformats.org/officeDocument/2006/relationships/image" Target="../media/image90.png"/><Relationship Id="rId15" Type="http://schemas.openxmlformats.org/officeDocument/2006/relationships/image" Target="../media/image100.png"/><Relationship Id="rId23" Type="http://schemas.openxmlformats.org/officeDocument/2006/relationships/image" Target="../media/image104.png"/><Relationship Id="rId10" Type="http://schemas.openxmlformats.org/officeDocument/2006/relationships/image" Target="../media/image95.png"/><Relationship Id="rId19" Type="http://schemas.openxmlformats.org/officeDocument/2006/relationships/image" Target="../media/image23.pn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99.png"/><Relationship Id="rId22"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xml"/><Relationship Id="rId4" Type="http://schemas.openxmlformats.org/officeDocument/2006/relationships/image" Target="../media/image108.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77.png"/><Relationship Id="rId12" Type="http://schemas.openxmlformats.org/officeDocument/2006/relationships/image" Target="../media/image61.jpeg"/><Relationship Id="rId2" Type="http://schemas.openxmlformats.org/officeDocument/2006/relationships/image" Target="../media/image109.png"/><Relationship Id="rId1" Type="http://schemas.openxmlformats.org/officeDocument/2006/relationships/slideLayout" Target="../slideLayouts/slideLayout3.xml"/><Relationship Id="rId6" Type="http://schemas.openxmlformats.org/officeDocument/2006/relationships/image" Target="../media/image70.jpeg"/><Relationship Id="rId11" Type="http://schemas.openxmlformats.org/officeDocument/2006/relationships/image" Target="../media/image114.jpeg"/><Relationship Id="rId5" Type="http://schemas.openxmlformats.org/officeDocument/2006/relationships/image" Target="../media/image75.png"/><Relationship Id="rId10" Type="http://schemas.openxmlformats.org/officeDocument/2006/relationships/image" Target="../media/image113.png"/><Relationship Id="rId4" Type="http://schemas.openxmlformats.org/officeDocument/2006/relationships/image" Target="../media/image111.png"/><Relationship Id="rId9" Type="http://schemas.openxmlformats.org/officeDocument/2006/relationships/image" Target="../media/image74.jpeg"/><Relationship Id="rId14" Type="http://schemas.microsoft.com/office/2007/relationships/hdphoto" Target="../media/hdphoto8.wdp"/></Relationships>
</file>

<file path=ppt/slides/_rels/slide21.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126.png"/><Relationship Id="rId18" Type="http://schemas.openxmlformats.org/officeDocument/2006/relationships/image" Target="../media/image131.png"/><Relationship Id="rId26" Type="http://schemas.openxmlformats.org/officeDocument/2006/relationships/image" Target="../media/image138.png"/><Relationship Id="rId3" Type="http://schemas.openxmlformats.org/officeDocument/2006/relationships/image" Target="../media/image117.png"/><Relationship Id="rId21" Type="http://schemas.openxmlformats.org/officeDocument/2006/relationships/image" Target="../media/image133.png"/><Relationship Id="rId7" Type="http://schemas.openxmlformats.org/officeDocument/2006/relationships/image" Target="../media/image121.png"/><Relationship Id="rId12" Type="http://schemas.openxmlformats.org/officeDocument/2006/relationships/image" Target="../media/image125.png"/><Relationship Id="rId17" Type="http://schemas.openxmlformats.org/officeDocument/2006/relationships/image" Target="../media/image130.png"/><Relationship Id="rId25" Type="http://schemas.openxmlformats.org/officeDocument/2006/relationships/image" Target="../media/image137.jpeg"/><Relationship Id="rId2" Type="http://schemas.openxmlformats.org/officeDocument/2006/relationships/image" Target="../media/image116.jpeg"/><Relationship Id="rId16" Type="http://schemas.openxmlformats.org/officeDocument/2006/relationships/image" Target="../media/image129.jpeg"/><Relationship Id="rId20" Type="http://schemas.microsoft.com/office/2007/relationships/hdphoto" Target="../media/hdphoto10.wdp"/><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124.png"/><Relationship Id="rId24" Type="http://schemas.openxmlformats.org/officeDocument/2006/relationships/image" Target="../media/image136.png"/><Relationship Id="rId5" Type="http://schemas.openxmlformats.org/officeDocument/2006/relationships/image" Target="../media/image119.png"/><Relationship Id="rId15" Type="http://schemas.openxmlformats.org/officeDocument/2006/relationships/image" Target="../media/image128.png"/><Relationship Id="rId23" Type="http://schemas.openxmlformats.org/officeDocument/2006/relationships/image" Target="../media/image135.png"/><Relationship Id="rId10" Type="http://schemas.openxmlformats.org/officeDocument/2006/relationships/image" Target="../media/image123.jpeg"/><Relationship Id="rId19" Type="http://schemas.openxmlformats.org/officeDocument/2006/relationships/image" Target="../media/image132.png"/><Relationship Id="rId4" Type="http://schemas.openxmlformats.org/officeDocument/2006/relationships/image" Target="../media/image118.png"/><Relationship Id="rId9" Type="http://schemas.openxmlformats.org/officeDocument/2006/relationships/image" Target="../media/image122.png"/><Relationship Id="rId14" Type="http://schemas.openxmlformats.org/officeDocument/2006/relationships/image" Target="../media/image127.jpeg"/><Relationship Id="rId22" Type="http://schemas.openxmlformats.org/officeDocument/2006/relationships/image" Target="../media/image134.png"/></Relationships>
</file>

<file path=ppt/slides/_rels/slide2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23.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45.png"/><Relationship Id="rId11" Type="http://schemas.openxmlformats.org/officeDocument/2006/relationships/image" Target="../media/image150.png"/><Relationship Id="rId5" Type="http://schemas.openxmlformats.org/officeDocument/2006/relationships/image" Target="../media/image144.jpeg"/><Relationship Id="rId10" Type="http://schemas.openxmlformats.org/officeDocument/2006/relationships/image" Target="../media/image149.jpeg"/><Relationship Id="rId4" Type="http://schemas.openxmlformats.org/officeDocument/2006/relationships/image" Target="../media/image143.png"/><Relationship Id="rId9" Type="http://schemas.openxmlformats.org/officeDocument/2006/relationships/image" Target="../media/image148.png"/></Relationships>
</file>

<file path=ppt/slides/_rels/slide2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hyperlink" Target="https://www.americanexpress.com/" TargetMode="External"/><Relationship Id="rId1" Type="http://schemas.openxmlformats.org/officeDocument/2006/relationships/slideLayout" Target="../slideLayouts/slideLayout7.xml"/><Relationship Id="rId5" Type="http://schemas.openxmlformats.org/officeDocument/2006/relationships/image" Target="../media/image153.png"/><Relationship Id="rId4" Type="http://schemas.openxmlformats.org/officeDocument/2006/relationships/image" Target="../media/image152.png"/></Relationships>
</file>

<file path=ppt/slides/_rels/slide2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56.png"/><Relationship Id="rId4" Type="http://schemas.openxmlformats.org/officeDocument/2006/relationships/image" Target="../media/image155.png"/></Relationships>
</file>

<file path=ppt/slides/_rels/slide26.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notesSlide" Target="../notesSlides/notesSlide13.xml"/><Relationship Id="rId7" Type="http://schemas.openxmlformats.org/officeDocument/2006/relationships/image" Target="../media/image160.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59.png"/><Relationship Id="rId11" Type="http://schemas.openxmlformats.org/officeDocument/2006/relationships/image" Target="../media/image164.png"/><Relationship Id="rId5" Type="http://schemas.openxmlformats.org/officeDocument/2006/relationships/image" Target="../media/image158.png"/><Relationship Id="rId10" Type="http://schemas.openxmlformats.org/officeDocument/2006/relationships/image" Target="../media/image163.png"/><Relationship Id="rId4" Type="http://schemas.openxmlformats.org/officeDocument/2006/relationships/image" Target="../media/image157.jpeg"/><Relationship Id="rId9" Type="http://schemas.openxmlformats.org/officeDocument/2006/relationships/image" Target="../media/image162.png"/></Relationships>
</file>

<file path=ppt/slides/_rels/slide2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3.xml"/><Relationship Id="rId5" Type="http://schemas.openxmlformats.org/officeDocument/2006/relationships/image" Target="../media/image168.jpeg"/><Relationship Id="rId4" Type="http://schemas.openxmlformats.org/officeDocument/2006/relationships/image" Target="../media/image167.jpeg"/></Relationships>
</file>

<file path=ppt/slides/_rels/slide28.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71.png"/><Relationship Id="rId5" Type="http://schemas.openxmlformats.org/officeDocument/2006/relationships/image" Target="../media/image55.jpeg"/><Relationship Id="rId4" Type="http://schemas.openxmlformats.org/officeDocument/2006/relationships/image" Target="../media/image170.png"/></Relationships>
</file>

<file path=ppt/slides/_rels/slide2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3.xml"/><Relationship Id="rId5" Type="http://schemas.openxmlformats.org/officeDocument/2006/relationships/image" Target="../media/image176.png"/><Relationship Id="rId4" Type="http://schemas.openxmlformats.org/officeDocument/2006/relationships/image" Target="../media/image175.png"/></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7.png"/><Relationship Id="rId1" Type="http://schemas.openxmlformats.org/officeDocument/2006/relationships/slideLayout" Target="../slideLayouts/slideLayout3.xml"/><Relationship Id="rId4" Type="http://schemas.openxmlformats.org/officeDocument/2006/relationships/image" Target="../media/image17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79.png"/><Relationship Id="rId7" Type="http://schemas.openxmlformats.org/officeDocument/2006/relationships/image" Target="../media/image18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81.png"/><Relationship Id="rId5" Type="http://schemas.openxmlformats.org/officeDocument/2006/relationships/image" Target="../media/image180.png"/><Relationship Id="rId10" Type="http://schemas.openxmlformats.org/officeDocument/2006/relationships/image" Target="../media/image185.png"/><Relationship Id="rId4" Type="http://schemas.openxmlformats.org/officeDocument/2006/relationships/image" Target="../media/image3.png"/><Relationship Id="rId9" Type="http://schemas.openxmlformats.org/officeDocument/2006/relationships/image" Target="../media/image18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8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188.emf"/><Relationship Id="rId4" Type="http://schemas.openxmlformats.org/officeDocument/2006/relationships/package" Target="../embeddings/Microsoft_Word_Document1.docx"/></Relationships>
</file>

<file path=ppt/slides/_rels/slide36.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slides/_rels/slide37.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198.png"/><Relationship Id="rId3" Type="http://schemas.openxmlformats.org/officeDocument/2006/relationships/image" Target="../media/image181.png"/><Relationship Id="rId7" Type="http://schemas.openxmlformats.org/officeDocument/2006/relationships/image" Target="../media/image194.png"/><Relationship Id="rId12" Type="http://schemas.openxmlformats.org/officeDocument/2006/relationships/image" Target="../media/image197.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83.png"/><Relationship Id="rId11" Type="http://schemas.openxmlformats.org/officeDocument/2006/relationships/image" Target="../media/image196.png"/><Relationship Id="rId5" Type="http://schemas.openxmlformats.org/officeDocument/2006/relationships/image" Target="../media/image179.png"/><Relationship Id="rId10" Type="http://schemas.openxmlformats.org/officeDocument/2006/relationships/image" Target="../media/image195.png"/><Relationship Id="rId4" Type="http://schemas.openxmlformats.org/officeDocument/2006/relationships/image" Target="../media/image182.png"/><Relationship Id="rId9" Type="http://schemas.openxmlformats.org/officeDocument/2006/relationships/image" Target="../media/image18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4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4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01.png"/></Relationships>
</file>

<file path=ppt/slides/_rels/slide43.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204.png"/><Relationship Id="rId7" Type="http://schemas.openxmlformats.org/officeDocument/2006/relationships/image" Target="../media/image207.jpeg"/><Relationship Id="rId2" Type="http://schemas.openxmlformats.org/officeDocument/2006/relationships/image" Target="../media/image203.png"/><Relationship Id="rId1" Type="http://schemas.openxmlformats.org/officeDocument/2006/relationships/slideLayout" Target="../slideLayouts/slideLayout3.xml"/><Relationship Id="rId6" Type="http://schemas.openxmlformats.org/officeDocument/2006/relationships/image" Target="../media/image206.jpeg"/><Relationship Id="rId5" Type="http://schemas.openxmlformats.org/officeDocument/2006/relationships/image" Target="../media/image205.jpeg"/><Relationship Id="rId4" Type="http://schemas.microsoft.com/office/2007/relationships/hdphoto" Target="../media/hdphoto11.wdp"/><Relationship Id="rId9" Type="http://schemas.openxmlformats.org/officeDocument/2006/relationships/image" Target="../media/image209.png"/></Relationships>
</file>

<file path=ppt/slides/_rels/slide45.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image" Target="../media/image212.png"/><Relationship Id="rId13" Type="http://schemas.openxmlformats.org/officeDocument/2006/relationships/image" Target="../media/image215.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14.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Colors" Target="../diagrams/colors2.xml"/><Relationship Id="rId11" Type="http://schemas.microsoft.com/office/2007/relationships/hdphoto" Target="../media/hdphoto13.wdp"/><Relationship Id="rId5" Type="http://schemas.openxmlformats.org/officeDocument/2006/relationships/diagramQuickStyle" Target="../diagrams/quickStyle2.xml"/><Relationship Id="rId10" Type="http://schemas.openxmlformats.org/officeDocument/2006/relationships/image" Target="../media/image213.png"/><Relationship Id="rId4" Type="http://schemas.openxmlformats.org/officeDocument/2006/relationships/diagramLayout" Target="../diagrams/layout2.xml"/><Relationship Id="rId9" Type="http://schemas.microsoft.com/office/2007/relationships/hdphoto" Target="../media/hdphoto12.wdp"/></Relationships>
</file>

<file path=ppt/slides/_rels/slide4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hyperlink" Target="https://www.abiresearch.com/press/47-billion-mobile-webrtc-devices-by-2018-despite-l" TargetMode="External"/><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hyperlink" Target="https://www.tyntec.com/fileadmin/tyntec.com/whitepapers/Whitepaper_Operator-survey-OTT-blows-up-mobile-universe.pdf"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hyperlink" Target="http://pewinternet.org/~/media/Files/Reports/2013/PIP_Tablets%20and%20e-readers%20update_101813.pdf" TargetMode="External"/><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hyperlink" Target="http://www.comscore.com/Insights/Press_Releases/2013/11/comScore_Reports_September_2013_U.S._Smartphone_Subscriber_Market_Share"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218.png"/><Relationship Id="rId7" Type="http://schemas.openxmlformats.org/officeDocument/2006/relationships/image" Target="../media/image20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21.png"/><Relationship Id="rId5" Type="http://schemas.openxmlformats.org/officeDocument/2006/relationships/image" Target="../media/image220.png"/><Relationship Id="rId10" Type="http://schemas.openxmlformats.org/officeDocument/2006/relationships/image" Target="../media/image224.png"/><Relationship Id="rId4" Type="http://schemas.openxmlformats.org/officeDocument/2006/relationships/image" Target="../media/image219.png"/><Relationship Id="rId9" Type="http://schemas.openxmlformats.org/officeDocument/2006/relationships/image" Target="../media/image22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230.png"/><Relationship Id="rId18" Type="http://schemas.openxmlformats.org/officeDocument/2006/relationships/image" Target="../media/image235.png"/><Relationship Id="rId3" Type="http://schemas.openxmlformats.org/officeDocument/2006/relationships/image" Target="../media/image226.png"/><Relationship Id="rId7" Type="http://schemas.openxmlformats.org/officeDocument/2006/relationships/image" Target="../media/image183.png"/><Relationship Id="rId12" Type="http://schemas.openxmlformats.org/officeDocument/2006/relationships/image" Target="../media/image229.png"/><Relationship Id="rId17" Type="http://schemas.openxmlformats.org/officeDocument/2006/relationships/image" Target="../media/image234.png"/><Relationship Id="rId2" Type="http://schemas.openxmlformats.org/officeDocument/2006/relationships/image" Target="../media/image225.wmf"/><Relationship Id="rId16" Type="http://schemas.openxmlformats.org/officeDocument/2006/relationships/image" Target="../media/image233.png"/><Relationship Id="rId1" Type="http://schemas.openxmlformats.org/officeDocument/2006/relationships/slideLayout" Target="../slideLayouts/slideLayout3.xml"/><Relationship Id="rId6" Type="http://schemas.openxmlformats.org/officeDocument/2006/relationships/image" Target="../media/image179.png"/><Relationship Id="rId11" Type="http://schemas.openxmlformats.org/officeDocument/2006/relationships/image" Target="../media/image182.png"/><Relationship Id="rId5" Type="http://schemas.openxmlformats.org/officeDocument/2006/relationships/image" Target="../media/image228.png"/><Relationship Id="rId15" Type="http://schemas.openxmlformats.org/officeDocument/2006/relationships/image" Target="../media/image232.png"/><Relationship Id="rId10" Type="http://schemas.openxmlformats.org/officeDocument/2006/relationships/image" Target="../media/image181.png"/><Relationship Id="rId4" Type="http://schemas.openxmlformats.org/officeDocument/2006/relationships/image" Target="../media/image227.png"/><Relationship Id="rId9" Type="http://schemas.openxmlformats.org/officeDocument/2006/relationships/image" Target="../media/image194.png"/><Relationship Id="rId14" Type="http://schemas.openxmlformats.org/officeDocument/2006/relationships/image" Target="../media/image231.png"/></Relationships>
</file>

<file path=ppt/slides/_rels/slide53.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103.png"/><Relationship Id="rId7" Type="http://schemas.openxmlformats.org/officeDocument/2006/relationships/image" Target="../media/image239.png"/><Relationship Id="rId2" Type="http://schemas.openxmlformats.org/officeDocument/2006/relationships/image" Target="../media/image225.wmf"/><Relationship Id="rId1" Type="http://schemas.openxmlformats.org/officeDocument/2006/relationships/slideLayout" Target="../slideLayouts/slideLayout3.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 Id="rId9" Type="http://schemas.openxmlformats.org/officeDocument/2006/relationships/image" Target="../media/image241.jpeg"/></Relationships>
</file>

<file path=ppt/slides/_rels/slide54.xml.rels><?xml version="1.0" encoding="UTF-8" standalone="yes"?>
<Relationships xmlns="http://schemas.openxmlformats.org/package/2006/relationships"><Relationship Id="rId3" Type="http://schemas.openxmlformats.org/officeDocument/2006/relationships/image" Target="../media/image237.png"/><Relationship Id="rId7" Type="http://schemas.openxmlformats.org/officeDocument/2006/relationships/image" Target="../media/image243.png"/><Relationship Id="rId2" Type="http://schemas.openxmlformats.org/officeDocument/2006/relationships/image" Target="../media/image225.wmf"/><Relationship Id="rId1" Type="http://schemas.openxmlformats.org/officeDocument/2006/relationships/slideLayout" Target="../slideLayouts/slideLayout3.xml"/><Relationship Id="rId6" Type="http://schemas.openxmlformats.org/officeDocument/2006/relationships/image" Target="../media/image242.png"/><Relationship Id="rId5" Type="http://schemas.openxmlformats.org/officeDocument/2006/relationships/image" Target="../media/image103.png"/><Relationship Id="rId4" Type="http://schemas.openxmlformats.org/officeDocument/2006/relationships/image" Target="../media/image238.png"/></Relationships>
</file>

<file path=ppt/slides/_rels/slide55.xml.rels><?xml version="1.0" encoding="UTF-8" standalone="yes"?>
<Relationships xmlns="http://schemas.openxmlformats.org/package/2006/relationships"><Relationship Id="rId8" Type="http://schemas.openxmlformats.org/officeDocument/2006/relationships/image" Target="../media/image249.png"/><Relationship Id="rId3" Type="http://schemas.openxmlformats.org/officeDocument/2006/relationships/image" Target="../media/image244.png"/><Relationship Id="rId7" Type="http://schemas.openxmlformats.org/officeDocument/2006/relationships/image" Target="../media/image248.png"/><Relationship Id="rId2" Type="http://schemas.openxmlformats.org/officeDocument/2006/relationships/image" Target="../media/image237.png"/><Relationship Id="rId1" Type="http://schemas.openxmlformats.org/officeDocument/2006/relationships/slideLayout" Target="../slideLayouts/slideLayout3.xml"/><Relationship Id="rId6" Type="http://schemas.openxmlformats.org/officeDocument/2006/relationships/image" Target="../media/image247.png"/><Relationship Id="rId5" Type="http://schemas.openxmlformats.org/officeDocument/2006/relationships/image" Target="../media/image246.png"/><Relationship Id="rId4" Type="http://schemas.openxmlformats.org/officeDocument/2006/relationships/image" Target="../media/image245.png"/><Relationship Id="rId9" Type="http://schemas.openxmlformats.org/officeDocument/2006/relationships/image" Target="../media/image250.png"/></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239.png"/><Relationship Id="rId2" Type="http://schemas.openxmlformats.org/officeDocument/2006/relationships/image" Target="../media/image225.wmf"/><Relationship Id="rId1" Type="http://schemas.openxmlformats.org/officeDocument/2006/relationships/slideLayout" Target="../slideLayouts/slideLayout3.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s>
</file>

<file path=ppt/slides/_rels/slide57.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8" Type="http://schemas.openxmlformats.org/officeDocument/2006/relationships/image" Target="../media/image257.png"/><Relationship Id="rId3" Type="http://schemas.openxmlformats.org/officeDocument/2006/relationships/image" Target="../media/image225.wmf"/><Relationship Id="rId7" Type="http://schemas.openxmlformats.org/officeDocument/2006/relationships/image" Target="../media/image256.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255.png"/><Relationship Id="rId5" Type="http://schemas.openxmlformats.org/officeDocument/2006/relationships/image" Target="../media/image254.png"/><Relationship Id="rId4" Type="http://schemas.openxmlformats.org/officeDocument/2006/relationships/image" Target="../media/image253.png"/><Relationship Id="rId9" Type="http://schemas.openxmlformats.org/officeDocument/2006/relationships/image" Target="../media/image258.png"/></Relationships>
</file>

<file path=ppt/slides/_rels/slide59.xml.rels><?xml version="1.0" encoding="UTF-8" standalone="yes"?>
<Relationships xmlns="http://schemas.openxmlformats.org/package/2006/relationships"><Relationship Id="rId8" Type="http://schemas.openxmlformats.org/officeDocument/2006/relationships/image" Target="../media/image263.jpeg"/><Relationship Id="rId3" Type="http://schemas.openxmlformats.org/officeDocument/2006/relationships/image" Target="../media/image241.jpeg"/><Relationship Id="rId7" Type="http://schemas.openxmlformats.org/officeDocument/2006/relationships/image" Target="../media/image262.png"/><Relationship Id="rId12" Type="http://schemas.openxmlformats.org/officeDocument/2006/relationships/image" Target="../media/image26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61.png"/><Relationship Id="rId11" Type="http://schemas.openxmlformats.org/officeDocument/2006/relationships/image" Target="../media/image266.png"/><Relationship Id="rId5" Type="http://schemas.openxmlformats.org/officeDocument/2006/relationships/image" Target="../media/image260.png"/><Relationship Id="rId10" Type="http://schemas.openxmlformats.org/officeDocument/2006/relationships/image" Target="../media/image265.png"/><Relationship Id="rId4" Type="http://schemas.openxmlformats.org/officeDocument/2006/relationships/image" Target="../media/image259.png"/><Relationship Id="rId9" Type="http://schemas.openxmlformats.org/officeDocument/2006/relationships/image" Target="../media/image264.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60.xml.rels><?xml version="1.0" encoding="UTF-8" standalone="yes"?>
<Relationships xmlns="http://schemas.openxmlformats.org/package/2006/relationships"><Relationship Id="rId8" Type="http://schemas.openxmlformats.org/officeDocument/2006/relationships/image" Target="../media/image273.png"/><Relationship Id="rId3" Type="http://schemas.openxmlformats.org/officeDocument/2006/relationships/image" Target="../media/image268.png"/><Relationship Id="rId7" Type="http://schemas.openxmlformats.org/officeDocument/2006/relationships/image" Target="../media/image272.png"/><Relationship Id="rId12" Type="http://schemas.openxmlformats.org/officeDocument/2006/relationships/image" Target="../media/image277.png"/><Relationship Id="rId2" Type="http://schemas.openxmlformats.org/officeDocument/2006/relationships/image" Target="../media/image261.png"/><Relationship Id="rId1" Type="http://schemas.openxmlformats.org/officeDocument/2006/relationships/slideLayout" Target="../slideLayouts/slideLayout7.xml"/><Relationship Id="rId6" Type="http://schemas.openxmlformats.org/officeDocument/2006/relationships/image" Target="../media/image271.png"/><Relationship Id="rId11" Type="http://schemas.openxmlformats.org/officeDocument/2006/relationships/image" Target="../media/image276.jpeg"/><Relationship Id="rId5" Type="http://schemas.openxmlformats.org/officeDocument/2006/relationships/image" Target="../media/image270.png"/><Relationship Id="rId10" Type="http://schemas.openxmlformats.org/officeDocument/2006/relationships/image" Target="../media/image275.png"/><Relationship Id="rId4" Type="http://schemas.openxmlformats.org/officeDocument/2006/relationships/image" Target="../media/image269.png"/><Relationship Id="rId9" Type="http://schemas.openxmlformats.org/officeDocument/2006/relationships/image" Target="../media/image274.png"/></Relationships>
</file>

<file path=ppt/slides/_rels/slide61.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8.png"/><Relationship Id="rId1" Type="http://schemas.openxmlformats.org/officeDocument/2006/relationships/slideLayout" Target="../slideLayouts/slideLayout7.xml"/><Relationship Id="rId4" Type="http://schemas.openxmlformats.org/officeDocument/2006/relationships/image" Target="../media/image27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3.xml"/><Relationship Id="rId1" Type="http://schemas.openxmlformats.org/officeDocument/2006/relationships/vmlDrawing" Target="../drawings/vmlDrawing2.vml"/><Relationship Id="rId4" Type="http://schemas.openxmlformats.org/officeDocument/2006/relationships/image" Target="../media/image279.png"/></Relationships>
</file>

<file path=ppt/slides/_rels/slide65.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7.xml"/><Relationship Id="rId4" Type="http://schemas.openxmlformats.org/officeDocument/2006/relationships/image" Target="../media/image225.wmf"/></Relationships>
</file>

<file path=ppt/slides/_rels/slide66.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slideLayout" Target="../slideLayouts/slideLayout3.xml"/><Relationship Id="rId1" Type="http://schemas.openxmlformats.org/officeDocument/2006/relationships/vmlDrawing" Target="../drawings/vmlDrawing3.vml"/><Relationship Id="rId4" Type="http://schemas.openxmlformats.org/officeDocument/2006/relationships/image" Target="../media/image282.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dev.cafex.com/"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8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286.png"/><Relationship Id="rId4" Type="http://schemas.openxmlformats.org/officeDocument/2006/relationships/image" Target="../media/image28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8" Type="http://schemas.openxmlformats.org/officeDocument/2006/relationships/image" Target="../media/image293.png"/><Relationship Id="rId3" Type="http://schemas.openxmlformats.org/officeDocument/2006/relationships/image" Target="../media/image288.png"/><Relationship Id="rId7" Type="http://schemas.openxmlformats.org/officeDocument/2006/relationships/image" Target="../media/image292.jpe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291.png"/><Relationship Id="rId5" Type="http://schemas.openxmlformats.org/officeDocument/2006/relationships/image" Target="../media/image290.jpeg"/><Relationship Id="rId10" Type="http://schemas.openxmlformats.org/officeDocument/2006/relationships/image" Target="../media/image295.png"/><Relationship Id="rId4" Type="http://schemas.openxmlformats.org/officeDocument/2006/relationships/image" Target="../media/image289.png"/><Relationship Id="rId9" Type="http://schemas.openxmlformats.org/officeDocument/2006/relationships/image" Target="../media/image294.png"/></Relationships>
</file>

<file path=ppt/slides/_rels/slide79.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image" Target="../media/image296.png"/><Relationship Id="rId1" Type="http://schemas.openxmlformats.org/officeDocument/2006/relationships/slideLayout" Target="../slideLayouts/slideLayout3.xml"/><Relationship Id="rId4" Type="http://schemas.openxmlformats.org/officeDocument/2006/relationships/image" Target="../media/image298.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6.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295.png"/><Relationship Id="rId5" Type="http://schemas.openxmlformats.org/officeDocument/2006/relationships/image" Target="../media/image294.png"/><Relationship Id="rId4" Type="http://schemas.openxmlformats.org/officeDocument/2006/relationships/image" Target="../media/image293.png"/></Relationships>
</file>

<file path=ppt/slides/_rels/slide81.xml.rels><?xml version="1.0" encoding="UTF-8" standalone="yes"?>
<Relationships xmlns="http://schemas.openxmlformats.org/package/2006/relationships"><Relationship Id="rId8" Type="http://schemas.openxmlformats.org/officeDocument/2006/relationships/image" Target="../media/image305.png"/><Relationship Id="rId13" Type="http://schemas.openxmlformats.org/officeDocument/2006/relationships/image" Target="../media/image310.png"/><Relationship Id="rId18" Type="http://schemas.openxmlformats.org/officeDocument/2006/relationships/image" Target="../media/image315.png"/><Relationship Id="rId3" Type="http://schemas.openxmlformats.org/officeDocument/2006/relationships/image" Target="../media/image300.png"/><Relationship Id="rId21" Type="http://schemas.openxmlformats.org/officeDocument/2006/relationships/image" Target="../media/image318.png"/><Relationship Id="rId7" Type="http://schemas.openxmlformats.org/officeDocument/2006/relationships/image" Target="../media/image304.png"/><Relationship Id="rId12" Type="http://schemas.openxmlformats.org/officeDocument/2006/relationships/image" Target="../media/image309.png"/><Relationship Id="rId17" Type="http://schemas.openxmlformats.org/officeDocument/2006/relationships/image" Target="../media/image314.png"/><Relationship Id="rId2" Type="http://schemas.openxmlformats.org/officeDocument/2006/relationships/image" Target="../media/image299.png"/><Relationship Id="rId16" Type="http://schemas.openxmlformats.org/officeDocument/2006/relationships/image" Target="../media/image313.png"/><Relationship Id="rId20" Type="http://schemas.openxmlformats.org/officeDocument/2006/relationships/image" Target="../media/image317.png"/><Relationship Id="rId1" Type="http://schemas.openxmlformats.org/officeDocument/2006/relationships/slideLayout" Target="../slideLayouts/slideLayout7.xml"/><Relationship Id="rId6" Type="http://schemas.openxmlformats.org/officeDocument/2006/relationships/image" Target="../media/image303.png"/><Relationship Id="rId11" Type="http://schemas.openxmlformats.org/officeDocument/2006/relationships/image" Target="../media/image308.png"/><Relationship Id="rId5" Type="http://schemas.openxmlformats.org/officeDocument/2006/relationships/image" Target="../media/image302.png"/><Relationship Id="rId15" Type="http://schemas.openxmlformats.org/officeDocument/2006/relationships/image" Target="../media/image312.png"/><Relationship Id="rId10" Type="http://schemas.openxmlformats.org/officeDocument/2006/relationships/image" Target="../media/image307.png"/><Relationship Id="rId19" Type="http://schemas.openxmlformats.org/officeDocument/2006/relationships/image" Target="../media/image316.png"/><Relationship Id="rId4" Type="http://schemas.openxmlformats.org/officeDocument/2006/relationships/image" Target="../media/image301.png"/><Relationship Id="rId9" Type="http://schemas.openxmlformats.org/officeDocument/2006/relationships/image" Target="../media/image306.png"/><Relationship Id="rId14" Type="http://schemas.openxmlformats.org/officeDocument/2006/relationships/image" Target="../media/image311.png"/></Relationships>
</file>

<file path=ppt/slides/_rels/slide82.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9.png"/><Relationship Id="rId1" Type="http://schemas.openxmlformats.org/officeDocument/2006/relationships/slideLayout" Target="../slideLayouts/slideLayout7.xml"/><Relationship Id="rId4" Type="http://schemas.openxmlformats.org/officeDocument/2006/relationships/image" Target="../media/image321.png"/></Relationships>
</file>

<file path=ppt/slides/_rels/slide83.xml.rels><?xml version="1.0" encoding="UTF-8" standalone="yes"?>
<Relationships xmlns="http://schemas.openxmlformats.org/package/2006/relationships"><Relationship Id="rId3" Type="http://schemas.openxmlformats.org/officeDocument/2006/relationships/hyperlink" Target="https://www.youtube.com/watch?v=Rx-HiAfqfUY" TargetMode="External"/><Relationship Id="rId2" Type="http://schemas.openxmlformats.org/officeDocument/2006/relationships/hyperlink" Target="http://www.cafex.com" TargetMode="External"/><Relationship Id="rId1" Type="http://schemas.openxmlformats.org/officeDocument/2006/relationships/slideLayout" Target="../slideLayouts/slideLayout13.xml"/><Relationship Id="rId4" Type="http://schemas.openxmlformats.org/officeDocument/2006/relationships/image" Target="../media/image322.png"/></Relationships>
</file>

<file path=ppt/slides/_rels/slide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3" cstate="screen">
            <a:extLst>
              <a:ext uri="{28A0092B-C50C-407E-A947-70E740481C1C}">
                <a14:useLocalDpi xmlns:a14="http://schemas.microsoft.com/office/drawing/2010/main"/>
              </a:ext>
            </a:extLst>
          </a:blip>
          <a:stretch>
            <a:fillRect/>
          </a:stretch>
        </p:blipFill>
        <p:spPr bwMode="auto">
          <a:xfrm>
            <a:off x="6761276" y="153682"/>
            <a:ext cx="1678003" cy="1312095"/>
          </a:xfrm>
          <a:prstGeom prst="roundRect">
            <a:avLst>
              <a:gd name="adj" fmla="val 10383"/>
            </a:avLst>
          </a:prstGeom>
          <a:noFill/>
          <a:extLst/>
        </p:spPr>
      </p:pic>
      <p:sp>
        <p:nvSpPr>
          <p:cNvPr id="2" name="Title 1"/>
          <p:cNvSpPr>
            <a:spLocks noGrp="1"/>
          </p:cNvSpPr>
          <p:nvPr>
            <p:ph type="ctrTitle"/>
          </p:nvPr>
        </p:nvSpPr>
        <p:spPr>
          <a:xfrm>
            <a:off x="2989737" y="1889603"/>
            <a:ext cx="6343109" cy="1159970"/>
          </a:xfrm>
          <a:effectLst/>
        </p:spPr>
        <p:txBody>
          <a:bodyPr>
            <a:noAutofit/>
          </a:bodyPr>
          <a:lstStyle/>
          <a:p>
            <a:pPr algn="ctr"/>
            <a:r>
              <a:rPr lang="en-US" sz="4800" dirty="0" smtClean="0">
                <a:solidFill>
                  <a:schemeClr val="bg1"/>
                </a:solidFill>
                <a:latin typeface="Calibri"/>
                <a:cs typeface="Calibri"/>
              </a:rPr>
              <a:t>Elevating Customer Experiences</a:t>
            </a:r>
            <a:endParaRPr lang="en-US" sz="4800" dirty="0">
              <a:solidFill>
                <a:schemeClr val="bg1"/>
              </a:solidFill>
              <a:latin typeface="Calibri"/>
              <a:cs typeface="Calibri"/>
            </a:endParaRPr>
          </a:p>
        </p:txBody>
      </p:sp>
      <p:sp>
        <p:nvSpPr>
          <p:cNvPr id="4" name="TextBox 3"/>
          <p:cNvSpPr txBox="1"/>
          <p:nvPr/>
        </p:nvSpPr>
        <p:spPr>
          <a:xfrm>
            <a:off x="144819" y="3537264"/>
            <a:ext cx="3836338" cy="923330"/>
          </a:xfrm>
          <a:prstGeom prst="rect">
            <a:avLst/>
          </a:prstGeom>
          <a:noFill/>
        </p:spPr>
        <p:txBody>
          <a:bodyPr wrap="square" rtlCol="0">
            <a:spAutoFit/>
          </a:bodyPr>
          <a:lstStyle/>
          <a:p>
            <a:r>
              <a:rPr lang="en-US" b="1" dirty="0" smtClean="0"/>
              <a:t>Name</a:t>
            </a:r>
          </a:p>
          <a:p>
            <a:r>
              <a:rPr lang="en-US" dirty="0" smtClean="0"/>
              <a:t>Title</a:t>
            </a:r>
          </a:p>
          <a:p>
            <a:r>
              <a:rPr lang="en-US" dirty="0" smtClean="0"/>
              <a:t>Date</a:t>
            </a:r>
            <a:endParaRPr lang="en-US" dirty="0"/>
          </a:p>
        </p:txBody>
      </p:sp>
    </p:spTree>
    <p:extLst>
      <p:ext uri="{BB962C8B-B14F-4D97-AF65-F5344CB8AC3E}">
        <p14:creationId xmlns:p14="http://schemas.microsoft.com/office/powerpoint/2010/main" val="337162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1" y="4520734"/>
            <a:ext cx="9289143" cy="337016"/>
          </a:xfrm>
          <a:prstGeom prst="rect">
            <a:avLst/>
          </a:prstGeom>
          <a:gradFill flip="none" rotWithShape="1">
            <a:gsLst>
              <a:gs pos="0">
                <a:schemeClr val="accent1"/>
              </a:gs>
              <a:gs pos="100000">
                <a:schemeClr val="tx2">
                  <a:alpha val="0"/>
                </a:schemeClr>
              </a:gs>
            </a:gsLst>
            <a:lin ang="0" scaled="1"/>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6" name="Slide Number Placeholder 4"/>
          <p:cNvSpPr>
            <a:spLocks noGrp="1"/>
          </p:cNvSpPr>
          <p:nvPr>
            <p:ph type="sldNum" sz="quarter" idx="4294967295"/>
          </p:nvPr>
        </p:nvSpPr>
        <p:spPr>
          <a:xfrm>
            <a:off x="7010400" y="4864100"/>
            <a:ext cx="2133600" cy="273050"/>
          </a:xfrm>
        </p:spPr>
        <p:txBody>
          <a:bodyPr/>
          <a:lstStyle/>
          <a:p>
            <a:fld id="{0431C951-9D62-474D-B35D-66AB940D3B2F}" type="slidenum">
              <a:rPr lang="en-US" smtClean="0">
                <a:solidFill>
                  <a:srgbClr val="FFFFFF"/>
                </a:solidFill>
              </a:rPr>
              <a:pPr/>
              <a:t>10</a:t>
            </a:fld>
            <a:endParaRPr lang="en-US" dirty="0">
              <a:solidFill>
                <a:srgbClr val="FFFFFF"/>
              </a:solidFill>
            </a:endParaRPr>
          </a:p>
        </p:txBody>
      </p:sp>
      <p:sp>
        <p:nvSpPr>
          <p:cNvPr id="3" name="Rounded Rectangle 2"/>
          <p:cNvSpPr/>
          <p:nvPr/>
        </p:nvSpPr>
        <p:spPr>
          <a:xfrm>
            <a:off x="6500446" y="745927"/>
            <a:ext cx="2514600" cy="1016446"/>
          </a:xfrm>
          <a:prstGeom prst="roundRect">
            <a:avLst/>
          </a:prstGeom>
          <a:solidFill>
            <a:srgbClr val="FFFFFF">
              <a:alpha val="41000"/>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2" descr="C:\Users\AMacGowen\AppData\Local\Microsoft\Windows\Temporary Internet Files\Content.Outlook\IB3R1B6Q\Ec_winner_badge2 (5).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51955" y="973766"/>
            <a:ext cx="713168" cy="71316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MacGowen\AppData\Local\Microsoft\Windows\Temporary Internet Files\Content.Outlook\IB3R1B6Q\Mobile_banking_commerce_awar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76846" y="958812"/>
            <a:ext cx="687473" cy="7430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MacGowen\Desktop\CafeX-Award-Logo.g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29046" y="1040181"/>
            <a:ext cx="633097" cy="5803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15920" y="742950"/>
            <a:ext cx="1283652" cy="307777"/>
          </a:xfrm>
          <a:prstGeom prst="rect">
            <a:avLst/>
          </a:prstGeom>
          <a:noFill/>
        </p:spPr>
        <p:txBody>
          <a:bodyPr wrap="square" rtlCol="0">
            <a:spAutoFit/>
          </a:bodyPr>
          <a:lstStyle/>
          <a:p>
            <a:pPr algn="ctr"/>
            <a:r>
              <a:rPr lang="en-US" sz="1400" b="1" dirty="0" smtClean="0"/>
              <a:t>AWARDS</a:t>
            </a:r>
            <a:endParaRPr lang="en-US" sz="1400" b="1" dirty="0"/>
          </a:p>
        </p:txBody>
      </p:sp>
      <p:sp>
        <p:nvSpPr>
          <p:cNvPr id="20" name="Rounded Rectangle 19"/>
          <p:cNvSpPr/>
          <p:nvPr/>
        </p:nvSpPr>
        <p:spPr>
          <a:xfrm>
            <a:off x="6500446" y="1921392"/>
            <a:ext cx="2514600" cy="2936358"/>
          </a:xfrm>
          <a:prstGeom prst="roundRect">
            <a:avLst>
              <a:gd name="adj" fmla="val 5658"/>
            </a:avLst>
          </a:prstGeom>
          <a:solidFill>
            <a:srgbClr val="FFFFFF">
              <a:alpha val="41000"/>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7045594" y="2706571"/>
            <a:ext cx="565626" cy="801665"/>
          </a:xfrm>
          <a:prstGeom prst="line">
            <a:avLst/>
          </a:prstGeom>
          <a:ln w="19050">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575810" y="1961376"/>
            <a:ext cx="2363873" cy="307777"/>
          </a:xfrm>
          <a:prstGeom prst="rect">
            <a:avLst/>
          </a:prstGeom>
          <a:noFill/>
        </p:spPr>
        <p:txBody>
          <a:bodyPr wrap="square" rtlCol="0">
            <a:spAutoFit/>
          </a:bodyPr>
          <a:lstStyle/>
          <a:p>
            <a:pPr algn="ctr"/>
            <a:r>
              <a:rPr lang="en-US" sz="1400" b="1" dirty="0" smtClean="0"/>
              <a:t>COLLABORATION PLAYS</a:t>
            </a:r>
            <a:endParaRPr lang="en-US" sz="1400" b="1" dirty="0"/>
          </a:p>
        </p:txBody>
      </p:sp>
      <p:sp>
        <p:nvSpPr>
          <p:cNvPr id="22" name="TextBox 21"/>
          <p:cNvSpPr txBox="1"/>
          <p:nvPr/>
        </p:nvSpPr>
        <p:spPr>
          <a:xfrm>
            <a:off x="7133543" y="2520593"/>
            <a:ext cx="867457" cy="307777"/>
          </a:xfrm>
          <a:prstGeom prst="rect">
            <a:avLst/>
          </a:prstGeom>
          <a:noFill/>
        </p:spPr>
        <p:txBody>
          <a:bodyPr wrap="square" rtlCol="0">
            <a:spAutoFit/>
          </a:bodyPr>
          <a:lstStyle/>
          <a:p>
            <a:pPr algn="ctr"/>
            <a:r>
              <a:rPr lang="en-US" sz="1400" dirty="0" smtClean="0"/>
              <a:t>B2C</a:t>
            </a:r>
          </a:p>
        </p:txBody>
      </p:sp>
      <p:sp>
        <p:nvSpPr>
          <p:cNvPr id="23" name="Oval 22"/>
          <p:cNvSpPr>
            <a:spLocks noChangeAspect="1"/>
          </p:cNvSpPr>
          <p:nvPr/>
        </p:nvSpPr>
        <p:spPr>
          <a:xfrm>
            <a:off x="7250334" y="3147350"/>
            <a:ext cx="721772" cy="72177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3" name="Group 32"/>
          <p:cNvGrpSpPr/>
          <p:nvPr/>
        </p:nvGrpSpPr>
        <p:grpSpPr>
          <a:xfrm>
            <a:off x="6684708" y="2313595"/>
            <a:ext cx="1853024" cy="721772"/>
            <a:chOff x="6684708" y="2526764"/>
            <a:chExt cx="1853024" cy="721772"/>
          </a:xfrm>
        </p:grpSpPr>
        <p:sp>
          <p:nvSpPr>
            <p:cNvPr id="15" name="Oval 14"/>
            <p:cNvSpPr>
              <a:spLocks noChangeAspect="1"/>
            </p:cNvSpPr>
            <p:nvPr/>
          </p:nvSpPr>
          <p:spPr>
            <a:xfrm>
              <a:off x="6684708" y="2526764"/>
              <a:ext cx="721772" cy="72177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a:spLocks noChangeAspect="1"/>
            </p:cNvSpPr>
            <p:nvPr/>
          </p:nvSpPr>
          <p:spPr>
            <a:xfrm>
              <a:off x="7815960" y="2526764"/>
              <a:ext cx="721772" cy="72177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TextBox 25"/>
          <p:cNvSpPr txBox="1"/>
          <p:nvPr/>
        </p:nvSpPr>
        <p:spPr>
          <a:xfrm>
            <a:off x="7895543" y="3283161"/>
            <a:ext cx="867457" cy="480131"/>
          </a:xfrm>
          <a:prstGeom prst="rect">
            <a:avLst/>
          </a:prstGeom>
          <a:noFill/>
        </p:spPr>
        <p:txBody>
          <a:bodyPr wrap="square" rtlCol="0">
            <a:spAutoFit/>
          </a:bodyPr>
          <a:lstStyle/>
          <a:p>
            <a:pPr algn="ctr">
              <a:lnSpc>
                <a:spcPct val="90000"/>
              </a:lnSpc>
            </a:pPr>
            <a:r>
              <a:rPr lang="en-US" sz="1400" dirty="0" smtClean="0"/>
              <a:t>MOBILE</a:t>
            </a:r>
          </a:p>
          <a:p>
            <a:pPr algn="ctr">
              <a:lnSpc>
                <a:spcPct val="90000"/>
              </a:lnSpc>
            </a:pPr>
            <a:r>
              <a:rPr lang="en-US" sz="1400" dirty="0" smtClean="0"/>
              <a:t>WEB</a:t>
            </a:r>
            <a:endParaRPr lang="en-US" sz="1400" dirty="0"/>
          </a:p>
        </p:txBody>
      </p:sp>
      <p:sp>
        <p:nvSpPr>
          <p:cNvPr id="27" name="TextBox 26"/>
          <p:cNvSpPr txBox="1"/>
          <p:nvPr/>
        </p:nvSpPr>
        <p:spPr>
          <a:xfrm>
            <a:off x="8382000" y="2520593"/>
            <a:ext cx="638857" cy="307777"/>
          </a:xfrm>
          <a:prstGeom prst="rect">
            <a:avLst/>
          </a:prstGeom>
          <a:noFill/>
        </p:spPr>
        <p:txBody>
          <a:bodyPr wrap="square" rtlCol="0">
            <a:spAutoFit/>
          </a:bodyPr>
          <a:lstStyle/>
          <a:p>
            <a:pPr algn="ctr"/>
            <a:r>
              <a:rPr lang="en-US" sz="1400" dirty="0" smtClean="0"/>
              <a:t>B2B</a:t>
            </a:r>
            <a:endParaRPr lang="en-US" sz="1400" dirty="0"/>
          </a:p>
        </p:txBody>
      </p:sp>
      <p:cxnSp>
        <p:nvCxnSpPr>
          <p:cNvPr id="31" name="Straight Connector 30"/>
          <p:cNvCxnSpPr/>
          <p:nvPr/>
        </p:nvCxnSpPr>
        <p:spPr>
          <a:xfrm flipH="1">
            <a:off x="7611220" y="2674481"/>
            <a:ext cx="553905" cy="826692"/>
          </a:xfrm>
          <a:prstGeom prst="line">
            <a:avLst/>
          </a:prstGeom>
          <a:ln w="19050">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611220" y="3482922"/>
            <a:ext cx="0" cy="628259"/>
          </a:xfrm>
          <a:prstGeom prst="line">
            <a:avLst/>
          </a:prstGeom>
          <a:ln w="19050">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sp>
        <p:nvSpPr>
          <p:cNvPr id="44" name="Oval 43"/>
          <p:cNvSpPr>
            <a:spLocks noChangeAspect="1"/>
          </p:cNvSpPr>
          <p:nvPr/>
        </p:nvSpPr>
        <p:spPr>
          <a:xfrm>
            <a:off x="7258725" y="4059778"/>
            <a:ext cx="721772" cy="72177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7885027" y="4187381"/>
            <a:ext cx="1106573" cy="480131"/>
          </a:xfrm>
          <a:prstGeom prst="rect">
            <a:avLst/>
          </a:prstGeom>
          <a:noFill/>
        </p:spPr>
        <p:txBody>
          <a:bodyPr wrap="square" rtlCol="0">
            <a:spAutoFit/>
          </a:bodyPr>
          <a:lstStyle/>
          <a:p>
            <a:pPr algn="ctr">
              <a:lnSpc>
                <a:spcPct val="90000"/>
              </a:lnSpc>
            </a:pPr>
            <a:r>
              <a:rPr lang="en-US" sz="1400" dirty="0" smtClean="0"/>
              <a:t>INTRA</a:t>
            </a:r>
          </a:p>
          <a:p>
            <a:pPr algn="ctr">
              <a:lnSpc>
                <a:spcPct val="90000"/>
              </a:lnSpc>
            </a:pPr>
            <a:r>
              <a:rPr lang="en-US" sz="1400" dirty="0" smtClean="0"/>
              <a:t>COMPANY</a:t>
            </a:r>
          </a:p>
        </p:txBody>
      </p:sp>
      <p:pic>
        <p:nvPicPr>
          <p:cNvPr id="46" name="Picture 2" descr="C:\Users\AMacGowen\AppData\Local\Microsoft\Windows\Temporary Internet Files\Content.Outlook\IB3R1B6Q\healthcare gov_live_assist (5).p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759972" y="2387115"/>
            <a:ext cx="568435" cy="565635"/>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http://www.buzzinbiz.com/wp-content/uploads/business-partner.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895543" y="2387115"/>
            <a:ext cx="566755" cy="566928"/>
          </a:xfrm>
          <a:prstGeom prst="ellipse">
            <a:avLst/>
          </a:prstGeom>
          <a:noFill/>
          <a:extLst>
            <a:ext uri="{909E8E84-426E-40DD-AFC4-6F175D3DCCD1}">
              <a14:hiddenFill xmlns:a14="http://schemas.microsoft.com/office/drawing/2010/main">
                <a:solidFill>
                  <a:srgbClr val="FFFFFF"/>
                </a:solidFill>
              </a14:hiddenFill>
            </a:ext>
          </a:extLst>
        </p:spPr>
      </p:pic>
      <p:pic>
        <p:nvPicPr>
          <p:cNvPr id="1030" name="Picture 6" descr="http://www.insperity.com/image/634/194/Checklist-Establish-Employee-to-Employee-Training_image.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7327521" y="4137200"/>
            <a:ext cx="567397" cy="566928"/>
          </a:xfrm>
          <a:prstGeom prst="ellipse">
            <a:avLst/>
          </a:prstGeom>
          <a:noFill/>
          <a:extLst>
            <a:ext uri="{909E8E84-426E-40DD-AFC4-6F175D3DCCD1}">
              <a14:hiddenFill xmlns:a14="http://schemas.microsoft.com/office/drawing/2010/main">
                <a:solidFill>
                  <a:srgbClr val="FFFFFF"/>
                </a:solidFill>
              </a14:hiddenFill>
            </a:ext>
          </a:extLst>
        </p:spPr>
      </p:pic>
      <p:sp>
        <p:nvSpPr>
          <p:cNvPr id="30" name="Rounded Rectangle 29"/>
          <p:cNvSpPr/>
          <p:nvPr/>
        </p:nvSpPr>
        <p:spPr>
          <a:xfrm>
            <a:off x="3806419" y="745927"/>
            <a:ext cx="2514600" cy="1567668"/>
          </a:xfrm>
          <a:prstGeom prst="roundRect">
            <a:avLst>
              <a:gd name="adj" fmla="val 8971"/>
            </a:avLst>
          </a:prstGeom>
          <a:solidFill>
            <a:srgbClr val="FFFFFF">
              <a:alpha val="41000"/>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4342756" y="742950"/>
            <a:ext cx="1441926" cy="307777"/>
          </a:xfrm>
          <a:prstGeom prst="rect">
            <a:avLst/>
          </a:prstGeom>
          <a:noFill/>
        </p:spPr>
        <p:txBody>
          <a:bodyPr wrap="square" rtlCol="0">
            <a:spAutoFit/>
          </a:bodyPr>
          <a:lstStyle/>
          <a:p>
            <a:pPr algn="ctr"/>
            <a:r>
              <a:rPr lang="en-US" sz="1400" b="1" dirty="0" smtClean="0"/>
              <a:t>GO TO MARKET</a:t>
            </a:r>
            <a:endParaRPr lang="en-US" sz="1400" b="1" dirty="0"/>
          </a:p>
        </p:txBody>
      </p:sp>
      <p:pic>
        <p:nvPicPr>
          <p:cNvPr id="34" name="Picture 3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82619" y="1751781"/>
            <a:ext cx="618282" cy="346238"/>
          </a:xfrm>
          <a:prstGeom prst="rect">
            <a:avLst/>
          </a:prstGeom>
        </p:spPr>
      </p:pic>
      <p:sp>
        <p:nvSpPr>
          <p:cNvPr id="49" name="Rounded Rectangle 48"/>
          <p:cNvSpPr/>
          <p:nvPr/>
        </p:nvSpPr>
        <p:spPr>
          <a:xfrm>
            <a:off x="3812931" y="2464144"/>
            <a:ext cx="2514600" cy="2393606"/>
          </a:xfrm>
          <a:prstGeom prst="roundRect">
            <a:avLst>
              <a:gd name="adj" fmla="val 4715"/>
            </a:avLst>
          </a:prstGeom>
          <a:solidFill>
            <a:srgbClr val="FFFFFF">
              <a:alpha val="41000"/>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3927231" y="2461168"/>
            <a:ext cx="2286000" cy="307777"/>
          </a:xfrm>
          <a:prstGeom prst="rect">
            <a:avLst/>
          </a:prstGeom>
          <a:noFill/>
        </p:spPr>
        <p:txBody>
          <a:bodyPr wrap="square" rtlCol="0">
            <a:spAutoFit/>
          </a:bodyPr>
          <a:lstStyle/>
          <a:p>
            <a:pPr algn="ctr"/>
            <a:r>
              <a:rPr lang="en-US" sz="1400" b="1" dirty="0" smtClean="0"/>
              <a:t>TECHNOLOGY LEADERSHIP</a:t>
            </a:r>
            <a:endParaRPr lang="en-US" sz="1400" b="1" dirty="0"/>
          </a:p>
        </p:txBody>
      </p:sp>
      <p:grpSp>
        <p:nvGrpSpPr>
          <p:cNvPr id="11" name="Group 10"/>
          <p:cNvGrpSpPr>
            <a:grpSpLocks noChangeAspect="1"/>
          </p:cNvGrpSpPr>
          <p:nvPr/>
        </p:nvGrpSpPr>
        <p:grpSpPr>
          <a:xfrm>
            <a:off x="3907952" y="2825683"/>
            <a:ext cx="508067" cy="508067"/>
            <a:chOff x="838200" y="1151970"/>
            <a:chExt cx="1676400" cy="1676400"/>
          </a:xfrm>
        </p:grpSpPr>
        <p:sp>
          <p:nvSpPr>
            <p:cNvPr id="9" name="Rectangle 8"/>
            <p:cNvSpPr/>
            <p:nvPr/>
          </p:nvSpPr>
          <p:spPr>
            <a:xfrm>
              <a:off x="1143000" y="1659710"/>
              <a:ext cx="1066800" cy="9388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4" name="Picture 6" descr="http://blog.tmcnet.com/blog/tom-keating/images/google-webrtc-logo.jpg"/>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3200" b="97200" l="1600" r="98800"/>
                      </a14:imgEffect>
                    </a14:imgLayer>
                  </a14:imgProps>
                </a:ext>
                <a:ext uri="{28A0092B-C50C-407E-A947-70E740481C1C}">
                  <a14:useLocalDpi xmlns:a14="http://schemas.microsoft.com/office/drawing/2010/main"/>
                </a:ext>
              </a:extLst>
            </a:blip>
            <a:srcRect/>
            <a:stretch>
              <a:fillRect/>
            </a:stretch>
          </p:blipFill>
          <p:spPr bwMode="auto">
            <a:xfrm>
              <a:off x="838200" y="1151970"/>
              <a:ext cx="1676400" cy="1676400"/>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TextBox 50"/>
          <p:cNvSpPr txBox="1"/>
          <p:nvPr/>
        </p:nvSpPr>
        <p:spPr>
          <a:xfrm>
            <a:off x="4413088" y="2724150"/>
            <a:ext cx="2063912" cy="867930"/>
          </a:xfrm>
          <a:prstGeom prst="rect">
            <a:avLst/>
          </a:prstGeom>
          <a:noFill/>
        </p:spPr>
        <p:txBody>
          <a:bodyPr wrap="square" rtlCol="0">
            <a:spAutoFit/>
          </a:bodyPr>
          <a:lstStyle/>
          <a:p>
            <a:pPr>
              <a:lnSpc>
                <a:spcPct val="90000"/>
              </a:lnSpc>
            </a:pPr>
            <a:r>
              <a:rPr lang="en-US" sz="1400" dirty="0" smtClean="0"/>
              <a:t>WebRTC</a:t>
            </a:r>
          </a:p>
          <a:p>
            <a:pPr marL="117475" indent="-117475">
              <a:lnSpc>
                <a:spcPct val="90000"/>
              </a:lnSpc>
              <a:buFont typeface="Arial" panose="020B0604020202020204" pitchFamily="34" charset="0"/>
              <a:buChar char="•"/>
            </a:pPr>
            <a:r>
              <a:rPr lang="en-US" sz="1400" dirty="0" smtClean="0"/>
              <a:t>1</a:t>
            </a:r>
            <a:r>
              <a:rPr lang="en-US" sz="1400" baseline="30000" dirty="0" smtClean="0"/>
              <a:t>st</a:t>
            </a:r>
            <a:r>
              <a:rPr lang="en-US" sz="1400" dirty="0" smtClean="0"/>
              <a:t> enterprise on-ramp</a:t>
            </a:r>
          </a:p>
          <a:p>
            <a:pPr marL="117475" indent="-117475">
              <a:lnSpc>
                <a:spcPct val="90000"/>
              </a:lnSpc>
              <a:buFont typeface="Arial" panose="020B0604020202020204" pitchFamily="34" charset="0"/>
              <a:buChar char="•"/>
            </a:pPr>
            <a:r>
              <a:rPr lang="en-US" sz="1400" dirty="0" smtClean="0"/>
              <a:t>1</a:t>
            </a:r>
            <a:r>
              <a:rPr lang="en-US" sz="1400" baseline="30000" dirty="0" smtClean="0"/>
              <a:t>st</a:t>
            </a:r>
            <a:r>
              <a:rPr lang="en-US" sz="1400" dirty="0" smtClean="0"/>
              <a:t> Android &amp; iOS</a:t>
            </a:r>
          </a:p>
          <a:p>
            <a:pPr marL="117475" indent="-117475">
              <a:lnSpc>
                <a:spcPct val="90000"/>
              </a:lnSpc>
              <a:buFont typeface="Arial" panose="020B0604020202020204" pitchFamily="34" charset="0"/>
              <a:buChar char="•"/>
            </a:pPr>
            <a:r>
              <a:rPr lang="en-US" sz="1400" dirty="0" smtClean="0"/>
              <a:t>1</a:t>
            </a:r>
            <a:r>
              <a:rPr lang="en-US" sz="1400" baseline="30000" dirty="0" smtClean="0"/>
              <a:t>st</a:t>
            </a:r>
            <a:r>
              <a:rPr lang="en-US" sz="1400" dirty="0" smtClean="0"/>
              <a:t> all major browsers</a:t>
            </a:r>
            <a:endParaRPr lang="en-US" sz="1400" dirty="0"/>
          </a:p>
        </p:txBody>
      </p:sp>
      <p:sp>
        <p:nvSpPr>
          <p:cNvPr id="52" name="TextBox 51"/>
          <p:cNvSpPr txBox="1"/>
          <p:nvPr/>
        </p:nvSpPr>
        <p:spPr>
          <a:xfrm>
            <a:off x="4339819" y="3683492"/>
            <a:ext cx="2063912" cy="286232"/>
          </a:xfrm>
          <a:prstGeom prst="rect">
            <a:avLst/>
          </a:prstGeom>
          <a:noFill/>
        </p:spPr>
        <p:txBody>
          <a:bodyPr wrap="square" rtlCol="0">
            <a:spAutoFit/>
          </a:bodyPr>
          <a:lstStyle/>
          <a:p>
            <a:pPr marL="117475" indent="-117475">
              <a:lnSpc>
                <a:spcPct val="90000"/>
              </a:lnSpc>
              <a:buFont typeface="Arial" panose="020B0604020202020204" pitchFamily="34" charset="0"/>
              <a:buChar char="•"/>
            </a:pPr>
            <a:r>
              <a:rPr lang="en-US" sz="1400" dirty="0" smtClean="0"/>
              <a:t>15 years’ experience</a:t>
            </a:r>
            <a:endParaRPr lang="en-US" sz="1400" dirty="0"/>
          </a:p>
        </p:txBody>
      </p:sp>
      <p:pic>
        <p:nvPicPr>
          <p:cNvPr id="2058" name="Picture 10" descr="http://softwareprojectmanager.com/softwareprojects/images/stories/voip%20logo.jpg"/>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3977508" y="3921587"/>
            <a:ext cx="743311" cy="21192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1.bp.blogspot.com/-awQmggWomWE/UzG20v1MN7I/AAAAAAAAAnw/tB2bJwsX0fQ/s1600/sip-termination-services-velocity-voip+(1).gif"/>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4401" t="4233" r="4522" b="23067"/>
          <a:stretch/>
        </p:blipFill>
        <p:spPr bwMode="auto">
          <a:xfrm>
            <a:off x="3902199" y="3562350"/>
            <a:ext cx="404447" cy="349742"/>
          </a:xfrm>
          <a:prstGeom prst="roundRect">
            <a:avLst/>
          </a:prstGeom>
          <a:noFill/>
          <a:extLst>
            <a:ext uri="{909E8E84-426E-40DD-AFC4-6F175D3DCCD1}">
              <a14:hiddenFill xmlns:a14="http://schemas.microsoft.com/office/drawing/2010/main">
                <a:solidFill>
                  <a:srgbClr val="FFFFFF"/>
                </a:solidFill>
              </a14:hiddenFill>
            </a:ext>
          </a:extLst>
        </p:spPr>
      </p:pic>
      <p:pic>
        <p:nvPicPr>
          <p:cNvPr id="2060" name="Picture 12" descr="C:\Users\AMacGowen\Desktop\CafeX\Technical\Live Assist\live_assist_circle_blue.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922865" y="4306677"/>
            <a:ext cx="486642" cy="486642"/>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p:cNvSpPr txBox="1"/>
          <p:nvPr/>
        </p:nvSpPr>
        <p:spPr>
          <a:xfrm>
            <a:off x="4371732" y="4183719"/>
            <a:ext cx="2063912" cy="674031"/>
          </a:xfrm>
          <a:prstGeom prst="rect">
            <a:avLst/>
          </a:prstGeom>
          <a:noFill/>
        </p:spPr>
        <p:txBody>
          <a:bodyPr wrap="square" rtlCol="0">
            <a:spAutoFit/>
          </a:bodyPr>
          <a:lstStyle/>
          <a:p>
            <a:pPr>
              <a:lnSpc>
                <a:spcPct val="90000"/>
              </a:lnSpc>
            </a:pPr>
            <a:r>
              <a:rPr lang="en-US" sz="1400" dirty="0" smtClean="0"/>
              <a:t>Live Assist</a:t>
            </a:r>
          </a:p>
          <a:p>
            <a:pPr marL="117475" indent="-117475">
              <a:lnSpc>
                <a:spcPct val="90000"/>
              </a:lnSpc>
              <a:buFont typeface="Arial" panose="020B0604020202020204" pitchFamily="34" charset="0"/>
              <a:buChar char="•"/>
            </a:pPr>
            <a:r>
              <a:rPr lang="en-US" sz="1400" dirty="0" smtClean="0"/>
              <a:t>1</a:t>
            </a:r>
            <a:r>
              <a:rPr lang="en-US" sz="1400" baseline="30000" dirty="0" smtClean="0"/>
              <a:t>st</a:t>
            </a:r>
            <a:r>
              <a:rPr lang="en-US" sz="1400" dirty="0" smtClean="0"/>
              <a:t> on mobile apps </a:t>
            </a:r>
          </a:p>
          <a:p>
            <a:pPr marL="117475" indent="-117475">
              <a:lnSpc>
                <a:spcPct val="90000"/>
              </a:lnSpc>
              <a:buFont typeface="Arial" panose="020B0604020202020204" pitchFamily="34" charset="0"/>
              <a:buChar char="•"/>
            </a:pPr>
            <a:r>
              <a:rPr lang="en-US" sz="1400" dirty="0" smtClean="0"/>
              <a:t>1</a:t>
            </a:r>
            <a:r>
              <a:rPr lang="en-US" sz="1400" baseline="30000" dirty="0" smtClean="0"/>
              <a:t>st</a:t>
            </a:r>
            <a:r>
              <a:rPr lang="en-US" sz="1400" dirty="0" smtClean="0"/>
              <a:t> CC integration</a:t>
            </a:r>
          </a:p>
        </p:txBody>
      </p:sp>
      <p:sp>
        <p:nvSpPr>
          <p:cNvPr id="59" name="TextBox 58"/>
          <p:cNvSpPr txBox="1"/>
          <p:nvPr/>
        </p:nvSpPr>
        <p:spPr>
          <a:xfrm>
            <a:off x="4416019" y="1818175"/>
            <a:ext cx="1911512" cy="289823"/>
          </a:xfrm>
          <a:prstGeom prst="rect">
            <a:avLst/>
          </a:prstGeom>
          <a:noFill/>
        </p:spPr>
        <p:txBody>
          <a:bodyPr wrap="square" rtlCol="0">
            <a:spAutoFit/>
          </a:bodyPr>
          <a:lstStyle/>
          <a:p>
            <a:pPr algn="r">
              <a:lnSpc>
                <a:spcPct val="90000"/>
              </a:lnSpc>
            </a:pPr>
            <a:r>
              <a:rPr lang="en-US" sz="1400" dirty="0" smtClean="0"/>
              <a:t>Strategic OEM Partner</a:t>
            </a:r>
            <a:endParaRPr lang="en-US" sz="1400" dirty="0"/>
          </a:p>
        </p:txBody>
      </p:sp>
      <p:sp>
        <p:nvSpPr>
          <p:cNvPr id="64" name="TextBox 63"/>
          <p:cNvSpPr txBox="1"/>
          <p:nvPr/>
        </p:nvSpPr>
        <p:spPr>
          <a:xfrm>
            <a:off x="4419600" y="1136370"/>
            <a:ext cx="1934742" cy="480131"/>
          </a:xfrm>
          <a:prstGeom prst="rect">
            <a:avLst/>
          </a:prstGeom>
          <a:noFill/>
        </p:spPr>
        <p:txBody>
          <a:bodyPr wrap="square" rtlCol="0">
            <a:spAutoFit/>
          </a:bodyPr>
          <a:lstStyle/>
          <a:p>
            <a:pPr>
              <a:lnSpc>
                <a:spcPct val="90000"/>
              </a:lnSpc>
            </a:pPr>
            <a:r>
              <a:rPr lang="en-US" sz="1400" dirty="0" smtClean="0"/>
              <a:t>6 Global Top 10 Banks</a:t>
            </a:r>
          </a:p>
          <a:p>
            <a:pPr>
              <a:lnSpc>
                <a:spcPct val="90000"/>
              </a:lnSpc>
            </a:pPr>
            <a:r>
              <a:rPr lang="en-US" sz="1400" dirty="0" smtClean="0"/>
              <a:t>Retail Healthcare Legal</a:t>
            </a:r>
            <a:endParaRPr lang="en-US" sz="1400" dirty="0"/>
          </a:p>
        </p:txBody>
      </p:sp>
      <p:pic>
        <p:nvPicPr>
          <p:cNvPr id="65" name="Picture 5" descr="C:\Users\AMacGowen\Desktop\amex.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958819" y="1090733"/>
            <a:ext cx="451193" cy="43714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p:cNvPicPr>
            <a:picLocks noChangeAspect="1"/>
          </p:cNvPicPr>
          <p:nvPr/>
        </p:nvPicPr>
        <p:blipFill>
          <a:blip r:embed="rId16" cstate="screen">
            <a:extLst>
              <a:ext uri="{BEBA8EAE-BF5A-486C-A8C5-ECC9F3942E4B}">
                <a14:imgProps xmlns:a14="http://schemas.microsoft.com/office/drawing/2010/main">
                  <a14:imgLayer r:embed="rId17">
                    <a14:imgEffect>
                      <a14:backgroundRemoval t="4124" b="92784" l="9653" r="96139"/>
                    </a14:imgEffect>
                  </a14:imgLayer>
                </a14:imgProps>
              </a:ext>
              <a:ext uri="{28A0092B-C50C-407E-A947-70E740481C1C}">
                <a14:useLocalDpi xmlns:a14="http://schemas.microsoft.com/office/drawing/2010/main"/>
              </a:ext>
            </a:extLst>
          </a:blip>
          <a:stretch>
            <a:fillRect/>
          </a:stretch>
        </p:blipFill>
        <p:spPr>
          <a:xfrm>
            <a:off x="7195964" y="3257550"/>
            <a:ext cx="728836" cy="545924"/>
          </a:xfrm>
          <a:prstGeom prst="rect">
            <a:avLst/>
          </a:prstGeom>
        </p:spPr>
      </p:pic>
      <p:sp>
        <p:nvSpPr>
          <p:cNvPr id="54" name="Rectangle 53"/>
          <p:cNvSpPr/>
          <p:nvPr/>
        </p:nvSpPr>
        <p:spPr>
          <a:xfrm>
            <a:off x="-1" y="142169"/>
            <a:ext cx="9159079" cy="459353"/>
          </a:xfrm>
          <a:prstGeom prst="rect">
            <a:avLst/>
          </a:prstGeom>
          <a:solidFill>
            <a:srgbClr val="FFFFF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endParaRPr lang="en-US">
              <a:solidFill>
                <a:prstClr val="white"/>
              </a:solidFill>
            </a:endParaRPr>
          </a:p>
        </p:txBody>
      </p:sp>
      <p:pic>
        <p:nvPicPr>
          <p:cNvPr id="55" name="Picture 54"/>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90642" y="179110"/>
            <a:ext cx="968829" cy="420828"/>
          </a:xfrm>
          <a:prstGeom prst="rect">
            <a:avLst/>
          </a:prstGeom>
        </p:spPr>
      </p:pic>
      <p:sp>
        <p:nvSpPr>
          <p:cNvPr id="56" name="Rectangle 55"/>
          <p:cNvSpPr/>
          <p:nvPr/>
        </p:nvSpPr>
        <p:spPr>
          <a:xfrm>
            <a:off x="4918120" y="154217"/>
            <a:ext cx="3807709" cy="400110"/>
          </a:xfrm>
          <a:prstGeom prst="rect">
            <a:avLst/>
          </a:prstGeom>
        </p:spPr>
        <p:txBody>
          <a:bodyPr wrap="none">
            <a:spAutoFit/>
          </a:bodyPr>
          <a:lstStyle/>
          <a:p>
            <a:pPr algn="ctr" defTabSz="457200">
              <a:spcAft>
                <a:spcPts val="600"/>
              </a:spcAft>
            </a:pPr>
            <a:r>
              <a:rPr lang="en-US" sz="2000" dirty="0" smtClean="0">
                <a:solidFill>
                  <a:srgbClr val="297FD5">
                    <a:lumMod val="75000"/>
                  </a:srgbClr>
                </a:solidFill>
                <a:cs typeface="Calibri"/>
              </a:rPr>
              <a:t>Contextual Collaboration Exchange</a:t>
            </a:r>
            <a:endParaRPr lang="en-US" sz="2000" dirty="0">
              <a:solidFill>
                <a:srgbClr val="297FD5">
                  <a:lumMod val="75000"/>
                </a:srgbClr>
              </a:solidFill>
              <a:cs typeface="Calibri"/>
            </a:endParaRPr>
          </a:p>
        </p:txBody>
      </p:sp>
      <p:sp>
        <p:nvSpPr>
          <p:cNvPr id="60" name="Content Placeholder 3"/>
          <p:cNvSpPr txBox="1">
            <a:spLocks/>
          </p:cNvSpPr>
          <p:nvPr/>
        </p:nvSpPr>
        <p:spPr>
          <a:xfrm>
            <a:off x="115820" y="4467696"/>
            <a:ext cx="5501869" cy="432289"/>
          </a:xfrm>
          <a:prstGeom prst="rect">
            <a:avLst/>
          </a:prstGeom>
        </p:spPr>
        <p:txBody>
          <a:bodyPr vert="horz" lIns="91440" tIns="45720" rIns="91440" bIns="45720" rtlCol="0" anchor="ctr">
            <a:noAutofit/>
          </a:bodyPr>
          <a:lstStyle>
            <a:lvl1pPr marL="342900" indent="-342900" algn="l" defTabSz="457200" rtl="0" eaLnBrk="1" latinLnBrk="0" hangingPunct="1">
              <a:lnSpc>
                <a:spcPct val="80000"/>
              </a:lnSpc>
              <a:spcBef>
                <a:spcPct val="20000"/>
              </a:spcBef>
              <a:buFont typeface="Arial"/>
              <a:buChar char="•"/>
              <a:defRPr sz="2400" b="1" kern="1200">
                <a:solidFill>
                  <a:srgbClr val="FFFFFF"/>
                </a:solidFill>
                <a:effectLst>
                  <a:outerShdw blurRad="50800" dist="38100" dir="2700000" algn="tl" rotWithShape="0">
                    <a:prstClr val="black">
                      <a:alpha val="40000"/>
                    </a:prstClr>
                  </a:outerShdw>
                </a:effectLst>
                <a:latin typeface="+mn-lt"/>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FFFFFF"/>
                </a:solidFill>
                <a:effectLst>
                  <a:outerShdw blurRad="50800" dist="38100" dir="2700000" algn="tl" rotWithShape="0">
                    <a:prstClr val="black">
                      <a:alpha val="40000"/>
                    </a:prstClr>
                  </a:outerShdw>
                </a:effectLst>
                <a:latin typeface="+mn-lt"/>
                <a:ea typeface="+mn-ea"/>
                <a:cs typeface="+mn-cs"/>
              </a:defRPr>
            </a:lvl2pPr>
            <a:lvl3pPr marL="1143000" indent="-228600" algn="l" defTabSz="457200" rtl="0" eaLnBrk="1" latinLnBrk="0" hangingPunct="1">
              <a:lnSpc>
                <a:spcPct val="80000"/>
              </a:lnSpc>
              <a:spcBef>
                <a:spcPct val="20000"/>
              </a:spcBef>
              <a:buFont typeface="Arial"/>
              <a:buChar char="•"/>
              <a:defRPr sz="1800" kern="1200">
                <a:solidFill>
                  <a:srgbClr val="FFFFFF"/>
                </a:solidFill>
                <a:effectLst>
                  <a:outerShdw blurRad="50800" dist="38100" dir="2700000" algn="tl" rotWithShape="0">
                    <a:prstClr val="black">
                      <a:alpha val="40000"/>
                    </a:prstClr>
                  </a:outerShdw>
                </a:effectLst>
                <a:latin typeface="+mn-lt"/>
                <a:ea typeface="+mn-ea"/>
                <a:cs typeface="+mn-cs"/>
              </a:defRPr>
            </a:lvl3pPr>
            <a:lvl4pPr marL="1600200" indent="-228600" algn="l" defTabSz="457200" rtl="0" eaLnBrk="1" latinLnBrk="0" hangingPunct="1">
              <a:lnSpc>
                <a:spcPct val="80000"/>
              </a:lnSpc>
              <a:spcBef>
                <a:spcPct val="20000"/>
              </a:spcBef>
              <a:buFont typeface="Arial"/>
              <a:buChar char="–"/>
              <a:defRPr sz="1600" kern="1200">
                <a:solidFill>
                  <a:srgbClr val="FFFFFF"/>
                </a:solidFill>
                <a:effectLst>
                  <a:outerShdw blurRad="50800" dist="38100" dir="2700000" algn="tl" rotWithShape="0">
                    <a:prstClr val="black">
                      <a:alpha val="40000"/>
                    </a:prstClr>
                  </a:outerShdw>
                </a:effectLst>
                <a:latin typeface="+mn-lt"/>
                <a:ea typeface="+mn-ea"/>
                <a:cs typeface="+mn-cs"/>
              </a:defRPr>
            </a:lvl4pPr>
            <a:lvl5pPr marL="2057400" indent="-228600" algn="l" defTabSz="457200" rtl="0" eaLnBrk="1" latinLnBrk="0" hangingPunct="1">
              <a:lnSpc>
                <a:spcPct val="80000"/>
              </a:lnSpc>
              <a:spcBef>
                <a:spcPct val="20000"/>
              </a:spcBef>
              <a:buFont typeface="Arial"/>
              <a:buChar char="»"/>
              <a:defRPr sz="1600" kern="1200">
                <a:solidFill>
                  <a:srgbClr val="FFFFFF"/>
                </a:solidFill>
                <a:effectLst>
                  <a:outerShdw blurRad="50800" dist="38100" dir="2700000" algn="tl" rotWithShape="0">
                    <a:prstClr val="black">
                      <a:alpha val="40000"/>
                    </a:prst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spcBef>
                <a:spcPts val="600"/>
              </a:spcBef>
              <a:spcAft>
                <a:spcPts val="400"/>
              </a:spcAft>
              <a:buFont typeface="Arial"/>
              <a:buNone/>
            </a:pPr>
            <a:r>
              <a:rPr lang="en-US" sz="1600" b="0" dirty="0" smtClean="0">
                <a:effectLst/>
                <a:latin typeface="Calibri"/>
                <a:cs typeface="Calibri"/>
              </a:rPr>
              <a:t>New York | Boston | Cardiff, UK</a:t>
            </a:r>
          </a:p>
        </p:txBody>
      </p:sp>
      <p:sp>
        <p:nvSpPr>
          <p:cNvPr id="53" name="Text Box 11"/>
          <p:cNvSpPr txBox="1">
            <a:spLocks noChangeArrowheads="1"/>
          </p:cNvSpPr>
          <p:nvPr/>
        </p:nvSpPr>
        <p:spPr bwMode="auto">
          <a:xfrm>
            <a:off x="246184" y="908030"/>
            <a:ext cx="3259016" cy="334245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spcBef>
                <a:spcPct val="50000"/>
              </a:spcBef>
              <a:defRPr/>
            </a:pPr>
            <a:r>
              <a:rPr lang="en-US" sz="2400" i="1" dirty="0" smtClean="0">
                <a:solidFill>
                  <a:schemeClr val="bg1"/>
                </a:solidFill>
              </a:rPr>
              <a:t>CaféX creates enterprise software that</a:t>
            </a:r>
            <a:r>
              <a:rPr lang="en-US" sz="2400" i="1" dirty="0" smtClean="0">
                <a:solidFill>
                  <a:srgbClr val="FFC000"/>
                </a:solidFill>
              </a:rPr>
              <a:t> adds real-time collaboration to mobile &amp; web apps </a:t>
            </a:r>
            <a:r>
              <a:rPr lang="en-US" sz="2400" i="1" dirty="0" smtClean="0">
                <a:solidFill>
                  <a:schemeClr val="bg1"/>
                </a:solidFill>
              </a:rPr>
              <a:t>and </a:t>
            </a:r>
            <a:r>
              <a:rPr lang="en-US" sz="2400" i="1" dirty="0" smtClean="0">
                <a:solidFill>
                  <a:srgbClr val="FFC000"/>
                </a:solidFill>
              </a:rPr>
              <a:t>bridges context across channels </a:t>
            </a:r>
            <a:r>
              <a:rPr lang="en-US" sz="2400" i="1" dirty="0" smtClean="0">
                <a:solidFill>
                  <a:schemeClr val="bg1"/>
                </a:solidFill>
              </a:rPr>
              <a:t>to increase </a:t>
            </a:r>
            <a:r>
              <a:rPr lang="en-US" sz="2400" i="1" dirty="0">
                <a:solidFill>
                  <a:schemeClr val="bg1"/>
                </a:solidFill>
              </a:rPr>
              <a:t>customer </a:t>
            </a:r>
            <a:r>
              <a:rPr lang="en-US" sz="2400" i="1" dirty="0" smtClean="0">
                <a:solidFill>
                  <a:schemeClr val="bg1"/>
                </a:solidFill>
              </a:rPr>
              <a:t>satisfaction and enterprise efficiency</a:t>
            </a:r>
            <a:endParaRPr lang="en-US" sz="2400" i="1" dirty="0">
              <a:solidFill>
                <a:srgbClr val="FFC000"/>
              </a:solidFill>
            </a:endParaRPr>
          </a:p>
        </p:txBody>
      </p:sp>
    </p:spTree>
    <p:extLst>
      <p:ext uri="{BB962C8B-B14F-4D97-AF65-F5344CB8AC3E}">
        <p14:creationId xmlns:p14="http://schemas.microsoft.com/office/powerpoint/2010/main" val="41746183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MacGowen\Desktop\Dubai Use Case Images\EMAAR\EMAAR_macboo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276828"/>
            <a:ext cx="4217422" cy="24861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AMacGowen\Desktop\Dubai Use Case Images\EMAAR\EMAAR_ip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985950"/>
            <a:ext cx="3320925" cy="253397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smtClean="0">
                <a:solidFill>
                  <a:prstClr val="white"/>
                </a:solidFill>
              </a:rPr>
              <a:t>CaféX Communications Confidential © 2014 – All Rights Reserved. </a:t>
            </a:r>
            <a:endParaRPr lang="en-US" dirty="0">
              <a:solidFill>
                <a:prstClr val="white"/>
              </a:solidFill>
            </a:endParaRPr>
          </a:p>
        </p:txBody>
      </p:sp>
      <p:sp>
        <p:nvSpPr>
          <p:cNvPr id="3" name="Slide Number Placeholder 2"/>
          <p:cNvSpPr>
            <a:spLocks noGrp="1"/>
          </p:cNvSpPr>
          <p:nvPr>
            <p:ph type="sldNum" sz="quarter" idx="12"/>
          </p:nvPr>
        </p:nvSpPr>
        <p:spPr/>
        <p:txBody>
          <a:bodyPr/>
          <a:lstStyle/>
          <a:p>
            <a:fld id="{0431C951-9D62-474D-B35D-66AB940D3B2F}" type="slidenum">
              <a:rPr lang="en-US" sz="1000" smtClean="0">
                <a:solidFill>
                  <a:srgbClr val="FFFFFF"/>
                </a:solidFill>
              </a:rPr>
              <a:pPr/>
              <a:t>11</a:t>
            </a:fld>
            <a:endParaRPr lang="en-US" sz="1000" dirty="0">
              <a:solidFill>
                <a:srgbClr val="FFFFFF"/>
              </a:solidFill>
            </a:endParaRPr>
          </a:p>
        </p:txBody>
      </p:sp>
      <p:sp>
        <p:nvSpPr>
          <p:cNvPr id="4" name="Title 3"/>
          <p:cNvSpPr>
            <a:spLocks noGrp="1"/>
          </p:cNvSpPr>
          <p:nvPr>
            <p:ph type="title"/>
          </p:nvPr>
        </p:nvSpPr>
        <p:spPr/>
        <p:txBody>
          <a:bodyPr/>
          <a:lstStyle/>
          <a:p>
            <a:r>
              <a:rPr lang="en-US" dirty="0" smtClean="0"/>
              <a:t>Elevating Online Customer Engagement</a:t>
            </a:r>
            <a:endParaRPr lang="en-US" dirty="0"/>
          </a:p>
        </p:txBody>
      </p:sp>
      <p:sp>
        <p:nvSpPr>
          <p:cNvPr id="8" name="16-Point Star 7"/>
          <p:cNvSpPr/>
          <p:nvPr/>
        </p:nvSpPr>
        <p:spPr>
          <a:xfrm>
            <a:off x="7079670" y="976744"/>
            <a:ext cx="1981200" cy="1773384"/>
          </a:xfrm>
          <a:prstGeom prst="star16">
            <a:avLst>
              <a:gd name="adj" fmla="val 39959"/>
            </a:avLst>
          </a:prstGeom>
          <a:solidFill>
            <a:srgbClr val="FFFF66"/>
          </a:solidFill>
          <a:ln>
            <a:noFill/>
          </a:ln>
          <a:effectLst/>
        </p:spPr>
        <p:style>
          <a:lnRef idx="1">
            <a:schemeClr val="accent1"/>
          </a:lnRef>
          <a:fillRef idx="3">
            <a:schemeClr val="accent1"/>
          </a:fillRef>
          <a:effectRef idx="2">
            <a:schemeClr val="accent1"/>
          </a:effectRef>
          <a:fontRef idx="minor">
            <a:schemeClr val="lt1"/>
          </a:fontRef>
        </p:style>
        <p:txBody>
          <a:bodyPr lIns="9144" tIns="9144" rIns="9144" bIns="9144" rtlCol="0" anchor="ctr"/>
          <a:lstStyle/>
          <a:p>
            <a:pPr algn="ctr" defTabSz="457200"/>
            <a:r>
              <a:rPr lang="en-US" dirty="0">
                <a:solidFill>
                  <a:srgbClr val="092E4D"/>
                </a:solidFill>
              </a:rPr>
              <a:t>No download or plugin!</a:t>
            </a:r>
          </a:p>
        </p:txBody>
      </p:sp>
      <p:cxnSp>
        <p:nvCxnSpPr>
          <p:cNvPr id="11" name="Straight Connector 10"/>
          <p:cNvCxnSpPr/>
          <p:nvPr/>
        </p:nvCxnSpPr>
        <p:spPr>
          <a:xfrm flipH="1">
            <a:off x="1246909" y="1274620"/>
            <a:ext cx="2549236" cy="1177637"/>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3657600" y="1863438"/>
            <a:ext cx="290945" cy="1394112"/>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8" name="16-Point Star 17"/>
          <p:cNvSpPr/>
          <p:nvPr/>
        </p:nvSpPr>
        <p:spPr>
          <a:xfrm>
            <a:off x="6985818" y="3102734"/>
            <a:ext cx="1981200" cy="1773384"/>
          </a:xfrm>
          <a:prstGeom prst="star16">
            <a:avLst>
              <a:gd name="adj" fmla="val 39959"/>
            </a:avLst>
          </a:prstGeom>
          <a:solidFill>
            <a:srgbClr val="FFFF66"/>
          </a:solidFill>
          <a:ln>
            <a:noFill/>
          </a:ln>
          <a:effectLst/>
        </p:spPr>
        <p:style>
          <a:lnRef idx="1">
            <a:schemeClr val="accent1"/>
          </a:lnRef>
          <a:fillRef idx="3">
            <a:schemeClr val="accent1"/>
          </a:fillRef>
          <a:effectRef idx="2">
            <a:schemeClr val="accent1"/>
          </a:effectRef>
          <a:fontRef idx="minor">
            <a:schemeClr val="lt1"/>
          </a:fontRef>
        </p:style>
        <p:txBody>
          <a:bodyPr lIns="9144" tIns="9144" rIns="9144" bIns="9144" rtlCol="0" anchor="ctr"/>
          <a:lstStyle/>
          <a:p>
            <a:pPr algn="ctr" defTabSz="457200"/>
            <a:r>
              <a:rPr lang="en-US" dirty="0">
                <a:solidFill>
                  <a:srgbClr val="092E4D"/>
                </a:solidFill>
              </a:rPr>
              <a:t>Integrates with existing enterprise</a:t>
            </a:r>
          </a:p>
        </p:txBody>
      </p:sp>
      <p:pic>
        <p:nvPicPr>
          <p:cNvPr id="1028" name="Picture 4" descr="C:\Users\AMacGowen\Desktop\Dubai Use Case Images\EMAAR\EMAAR_iphon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2703" y="1274620"/>
            <a:ext cx="1013115" cy="2057890"/>
          </a:xfrm>
          <a:prstGeom prst="rect">
            <a:avLst/>
          </a:prstGeom>
          <a:noFill/>
          <a:extLst>
            <a:ext uri="{909E8E84-426E-40DD-AFC4-6F175D3DCCD1}">
              <a14:hiddenFill xmlns:a14="http://schemas.microsoft.com/office/drawing/2010/main">
                <a:solidFill>
                  <a:srgbClr val="FFFFFF"/>
                </a:solidFill>
              </a14:hiddenFill>
            </a:ext>
          </a:extLst>
        </p:spPr>
      </p:pic>
      <p:sp>
        <p:nvSpPr>
          <p:cNvPr id="6" name="Line Callout 1 5"/>
          <p:cNvSpPr/>
          <p:nvPr/>
        </p:nvSpPr>
        <p:spPr>
          <a:xfrm>
            <a:off x="3796149" y="831947"/>
            <a:ext cx="1623193" cy="1156205"/>
          </a:xfrm>
          <a:prstGeom prst="borderCallout1">
            <a:avLst>
              <a:gd name="adj1" fmla="val 92979"/>
              <a:gd name="adj2" fmla="val 84469"/>
              <a:gd name="adj3" fmla="val 133607"/>
              <a:gd name="adj4" fmla="val 159335"/>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1600" kern="0" dirty="0">
                <a:solidFill>
                  <a:prstClr val="white"/>
                </a:solidFill>
                <a:sym typeface="Arial"/>
                <a:rtl val="0"/>
              </a:rPr>
              <a:t>Real-time face-to-face video chat built into mobile apps &amp; websites</a:t>
            </a:r>
            <a:endParaRPr lang="en-US" sz="1600" b="1" kern="0" dirty="0">
              <a:solidFill>
                <a:prstClr val="white"/>
              </a:solidFill>
              <a:sym typeface="Arial"/>
              <a:rtl val="0"/>
            </a:endParaRPr>
          </a:p>
        </p:txBody>
      </p:sp>
    </p:spTree>
    <p:extLst>
      <p:ext uri="{BB962C8B-B14F-4D97-AF65-F5344CB8AC3E}">
        <p14:creationId xmlns:p14="http://schemas.microsoft.com/office/powerpoint/2010/main" val="2647522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MacGowen\Desktop\Dubai Use Case Images\EMAAR\EMAAR_ipad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959398"/>
            <a:ext cx="4843462" cy="3695722"/>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dirty="0" smtClean="0">
                <a:solidFill>
                  <a:prstClr val="white"/>
                </a:solidFill>
              </a:rPr>
              <a:t>CaféX Communications Confidential © 2014 – All Rights Reserved. </a:t>
            </a:r>
            <a:endParaRPr lang="en-US" dirty="0">
              <a:solidFill>
                <a:prstClr val="white"/>
              </a:solidFill>
            </a:endParaRPr>
          </a:p>
        </p:txBody>
      </p:sp>
      <p:sp>
        <p:nvSpPr>
          <p:cNvPr id="3" name="Slide Number Placeholder 2"/>
          <p:cNvSpPr>
            <a:spLocks noGrp="1"/>
          </p:cNvSpPr>
          <p:nvPr>
            <p:ph type="sldNum" sz="quarter" idx="12"/>
          </p:nvPr>
        </p:nvSpPr>
        <p:spPr/>
        <p:txBody>
          <a:bodyPr/>
          <a:lstStyle/>
          <a:p>
            <a:fld id="{0431C951-9D62-474D-B35D-66AB940D3B2F}" type="slidenum">
              <a:rPr lang="en-US" sz="1000" smtClean="0">
                <a:solidFill>
                  <a:srgbClr val="FFFFFF"/>
                </a:solidFill>
              </a:rPr>
              <a:pPr/>
              <a:t>12</a:t>
            </a:fld>
            <a:endParaRPr lang="en-US" sz="1000" dirty="0">
              <a:solidFill>
                <a:srgbClr val="FFFFFF"/>
              </a:solidFill>
            </a:endParaRPr>
          </a:p>
        </p:txBody>
      </p:sp>
      <p:sp>
        <p:nvSpPr>
          <p:cNvPr id="4" name="Title 3"/>
          <p:cNvSpPr>
            <a:spLocks noGrp="1"/>
          </p:cNvSpPr>
          <p:nvPr>
            <p:ph type="title"/>
          </p:nvPr>
        </p:nvSpPr>
        <p:spPr/>
        <p:txBody>
          <a:bodyPr/>
          <a:lstStyle/>
          <a:p>
            <a:r>
              <a:rPr lang="en-US" dirty="0" smtClean="0"/>
              <a:t>Going Beyond Video to Live Assist</a:t>
            </a:r>
            <a:endParaRPr lang="en-US" dirty="0"/>
          </a:p>
        </p:txBody>
      </p:sp>
      <p:sp>
        <p:nvSpPr>
          <p:cNvPr id="6" name="Line Callout 1 5"/>
          <p:cNvSpPr/>
          <p:nvPr/>
        </p:nvSpPr>
        <p:spPr>
          <a:xfrm>
            <a:off x="242634" y="1233045"/>
            <a:ext cx="1447800" cy="955975"/>
          </a:xfrm>
          <a:prstGeom prst="borderCallout1">
            <a:avLst>
              <a:gd name="adj1" fmla="val 76203"/>
              <a:gd name="adj2" fmla="val -31"/>
              <a:gd name="adj3" fmla="val 97793"/>
              <a:gd name="adj4" fmla="val 75876"/>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1600" kern="0" dirty="0">
                <a:solidFill>
                  <a:prstClr val="white"/>
                </a:solidFill>
                <a:sym typeface="Arial"/>
                <a:rtl val="0"/>
              </a:rPr>
              <a:t>Agent can draw on customer’s screen</a:t>
            </a:r>
            <a:endParaRPr lang="en-US" sz="1600" b="1" kern="0" dirty="0">
              <a:solidFill>
                <a:prstClr val="white"/>
              </a:solidFill>
              <a:sym typeface="Arial"/>
              <a:rtl val="0"/>
            </a:endParaRPr>
          </a:p>
        </p:txBody>
      </p:sp>
      <p:sp>
        <p:nvSpPr>
          <p:cNvPr id="9" name="Line Callout 1 8"/>
          <p:cNvSpPr/>
          <p:nvPr/>
        </p:nvSpPr>
        <p:spPr>
          <a:xfrm>
            <a:off x="7519218" y="1025232"/>
            <a:ext cx="1447800" cy="1371599"/>
          </a:xfrm>
          <a:prstGeom prst="borderCallout1">
            <a:avLst>
              <a:gd name="adj1" fmla="val 76203"/>
              <a:gd name="adj2" fmla="val -31"/>
              <a:gd name="adj3" fmla="val 78396"/>
              <a:gd name="adj4" fmla="val 15664"/>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1600" kern="0" dirty="0">
                <a:solidFill>
                  <a:prstClr val="white"/>
                </a:solidFill>
                <a:sym typeface="Arial"/>
                <a:rtl val="0"/>
              </a:rPr>
              <a:t>Agent can co-browse and remotely control customer’s screen</a:t>
            </a:r>
          </a:p>
        </p:txBody>
      </p:sp>
      <p:sp>
        <p:nvSpPr>
          <p:cNvPr id="7" name="Rectangle 6"/>
          <p:cNvSpPr/>
          <p:nvPr/>
        </p:nvSpPr>
        <p:spPr>
          <a:xfrm>
            <a:off x="242634" y="3394366"/>
            <a:ext cx="1447800" cy="942109"/>
          </a:xfrm>
          <a:prstGeom prst="rect">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1600" kern="0" dirty="0">
                <a:solidFill>
                  <a:prstClr val="white"/>
                </a:solidFill>
                <a:sym typeface="Arial"/>
                <a:rtl val="0"/>
              </a:rPr>
              <a:t>Agent can push links, images &amp; documents</a:t>
            </a:r>
          </a:p>
        </p:txBody>
      </p:sp>
      <p:sp>
        <p:nvSpPr>
          <p:cNvPr id="11" name="Line Callout 1 10"/>
          <p:cNvSpPr/>
          <p:nvPr/>
        </p:nvSpPr>
        <p:spPr>
          <a:xfrm>
            <a:off x="7519218" y="3034145"/>
            <a:ext cx="1447800" cy="1620975"/>
          </a:xfrm>
          <a:prstGeom prst="borderCallout1">
            <a:avLst>
              <a:gd name="adj1" fmla="val 76203"/>
              <a:gd name="adj2" fmla="val -31"/>
              <a:gd name="adj3" fmla="val 71558"/>
              <a:gd name="adj4" fmla="val 3518"/>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1600" kern="0" dirty="0">
                <a:solidFill>
                  <a:prstClr val="white"/>
                </a:solidFill>
                <a:sym typeface="Arial"/>
                <a:rtl val="0"/>
              </a:rPr>
              <a:t>Customer context across web, video, chat used for IVR bypass, smart routing, call back </a:t>
            </a:r>
          </a:p>
        </p:txBody>
      </p:sp>
    </p:spTree>
    <p:extLst>
      <p:ext uri="{BB962C8B-B14F-4D97-AF65-F5344CB8AC3E}">
        <p14:creationId xmlns:p14="http://schemas.microsoft.com/office/powerpoint/2010/main" val="368060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866900" y="138113"/>
            <a:ext cx="7277100" cy="566737"/>
          </a:xfrm>
        </p:spPr>
        <p:txBody>
          <a:bodyPr/>
          <a:lstStyle/>
          <a:p>
            <a:r>
              <a:rPr lang="en-US" b="0" dirty="0" smtClean="0">
                <a:cs typeface="Calibri"/>
              </a:rPr>
              <a:t>Omnichannel Customer Experience</a:t>
            </a:r>
            <a:endParaRPr lang="en-US" dirty="0"/>
          </a:p>
        </p:txBody>
      </p:sp>
      <p:pic>
        <p:nvPicPr>
          <p:cNvPr id="20" name="Picture 1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538" y="196686"/>
            <a:ext cx="1039745" cy="451632"/>
          </a:xfrm>
          <a:prstGeom prst="rect">
            <a:avLst/>
          </a:prstGeom>
        </p:spPr>
      </p:pic>
      <p:pic>
        <p:nvPicPr>
          <p:cNvPr id="22" name="Picture 2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4392" y="1385989"/>
            <a:ext cx="1022135" cy="1438351"/>
          </a:xfrm>
          <a:prstGeom prst="roundRect">
            <a:avLst>
              <a:gd name="adj" fmla="val 13461"/>
            </a:avLst>
          </a:prstGeom>
          <a:ln w="12700" cmpd="sng">
            <a:noFill/>
          </a:ln>
        </p:spPr>
        <p:style>
          <a:lnRef idx="2">
            <a:schemeClr val="dk1"/>
          </a:lnRef>
          <a:fillRef idx="1">
            <a:schemeClr val="lt1"/>
          </a:fillRef>
          <a:effectRef idx="0">
            <a:schemeClr val="dk1"/>
          </a:effectRef>
          <a:fontRef idx="minor">
            <a:schemeClr val="dk1"/>
          </a:fontRef>
        </p:style>
      </p:pic>
      <p:sp>
        <p:nvSpPr>
          <p:cNvPr id="29" name="TextBox 28"/>
          <p:cNvSpPr txBox="1"/>
          <p:nvPr/>
        </p:nvSpPr>
        <p:spPr>
          <a:xfrm>
            <a:off x="108460" y="4382136"/>
            <a:ext cx="9157305" cy="307777"/>
          </a:xfrm>
          <a:prstGeom prst="rect">
            <a:avLst/>
          </a:prstGeom>
          <a:noFill/>
        </p:spPr>
        <p:txBody>
          <a:bodyPr wrap="square" rtlCol="0">
            <a:spAutoFit/>
          </a:bodyPr>
          <a:lstStyle/>
          <a:p>
            <a:pPr algn="ctr" defTabSz="457200"/>
            <a:r>
              <a:rPr lang="en-US" sz="1400" b="1" dirty="0" err="1">
                <a:solidFill>
                  <a:prstClr val="white"/>
                </a:solidFill>
                <a:effectLst>
                  <a:outerShdw blurRad="50800" dist="38100" dir="2700000" algn="tl" rotWithShape="0">
                    <a:prstClr val="black">
                      <a:alpha val="40000"/>
                    </a:prstClr>
                  </a:outerShdw>
                </a:effectLst>
                <a:cs typeface="Calibri"/>
              </a:rPr>
              <a:t>CaféX</a:t>
            </a:r>
            <a:r>
              <a:rPr lang="en-US" sz="1400" b="1" dirty="0">
                <a:solidFill>
                  <a:prstClr val="white"/>
                </a:solidFill>
                <a:effectLst>
                  <a:outerShdw blurRad="50800" dist="38100" dir="2700000" algn="tl" rotWithShape="0">
                    <a:prstClr val="black">
                      <a:alpha val="40000"/>
                    </a:prstClr>
                  </a:outerShdw>
                </a:effectLst>
                <a:cs typeface="Calibri"/>
              </a:rPr>
              <a:t> USER EXPERIENCE</a:t>
            </a:r>
          </a:p>
        </p:txBody>
      </p:sp>
      <p:sp>
        <p:nvSpPr>
          <p:cNvPr id="70" name="Rounded Rectangular Callout 69"/>
          <p:cNvSpPr/>
          <p:nvPr/>
        </p:nvSpPr>
        <p:spPr>
          <a:xfrm>
            <a:off x="98322" y="4115430"/>
            <a:ext cx="8947357" cy="729750"/>
          </a:xfrm>
          <a:prstGeom prst="wedgeRoundRectCallout">
            <a:avLst>
              <a:gd name="adj1" fmla="val 19562"/>
              <a:gd name="adj2" fmla="val -18220"/>
              <a:gd name="adj3" fmla="val 16667"/>
            </a:avLst>
          </a:prstGeom>
          <a:solidFill>
            <a:schemeClr val="tx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45720" tIns="0" rIns="45720" bIns="0" rtlCol="0" anchor="ctr" anchorCtr="0"/>
          <a:lstStyle/>
          <a:p>
            <a:pPr algn="ctr" defTabSz="457200">
              <a:lnSpc>
                <a:spcPct val="80000"/>
              </a:lnSpc>
              <a:spcAft>
                <a:spcPts val="500"/>
              </a:spcAft>
            </a:pPr>
            <a:r>
              <a:rPr lang="en-US" sz="2400" b="1" dirty="0">
                <a:solidFill>
                  <a:prstClr val="white"/>
                </a:solidFill>
                <a:effectLst>
                  <a:outerShdw blurRad="50800" dist="38100" dir="2700000" algn="tl" rotWithShape="0">
                    <a:prstClr val="black">
                      <a:alpha val="40000"/>
                    </a:prstClr>
                  </a:outerShdw>
                </a:effectLst>
                <a:cs typeface="Calibri"/>
              </a:rPr>
              <a:t>Customer </a:t>
            </a:r>
            <a:r>
              <a:rPr lang="en-US" sz="2400" b="1" dirty="0" smtClean="0">
                <a:solidFill>
                  <a:prstClr val="white"/>
                </a:solidFill>
                <a:effectLst>
                  <a:outerShdw blurRad="50800" dist="38100" dir="2700000" algn="tl" rotWithShape="0">
                    <a:prstClr val="black">
                      <a:alpha val="40000"/>
                    </a:prstClr>
                  </a:outerShdw>
                </a:effectLst>
                <a:cs typeface="Calibri"/>
              </a:rPr>
              <a:t>context persists across </a:t>
            </a:r>
            <a:r>
              <a:rPr lang="en-US" sz="2400" b="1" dirty="0">
                <a:solidFill>
                  <a:prstClr val="white"/>
                </a:solidFill>
                <a:effectLst>
                  <a:outerShdw blurRad="50800" dist="38100" dir="2700000" algn="tl" rotWithShape="0">
                    <a:prstClr val="black">
                      <a:alpha val="40000"/>
                    </a:prstClr>
                  </a:outerShdw>
                </a:effectLst>
                <a:cs typeface="Calibri"/>
              </a:rPr>
              <a:t>c</a:t>
            </a:r>
            <a:r>
              <a:rPr lang="en-US" sz="2400" b="1" dirty="0" smtClean="0">
                <a:solidFill>
                  <a:prstClr val="white"/>
                </a:solidFill>
                <a:effectLst>
                  <a:outerShdw blurRad="50800" dist="38100" dir="2700000" algn="tl" rotWithShape="0">
                    <a:prstClr val="black">
                      <a:alpha val="40000"/>
                    </a:prstClr>
                  </a:outerShdw>
                </a:effectLst>
                <a:cs typeface="Calibri"/>
              </a:rPr>
              <a:t>hannels </a:t>
            </a:r>
            <a:r>
              <a:rPr lang="en-US" sz="2400" b="1" dirty="0">
                <a:solidFill>
                  <a:prstClr val="white"/>
                </a:solidFill>
                <a:effectLst>
                  <a:outerShdw blurRad="50800" dist="38100" dir="2700000" algn="tl" rotWithShape="0">
                    <a:prstClr val="black">
                      <a:alpha val="40000"/>
                    </a:prstClr>
                  </a:outerShdw>
                </a:effectLst>
                <a:cs typeface="Calibri"/>
              </a:rPr>
              <a:t>&amp; </a:t>
            </a:r>
            <a:r>
              <a:rPr lang="en-US" sz="2400" b="1" dirty="0" smtClean="0">
                <a:solidFill>
                  <a:prstClr val="white"/>
                </a:solidFill>
                <a:effectLst>
                  <a:outerShdw blurRad="50800" dist="38100" dir="2700000" algn="tl" rotWithShape="0">
                    <a:prstClr val="black">
                      <a:alpha val="40000"/>
                    </a:prstClr>
                  </a:outerShdw>
                </a:effectLst>
                <a:cs typeface="Calibri"/>
              </a:rPr>
              <a:t>agents</a:t>
            </a:r>
            <a:endParaRPr lang="en-US" sz="2400" b="1" dirty="0">
              <a:solidFill>
                <a:prstClr val="white"/>
              </a:solidFill>
              <a:effectLst>
                <a:outerShdw blurRad="50800" dist="38100" dir="2700000" algn="tl" rotWithShape="0">
                  <a:prstClr val="black">
                    <a:alpha val="40000"/>
                  </a:prstClr>
                </a:outerShdw>
              </a:effectLst>
              <a:cs typeface="Calibri"/>
            </a:endParaRPr>
          </a:p>
          <a:p>
            <a:pPr algn="ctr" defTabSz="457200">
              <a:lnSpc>
                <a:spcPct val="80000"/>
              </a:lnSpc>
              <a:spcAft>
                <a:spcPts val="500"/>
              </a:spcAft>
            </a:pPr>
            <a:r>
              <a:rPr lang="en-US" sz="2400" b="1" dirty="0">
                <a:solidFill>
                  <a:prstClr val="white"/>
                </a:solidFill>
                <a:effectLst>
                  <a:outerShdw blurRad="50800" dist="38100" dir="2700000" algn="tl" rotWithShape="0">
                    <a:prstClr val="black">
                      <a:alpha val="40000"/>
                    </a:prstClr>
                  </a:outerShdw>
                </a:effectLst>
                <a:cs typeface="Calibri"/>
              </a:rPr>
              <a:t>N</a:t>
            </a:r>
            <a:r>
              <a:rPr lang="en-US" sz="2400" b="1" dirty="0" smtClean="0">
                <a:solidFill>
                  <a:prstClr val="white"/>
                </a:solidFill>
                <a:effectLst>
                  <a:outerShdw blurRad="50800" dist="38100" dir="2700000" algn="tl" rotWithShape="0">
                    <a:prstClr val="black">
                      <a:alpha val="40000"/>
                    </a:prstClr>
                  </a:outerShdw>
                </a:effectLst>
                <a:cs typeface="Calibri"/>
              </a:rPr>
              <a:t>o information </a:t>
            </a:r>
            <a:r>
              <a:rPr lang="en-US" sz="2400" b="1" dirty="0">
                <a:solidFill>
                  <a:prstClr val="white"/>
                </a:solidFill>
                <a:effectLst>
                  <a:outerShdw blurRad="50800" dist="38100" dir="2700000" algn="tl" rotWithShape="0">
                    <a:prstClr val="black">
                      <a:alpha val="40000"/>
                    </a:prstClr>
                  </a:outerShdw>
                </a:effectLst>
                <a:cs typeface="Calibri"/>
              </a:rPr>
              <a:t>r</a:t>
            </a:r>
            <a:r>
              <a:rPr lang="en-US" sz="2400" b="1" dirty="0" smtClean="0">
                <a:solidFill>
                  <a:prstClr val="white"/>
                </a:solidFill>
                <a:effectLst>
                  <a:outerShdw blurRad="50800" dist="38100" dir="2700000" algn="tl" rotWithShape="0">
                    <a:prstClr val="black">
                      <a:alpha val="40000"/>
                    </a:prstClr>
                  </a:outerShdw>
                </a:effectLst>
                <a:cs typeface="Calibri"/>
              </a:rPr>
              <a:t>ehash … increases </a:t>
            </a:r>
            <a:r>
              <a:rPr lang="en-US" sz="2400" b="1" dirty="0">
                <a:solidFill>
                  <a:prstClr val="white"/>
                </a:solidFill>
                <a:effectLst>
                  <a:outerShdw blurRad="50800" dist="38100" dir="2700000" algn="tl" rotWithShape="0">
                    <a:prstClr val="black">
                      <a:alpha val="40000"/>
                    </a:prstClr>
                  </a:outerShdw>
                </a:effectLst>
                <a:cs typeface="Calibri"/>
              </a:rPr>
              <a:t>NPS &amp; </a:t>
            </a:r>
            <a:r>
              <a:rPr lang="en-US" sz="2400" b="1" dirty="0" smtClean="0">
                <a:solidFill>
                  <a:prstClr val="white"/>
                </a:solidFill>
                <a:effectLst>
                  <a:outerShdw blurRad="50800" dist="38100" dir="2700000" algn="tl" rotWithShape="0">
                    <a:prstClr val="black">
                      <a:alpha val="40000"/>
                    </a:prstClr>
                  </a:outerShdw>
                </a:effectLst>
                <a:cs typeface="Calibri"/>
              </a:rPr>
              <a:t>loyalty</a:t>
            </a:r>
            <a:endParaRPr lang="en-US" sz="2400" b="1" dirty="0">
              <a:solidFill>
                <a:prstClr val="white"/>
              </a:solidFill>
              <a:effectLst>
                <a:outerShdw blurRad="50800" dist="38100" dir="2700000" algn="tl" rotWithShape="0">
                  <a:prstClr val="black">
                    <a:alpha val="40000"/>
                  </a:prstClr>
                </a:outerShdw>
              </a:effectLst>
              <a:cs typeface="Calibri"/>
            </a:endParaRPr>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54041" y="2670338"/>
            <a:ext cx="1828700" cy="1308369"/>
          </a:xfrm>
          <a:prstGeom prst="rect">
            <a:avLst/>
          </a:prstGeom>
        </p:spPr>
      </p:pic>
      <p:grpSp>
        <p:nvGrpSpPr>
          <p:cNvPr id="15" name="Group 14"/>
          <p:cNvGrpSpPr>
            <a:grpSpLocks noChangeAspect="1"/>
          </p:cNvGrpSpPr>
          <p:nvPr/>
        </p:nvGrpSpPr>
        <p:grpSpPr>
          <a:xfrm>
            <a:off x="1394028" y="998821"/>
            <a:ext cx="837914" cy="1275878"/>
            <a:chOff x="1493930" y="1103325"/>
            <a:chExt cx="837914" cy="1275878"/>
          </a:xfrm>
        </p:grpSpPr>
        <p:pic>
          <p:nvPicPr>
            <p:cNvPr id="1026" name="Picture 2" descr="http://previewcf.turbosquid.com/Preview/2011/04/28__04_08_06/Iphone-4-white-frontal.jpgd54bb0bc-11cc-49cb-8efc-1f804d92cd95Large.jpg"/>
            <p:cNvPicPr>
              <a:picLocks noChangeAspect="1" noChangeArrowheads="1"/>
            </p:cNvPicPr>
            <p:nvPr/>
          </p:nvPicPr>
          <p:blipFill rotWithShape="1">
            <a:blip r:embed="rId6">
              <a:extLst>
                <a:ext uri="{28A0092B-C50C-407E-A947-70E740481C1C}">
                  <a14:useLocalDpi xmlns:a14="http://schemas.microsoft.com/office/drawing/2010/main" val="0"/>
                </a:ext>
              </a:extLst>
            </a:blip>
            <a:srcRect l="19359" r="14968"/>
            <a:stretch/>
          </p:blipFill>
          <p:spPr bwMode="auto">
            <a:xfrm>
              <a:off x="1493930" y="1103325"/>
              <a:ext cx="837914" cy="1275878"/>
            </a:xfrm>
            <a:prstGeom prst="roundRect">
              <a:avLst>
                <a:gd name="adj" fmla="val 36352"/>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60700" y="1337977"/>
              <a:ext cx="522969" cy="754044"/>
            </a:xfrm>
            <a:prstGeom prst="rect">
              <a:avLst/>
            </a:prstGeom>
            <a:ln w="12700" cmpd="sng">
              <a:noFill/>
            </a:ln>
          </p:spPr>
          <p:style>
            <a:lnRef idx="2">
              <a:schemeClr val="dk1"/>
            </a:lnRef>
            <a:fillRef idx="1">
              <a:schemeClr val="lt1"/>
            </a:fillRef>
            <a:effectRef idx="0">
              <a:schemeClr val="dk1"/>
            </a:effectRef>
            <a:fontRef idx="minor">
              <a:schemeClr val="dk1"/>
            </a:fontRef>
          </p:style>
        </p:pic>
      </p:grpSp>
      <p:sp>
        <p:nvSpPr>
          <p:cNvPr id="17" name="TextBox 16"/>
          <p:cNvSpPr txBox="1"/>
          <p:nvPr/>
        </p:nvSpPr>
        <p:spPr>
          <a:xfrm>
            <a:off x="144392" y="2873709"/>
            <a:ext cx="1022135" cy="738664"/>
          </a:xfrm>
          <a:prstGeom prst="rect">
            <a:avLst/>
          </a:prstGeom>
          <a:noFill/>
        </p:spPr>
        <p:txBody>
          <a:bodyPr wrap="square" rtlCol="0">
            <a:spAutoFit/>
          </a:bodyPr>
          <a:lstStyle/>
          <a:p>
            <a:pPr algn="ctr"/>
            <a:r>
              <a:rPr lang="en-US" sz="1400" dirty="0" smtClean="0"/>
              <a:t>User starts via mobile or web</a:t>
            </a:r>
            <a:endParaRPr lang="en-US" sz="1400" dirty="0"/>
          </a:p>
        </p:txBody>
      </p:sp>
      <p:sp>
        <p:nvSpPr>
          <p:cNvPr id="38" name="TextBox 37"/>
          <p:cNvSpPr txBox="1"/>
          <p:nvPr/>
        </p:nvSpPr>
        <p:spPr>
          <a:xfrm>
            <a:off x="1301918" y="2257161"/>
            <a:ext cx="1022135" cy="523220"/>
          </a:xfrm>
          <a:prstGeom prst="rect">
            <a:avLst/>
          </a:prstGeom>
          <a:noFill/>
        </p:spPr>
        <p:txBody>
          <a:bodyPr wrap="square" rtlCol="0">
            <a:spAutoFit/>
          </a:bodyPr>
          <a:lstStyle/>
          <a:p>
            <a:pPr algn="ctr"/>
            <a:r>
              <a:rPr lang="en-US" sz="1400" dirty="0" smtClean="0"/>
              <a:t>Visual self-service</a:t>
            </a:r>
            <a:endParaRPr lang="en-US" sz="1400" dirty="0"/>
          </a:p>
        </p:txBody>
      </p:sp>
      <p:sp>
        <p:nvSpPr>
          <p:cNvPr id="39" name="TextBox 38"/>
          <p:cNvSpPr txBox="1"/>
          <p:nvPr/>
        </p:nvSpPr>
        <p:spPr>
          <a:xfrm>
            <a:off x="1985554" y="3455488"/>
            <a:ext cx="1476103" cy="523220"/>
          </a:xfrm>
          <a:prstGeom prst="rect">
            <a:avLst/>
          </a:prstGeom>
          <a:noFill/>
        </p:spPr>
        <p:txBody>
          <a:bodyPr wrap="square" rtlCol="0">
            <a:spAutoFit/>
          </a:bodyPr>
          <a:lstStyle/>
          <a:p>
            <a:pPr algn="ctr"/>
            <a:r>
              <a:rPr lang="en-US" sz="1400" dirty="0" smtClean="0"/>
              <a:t>Web chat </a:t>
            </a:r>
          </a:p>
          <a:p>
            <a:pPr algn="ctr"/>
            <a:r>
              <a:rPr lang="en-US" sz="1400" dirty="0" smtClean="0"/>
              <a:t>with 1</a:t>
            </a:r>
            <a:r>
              <a:rPr lang="en-US" sz="1400" baseline="30000" dirty="0" smtClean="0"/>
              <a:t>st</a:t>
            </a:r>
            <a:r>
              <a:rPr lang="en-US" sz="1400" dirty="0" smtClean="0"/>
              <a:t> agent</a:t>
            </a:r>
            <a:endParaRPr lang="en-US" sz="1400" dirty="0"/>
          </a:p>
        </p:txBody>
      </p:sp>
      <p:sp>
        <p:nvSpPr>
          <p:cNvPr id="40" name="TextBox 39"/>
          <p:cNvSpPr txBox="1"/>
          <p:nvPr/>
        </p:nvSpPr>
        <p:spPr>
          <a:xfrm>
            <a:off x="3527188" y="2867116"/>
            <a:ext cx="2223206" cy="738664"/>
          </a:xfrm>
          <a:prstGeom prst="rect">
            <a:avLst/>
          </a:prstGeom>
          <a:noFill/>
        </p:spPr>
        <p:txBody>
          <a:bodyPr wrap="square" rtlCol="0">
            <a:spAutoFit/>
          </a:bodyPr>
          <a:lstStyle/>
          <a:p>
            <a:pPr algn="ctr"/>
            <a:r>
              <a:rPr lang="en-US" sz="1400" dirty="0" smtClean="0"/>
              <a:t>Escalate seamlessly to</a:t>
            </a:r>
          </a:p>
          <a:p>
            <a:pPr algn="ctr"/>
            <a:r>
              <a:rPr lang="en-US" sz="1400" dirty="0" smtClean="0"/>
              <a:t>in-app video &amp; live assist with 2</a:t>
            </a:r>
            <a:r>
              <a:rPr lang="en-US" sz="1400" baseline="30000" dirty="0" smtClean="0"/>
              <a:t>nd</a:t>
            </a:r>
            <a:r>
              <a:rPr lang="en-US" sz="1400" dirty="0" smtClean="0"/>
              <a:t> agent</a:t>
            </a:r>
            <a:endParaRPr lang="en-US" sz="1400" dirty="0"/>
          </a:p>
        </p:txBody>
      </p:sp>
      <p:sp>
        <p:nvSpPr>
          <p:cNvPr id="41" name="TextBox 40"/>
          <p:cNvSpPr txBox="1"/>
          <p:nvPr/>
        </p:nvSpPr>
        <p:spPr>
          <a:xfrm>
            <a:off x="7743996" y="1108770"/>
            <a:ext cx="1347752" cy="1169551"/>
          </a:xfrm>
          <a:prstGeom prst="rect">
            <a:avLst/>
          </a:prstGeom>
          <a:noFill/>
        </p:spPr>
        <p:txBody>
          <a:bodyPr wrap="square" rtlCol="0">
            <a:spAutoFit/>
          </a:bodyPr>
          <a:lstStyle/>
          <a:p>
            <a:pPr algn="ctr"/>
            <a:r>
              <a:rPr lang="en-US" sz="1400" dirty="0" smtClean="0"/>
              <a:t>2</a:t>
            </a:r>
            <a:r>
              <a:rPr lang="en-US" sz="1400" baseline="30000" dirty="0" smtClean="0"/>
              <a:t>nd</a:t>
            </a:r>
            <a:r>
              <a:rPr lang="en-US" sz="1400" dirty="0" smtClean="0"/>
              <a:t> agent sees web chat with 1</a:t>
            </a:r>
            <a:r>
              <a:rPr lang="en-US" sz="1400" baseline="30000" dirty="0" smtClean="0"/>
              <a:t>st</a:t>
            </a:r>
            <a:r>
              <a:rPr lang="en-US" sz="1400" dirty="0" smtClean="0"/>
              <a:t> agent &amp; user’s online activity</a:t>
            </a:r>
            <a:endParaRPr lang="en-US" sz="1400" dirty="0"/>
          </a:p>
        </p:txBody>
      </p:sp>
      <p:sp>
        <p:nvSpPr>
          <p:cNvPr id="42" name="TextBox 41"/>
          <p:cNvSpPr txBox="1"/>
          <p:nvPr/>
        </p:nvSpPr>
        <p:spPr>
          <a:xfrm>
            <a:off x="8156614" y="2952308"/>
            <a:ext cx="992777" cy="738664"/>
          </a:xfrm>
          <a:prstGeom prst="rect">
            <a:avLst/>
          </a:prstGeom>
          <a:noFill/>
        </p:spPr>
        <p:txBody>
          <a:bodyPr wrap="square" rtlCol="0">
            <a:spAutoFit/>
          </a:bodyPr>
          <a:lstStyle/>
          <a:p>
            <a:pPr algn="ctr"/>
            <a:r>
              <a:rPr lang="en-US" sz="1400" dirty="0" smtClean="0"/>
              <a:t>Cross-channel analytics</a:t>
            </a:r>
            <a:endParaRPr lang="en-US" sz="1400" dirty="0"/>
          </a:p>
        </p:txBody>
      </p:sp>
      <p:cxnSp>
        <p:nvCxnSpPr>
          <p:cNvPr id="23" name="Straight Connector 22"/>
          <p:cNvCxnSpPr>
            <a:stCxn id="22" idx="3"/>
          </p:cNvCxnSpPr>
          <p:nvPr/>
        </p:nvCxnSpPr>
        <p:spPr>
          <a:xfrm flipV="1">
            <a:off x="1166527" y="1779766"/>
            <a:ext cx="227501" cy="325399"/>
          </a:xfrm>
          <a:prstGeom prst="line">
            <a:avLst/>
          </a:prstGeom>
          <a:ln w="12700">
            <a:solidFill>
              <a:schemeClr val="bg1">
                <a:lumMod val="85000"/>
              </a:schemeClr>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a:endCxn id="30" idx="0"/>
          </p:cNvCxnSpPr>
          <p:nvPr/>
        </p:nvCxnSpPr>
        <p:spPr>
          <a:xfrm>
            <a:off x="2243118" y="1641569"/>
            <a:ext cx="480488" cy="1086560"/>
          </a:xfrm>
          <a:prstGeom prst="line">
            <a:avLst/>
          </a:prstGeom>
          <a:ln w="12700">
            <a:solidFill>
              <a:schemeClr val="bg1">
                <a:lumMod val="85000"/>
              </a:schemeClr>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endCxn id="30" idx="3"/>
          </p:cNvCxnSpPr>
          <p:nvPr/>
        </p:nvCxnSpPr>
        <p:spPr>
          <a:xfrm flipH="1">
            <a:off x="3090342" y="1987517"/>
            <a:ext cx="500244" cy="1113831"/>
          </a:xfrm>
          <a:prstGeom prst="line">
            <a:avLst/>
          </a:prstGeom>
          <a:ln w="12700">
            <a:solidFill>
              <a:schemeClr val="bg1">
                <a:lumMod val="85000"/>
              </a:schemeClr>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a:endCxn id="8" idx="3"/>
          </p:cNvCxnSpPr>
          <p:nvPr/>
        </p:nvCxnSpPr>
        <p:spPr>
          <a:xfrm flipH="1">
            <a:off x="5668748" y="1585823"/>
            <a:ext cx="399772" cy="469556"/>
          </a:xfrm>
          <a:prstGeom prst="line">
            <a:avLst/>
          </a:prstGeom>
          <a:ln w="12700">
            <a:solidFill>
              <a:schemeClr val="bg1">
                <a:lumMod val="85000"/>
              </a:schemeClr>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a:endCxn id="12" idx="0"/>
          </p:cNvCxnSpPr>
          <p:nvPr/>
        </p:nvCxnSpPr>
        <p:spPr>
          <a:xfrm>
            <a:off x="7028147" y="2384035"/>
            <a:ext cx="240244" cy="286303"/>
          </a:xfrm>
          <a:prstGeom prst="line">
            <a:avLst/>
          </a:prstGeom>
          <a:ln w="12700">
            <a:solidFill>
              <a:schemeClr val="bg1">
                <a:lumMod val="85000"/>
              </a:schemeClr>
            </a:solidFill>
            <a:prstDash val="sysDash"/>
            <a:tailEnd type="triangle"/>
          </a:ln>
          <a:effectLst/>
        </p:spPr>
        <p:style>
          <a:lnRef idx="2">
            <a:schemeClr val="accent1"/>
          </a:lnRef>
          <a:fillRef idx="0">
            <a:schemeClr val="accent1"/>
          </a:fillRef>
          <a:effectRef idx="1">
            <a:schemeClr val="accent1"/>
          </a:effectRef>
          <a:fontRef idx="minor">
            <a:schemeClr val="tx1"/>
          </a:fontRef>
        </p:style>
      </p:cxnSp>
      <p:grpSp>
        <p:nvGrpSpPr>
          <p:cNvPr id="13" name="Group 12"/>
          <p:cNvGrpSpPr>
            <a:grpSpLocks noChangeAspect="1"/>
          </p:cNvGrpSpPr>
          <p:nvPr/>
        </p:nvGrpSpPr>
        <p:grpSpPr>
          <a:xfrm>
            <a:off x="3590585" y="1239711"/>
            <a:ext cx="2096413" cy="1581389"/>
            <a:chOff x="2785459" y="1043767"/>
            <a:chExt cx="2096413" cy="1581389"/>
          </a:xfrm>
        </p:grpSpPr>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85459" y="1043767"/>
              <a:ext cx="2096413" cy="158138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08038" y="1435541"/>
              <a:ext cx="1255584" cy="847787"/>
            </a:xfrm>
            <a:prstGeom prst="rect">
              <a:avLst/>
            </a:prstGeom>
          </p:spPr>
        </p:pic>
        <p:sp>
          <p:nvSpPr>
            <p:cNvPr id="5" name="Rectangle 4"/>
            <p:cNvSpPr/>
            <p:nvPr/>
          </p:nvSpPr>
          <p:spPr>
            <a:xfrm>
              <a:off x="3608038" y="1414550"/>
              <a:ext cx="1273834" cy="19202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40" rtlCol="0" anchor="ctr"/>
            <a:lstStyle/>
            <a:p>
              <a:r>
                <a:rPr lang="en-US" sz="800" dirty="0" smtClean="0"/>
                <a:t> Mute</a:t>
              </a:r>
              <a:r>
                <a:rPr lang="en-US" sz="900" dirty="0" smtClean="0"/>
                <a:t>                        End  </a:t>
              </a:r>
              <a:endParaRPr lang="en-US" sz="900" dirty="0"/>
            </a:p>
          </p:txBody>
        </p:sp>
      </p:grpSp>
      <p:pic>
        <p:nvPicPr>
          <p:cNvPr id="30" name="Picture 8" descr="http://thumbs.dreamstime.com/z/man-typing-computer-keyboard-5313183.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2356869" y="2728129"/>
            <a:ext cx="733473" cy="746437"/>
          </a:xfrm>
          <a:prstGeom prst="roundRect">
            <a:avLst>
              <a:gd name="adj" fmla="val 8062"/>
            </a:avLst>
          </a:prstGeom>
          <a:noFill/>
          <a:extLst>
            <a:ext uri="{909E8E84-426E-40DD-AFC4-6F175D3DCCD1}">
              <a14:hiddenFill xmlns:a14="http://schemas.microsoft.com/office/drawing/2010/main">
                <a:solidFill>
                  <a:srgbClr val="FFFFFF"/>
                </a:solidFill>
              </a14:hiddenFill>
            </a:ext>
          </a:extLst>
        </p:spPr>
      </p:pic>
      <p:grpSp>
        <p:nvGrpSpPr>
          <p:cNvPr id="16" name="Group 15"/>
          <p:cNvGrpSpPr>
            <a:grpSpLocks noChangeAspect="1"/>
          </p:cNvGrpSpPr>
          <p:nvPr/>
        </p:nvGrpSpPr>
        <p:grpSpPr>
          <a:xfrm>
            <a:off x="6068520" y="832645"/>
            <a:ext cx="1666452" cy="1555699"/>
            <a:chOff x="5015745" y="924719"/>
            <a:chExt cx="1921092" cy="1793416"/>
          </a:xfrm>
        </p:grpSpPr>
        <p:pic>
          <p:nvPicPr>
            <p:cNvPr id="10" name="Picture 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019037" y="924719"/>
              <a:ext cx="1917800" cy="853871"/>
            </a:xfrm>
            <a:prstGeom prst="rect">
              <a:avLst/>
            </a:prstGeom>
            <a:ln w="9525">
              <a:solidFill>
                <a:schemeClr val="accent1"/>
              </a:solidFill>
            </a:ln>
          </p:spPr>
        </p:pic>
        <p:pic>
          <p:nvPicPr>
            <p:cNvPr id="11" name="Picture 1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015745" y="1743487"/>
              <a:ext cx="1920240" cy="974648"/>
            </a:xfrm>
            <a:prstGeom prst="rect">
              <a:avLst/>
            </a:prstGeom>
            <a:ln w="9525">
              <a:solidFill>
                <a:schemeClr val="accent1"/>
              </a:solidFill>
            </a:ln>
          </p:spPr>
        </p:pic>
      </p:grpSp>
    </p:spTree>
    <p:extLst>
      <p:ext uri="{BB962C8B-B14F-4D97-AF65-F5344CB8AC3E}">
        <p14:creationId xmlns:p14="http://schemas.microsoft.com/office/powerpoint/2010/main" val="181764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534" y="196686"/>
            <a:ext cx="1039745" cy="451632"/>
          </a:xfrm>
          <a:prstGeom prst="rect">
            <a:avLst/>
          </a:prstGeom>
        </p:spPr>
      </p:pic>
      <p:sp>
        <p:nvSpPr>
          <p:cNvPr id="47" name="Footer Placeholder 3"/>
          <p:cNvSpPr>
            <a:spLocks noGrp="1"/>
          </p:cNvSpPr>
          <p:nvPr>
            <p:ph type="ftr" sz="quarter" idx="11"/>
          </p:nvPr>
        </p:nvSpPr>
        <p:spPr>
          <a:xfrm>
            <a:off x="107629" y="4876118"/>
            <a:ext cx="3898938" cy="273844"/>
          </a:xfrm>
        </p:spPr>
        <p:txBody>
          <a:bodyPr/>
          <a:lstStyle/>
          <a:p>
            <a:r>
              <a:rPr lang="en-US" dirty="0" smtClean="0">
                <a:solidFill>
                  <a:schemeClr val="bg1"/>
                </a:solidFill>
              </a:rPr>
              <a:t>CaféX Communications Confidential © 2014 – All Rights Reserved. </a:t>
            </a:r>
            <a:endParaRPr lang="en-US" dirty="0">
              <a:solidFill>
                <a:schemeClr val="bg1"/>
              </a:solidFill>
            </a:endParaRPr>
          </a:p>
        </p:txBody>
      </p:sp>
      <p:sp>
        <p:nvSpPr>
          <p:cNvPr id="48" name="Slide Number Placeholder 4"/>
          <p:cNvSpPr>
            <a:spLocks noGrp="1"/>
          </p:cNvSpPr>
          <p:nvPr>
            <p:ph type="sldNum" sz="quarter" idx="12"/>
          </p:nvPr>
        </p:nvSpPr>
        <p:spPr>
          <a:xfrm>
            <a:off x="7014842" y="4876118"/>
            <a:ext cx="2133600" cy="273844"/>
          </a:xfrm>
        </p:spPr>
        <p:txBody>
          <a:bodyPr/>
          <a:lstStyle/>
          <a:p>
            <a:fld id="{0431C951-9D62-474D-B35D-66AB940D3B2F}" type="slidenum">
              <a:rPr lang="en-US" sz="1000" smtClean="0">
                <a:solidFill>
                  <a:srgbClr val="FFFFFF"/>
                </a:solidFill>
              </a:rPr>
              <a:t>14</a:t>
            </a:fld>
            <a:endParaRPr lang="en-US" sz="1000" dirty="0">
              <a:solidFill>
                <a:srgbClr val="FFFFFF"/>
              </a:solidFill>
            </a:endParaRPr>
          </a:p>
        </p:txBody>
      </p:sp>
      <p:sp>
        <p:nvSpPr>
          <p:cNvPr id="3" name="Title 2"/>
          <p:cNvSpPr>
            <a:spLocks noGrp="1"/>
          </p:cNvSpPr>
          <p:nvPr>
            <p:ph type="title"/>
          </p:nvPr>
        </p:nvSpPr>
        <p:spPr/>
        <p:txBody>
          <a:bodyPr/>
          <a:lstStyle/>
          <a:p>
            <a:r>
              <a:rPr lang="en-US" dirty="0" smtClean="0"/>
              <a:t>CaféX Fusion Key Plays</a:t>
            </a:r>
            <a:endParaRPr lang="en-US" dirty="0"/>
          </a:p>
        </p:txBody>
      </p:sp>
      <p:sp>
        <p:nvSpPr>
          <p:cNvPr id="66" name="Rounded Rectangle 65"/>
          <p:cNvSpPr/>
          <p:nvPr/>
        </p:nvSpPr>
        <p:spPr>
          <a:xfrm>
            <a:off x="-18142" y="4445125"/>
            <a:ext cx="9172425" cy="477576"/>
          </a:xfrm>
          <a:prstGeom prst="roundRect">
            <a:avLst>
              <a:gd name="adj" fmla="val 0"/>
            </a:avLst>
          </a:prstGeom>
          <a:solidFill>
            <a:srgbClr val="5C94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914400"/>
            <a:r>
              <a:rPr lang="en-US" b="1" dirty="0" smtClean="0">
                <a:solidFill>
                  <a:srgbClr val="FFFFFF"/>
                </a:solidFill>
                <a:cs typeface="Calibri"/>
              </a:rPr>
              <a:t>  Context                                                                                                                          Continuity</a:t>
            </a:r>
          </a:p>
        </p:txBody>
      </p:sp>
      <p:cxnSp>
        <p:nvCxnSpPr>
          <p:cNvPr id="15" name="Straight Connector 14"/>
          <p:cNvCxnSpPr/>
          <p:nvPr/>
        </p:nvCxnSpPr>
        <p:spPr>
          <a:xfrm>
            <a:off x="1553968" y="4726214"/>
            <a:ext cx="5883917" cy="0"/>
          </a:xfrm>
          <a:prstGeom prst="line">
            <a:avLst/>
          </a:prstGeom>
          <a:ln w="50800">
            <a:solidFill>
              <a:srgbClr val="FFFFFF"/>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a:off x="3758437" y="4031440"/>
            <a:ext cx="1437723" cy="1437723"/>
            <a:chOff x="7553232" y="-451958"/>
            <a:chExt cx="1975349" cy="1975349"/>
          </a:xfrm>
        </p:grpSpPr>
        <p:sp>
          <p:nvSpPr>
            <p:cNvPr id="4" name="Oval 3"/>
            <p:cNvSpPr/>
            <p:nvPr/>
          </p:nvSpPr>
          <p:spPr>
            <a:xfrm>
              <a:off x="7553232" y="-451958"/>
              <a:ext cx="1975349" cy="1975349"/>
            </a:xfrm>
            <a:prstGeom prst="ellipse">
              <a:avLst/>
            </a:prstGeom>
            <a:solidFill>
              <a:srgbClr val="5C94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7713572" y="-295034"/>
              <a:ext cx="1670238" cy="166044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6" name="Picture 85" descr="cafex_fusion_log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29896" y="128885"/>
              <a:ext cx="1604062" cy="595217"/>
            </a:xfrm>
            <a:prstGeom prst="rect">
              <a:avLst/>
            </a:prstGeom>
          </p:spPr>
        </p:pic>
      </p:grpSp>
      <p:sp>
        <p:nvSpPr>
          <p:cNvPr id="25" name="Rectangle 24"/>
          <p:cNvSpPr/>
          <p:nvPr/>
        </p:nvSpPr>
        <p:spPr>
          <a:xfrm>
            <a:off x="173515" y="3121421"/>
            <a:ext cx="2743200" cy="927946"/>
          </a:xfrm>
          <a:prstGeom prst="rect">
            <a:avLst/>
          </a:prstGeom>
        </p:spPr>
        <p:txBody>
          <a:bodyPr wrap="square" anchor="t" anchorCtr="0">
            <a:spAutoFit/>
          </a:bodyPr>
          <a:lstStyle/>
          <a:p>
            <a:pPr marL="171450" indent="-171450">
              <a:lnSpc>
                <a:spcPct val="90000"/>
              </a:lnSpc>
              <a:spcAft>
                <a:spcPts val="300"/>
              </a:spcAft>
              <a:buFont typeface="Arial"/>
              <a:buChar char="•"/>
            </a:pPr>
            <a:r>
              <a:rPr lang="en-US" sz="1300" dirty="0" smtClean="0">
                <a:solidFill>
                  <a:srgbClr val="092E4D"/>
                </a:solidFill>
                <a:cs typeface="Calibri"/>
              </a:rPr>
              <a:t>WebRTC based</a:t>
            </a:r>
          </a:p>
          <a:p>
            <a:pPr marL="171450" indent="-171450">
              <a:lnSpc>
                <a:spcPct val="90000"/>
              </a:lnSpc>
              <a:spcAft>
                <a:spcPts val="300"/>
              </a:spcAft>
              <a:buFont typeface="Arial"/>
              <a:buChar char="•"/>
            </a:pPr>
            <a:r>
              <a:rPr lang="en-US" sz="1300" dirty="0" smtClean="0">
                <a:solidFill>
                  <a:srgbClr val="092E4D"/>
                </a:solidFill>
                <a:cs typeface="Calibri"/>
              </a:rPr>
              <a:t>In-app voice, video, chat</a:t>
            </a:r>
            <a:endParaRPr lang="en-US" sz="1300" dirty="0">
              <a:solidFill>
                <a:srgbClr val="092E4D"/>
              </a:solidFill>
              <a:cs typeface="Calibri"/>
            </a:endParaRPr>
          </a:p>
          <a:p>
            <a:pPr marL="171450" indent="-171450">
              <a:lnSpc>
                <a:spcPct val="90000"/>
              </a:lnSpc>
              <a:spcAft>
                <a:spcPts val="300"/>
              </a:spcAft>
              <a:buFont typeface="Arial"/>
              <a:buChar char="•"/>
            </a:pPr>
            <a:r>
              <a:rPr lang="en-US" sz="1300" dirty="0" smtClean="0">
                <a:solidFill>
                  <a:srgbClr val="092E4D"/>
                </a:solidFill>
                <a:cs typeface="Calibri"/>
              </a:rPr>
              <a:t>Mobile apps, websites</a:t>
            </a:r>
          </a:p>
          <a:p>
            <a:pPr marL="171450" indent="-171450">
              <a:lnSpc>
                <a:spcPct val="90000"/>
              </a:lnSpc>
              <a:spcAft>
                <a:spcPts val="300"/>
              </a:spcAft>
              <a:buFont typeface="Arial"/>
              <a:buChar char="•"/>
            </a:pPr>
            <a:r>
              <a:rPr lang="en-US" sz="1300" dirty="0" smtClean="0">
                <a:solidFill>
                  <a:srgbClr val="092E4D"/>
                </a:solidFill>
                <a:cs typeface="Calibri"/>
              </a:rPr>
              <a:t>Enterprise SIP integration</a:t>
            </a:r>
          </a:p>
        </p:txBody>
      </p:sp>
      <p:sp>
        <p:nvSpPr>
          <p:cNvPr id="26" name="Rectangle 25"/>
          <p:cNvSpPr/>
          <p:nvPr/>
        </p:nvSpPr>
        <p:spPr>
          <a:xfrm>
            <a:off x="3190546" y="3121421"/>
            <a:ext cx="2670810" cy="927946"/>
          </a:xfrm>
          <a:prstGeom prst="rect">
            <a:avLst/>
          </a:prstGeom>
        </p:spPr>
        <p:txBody>
          <a:bodyPr wrap="square" anchor="t" anchorCtr="0">
            <a:spAutoFit/>
          </a:bodyPr>
          <a:lstStyle/>
          <a:p>
            <a:pPr marL="171450" indent="-171450">
              <a:lnSpc>
                <a:spcPct val="90000"/>
              </a:lnSpc>
              <a:spcAft>
                <a:spcPts val="300"/>
              </a:spcAft>
              <a:buFont typeface="Arial"/>
              <a:buChar char="•"/>
            </a:pPr>
            <a:r>
              <a:rPr lang="en-US" sz="1300" dirty="0" smtClean="0">
                <a:solidFill>
                  <a:srgbClr val="092E4D"/>
                </a:solidFill>
                <a:cs typeface="Calibri"/>
              </a:rPr>
              <a:t>Live online assistance</a:t>
            </a:r>
          </a:p>
          <a:p>
            <a:pPr marL="171450" indent="-171450">
              <a:lnSpc>
                <a:spcPct val="90000"/>
              </a:lnSpc>
              <a:spcAft>
                <a:spcPts val="300"/>
              </a:spcAft>
              <a:buFont typeface="Arial"/>
              <a:buChar char="•"/>
            </a:pPr>
            <a:r>
              <a:rPr lang="en-US" sz="1300" dirty="0" smtClean="0">
                <a:solidFill>
                  <a:srgbClr val="092E4D"/>
                </a:solidFill>
                <a:cs typeface="Calibri"/>
              </a:rPr>
              <a:t>App screen share</a:t>
            </a:r>
          </a:p>
          <a:p>
            <a:pPr marL="171450" indent="-171450">
              <a:lnSpc>
                <a:spcPct val="90000"/>
              </a:lnSpc>
              <a:spcAft>
                <a:spcPts val="300"/>
              </a:spcAft>
              <a:buFont typeface="Arial"/>
              <a:buChar char="•"/>
            </a:pPr>
            <a:r>
              <a:rPr lang="en-US" sz="1300" dirty="0" smtClean="0">
                <a:solidFill>
                  <a:srgbClr val="092E4D"/>
                </a:solidFill>
                <a:cs typeface="Calibri"/>
              </a:rPr>
              <a:t>Co-browse, annotation, file push</a:t>
            </a:r>
          </a:p>
          <a:p>
            <a:pPr marL="171450" indent="-171450">
              <a:lnSpc>
                <a:spcPct val="90000"/>
              </a:lnSpc>
              <a:spcAft>
                <a:spcPts val="300"/>
              </a:spcAft>
              <a:buFont typeface="Arial"/>
              <a:buChar char="•"/>
            </a:pPr>
            <a:r>
              <a:rPr lang="en-US" sz="1300" dirty="0" smtClean="0">
                <a:solidFill>
                  <a:srgbClr val="092E4D"/>
                </a:solidFill>
                <a:cs typeface="Calibri"/>
              </a:rPr>
              <a:t>Context passing to CC</a:t>
            </a:r>
          </a:p>
        </p:txBody>
      </p:sp>
      <p:sp>
        <p:nvSpPr>
          <p:cNvPr id="27" name="Rounded Rectangle 26"/>
          <p:cNvSpPr/>
          <p:nvPr/>
        </p:nvSpPr>
        <p:spPr>
          <a:xfrm>
            <a:off x="163897" y="792354"/>
            <a:ext cx="2762436" cy="477576"/>
          </a:xfrm>
          <a:prstGeom prst="roundRect">
            <a:avLst>
              <a:gd name="adj" fmla="val 334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In-App Communications</a:t>
            </a:r>
            <a:endParaRPr lang="en-US" dirty="0">
              <a:solidFill>
                <a:srgbClr val="FFFFFF"/>
              </a:solidFill>
            </a:endParaRPr>
          </a:p>
        </p:txBody>
      </p:sp>
      <p:sp>
        <p:nvSpPr>
          <p:cNvPr id="28" name="Rounded Rectangle 27"/>
          <p:cNvSpPr/>
          <p:nvPr/>
        </p:nvSpPr>
        <p:spPr>
          <a:xfrm>
            <a:off x="3150781" y="792354"/>
            <a:ext cx="2750341" cy="477576"/>
          </a:xfrm>
          <a:prstGeom prst="roundRect">
            <a:avLst>
              <a:gd name="adj" fmla="val 3480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r>
              <a:rPr lang="en-US" kern="1200" dirty="0" smtClean="0">
                <a:solidFill>
                  <a:srgbClr val="FFFFFF"/>
                </a:solidFill>
                <a:ea typeface="+mn-ea"/>
                <a:cs typeface="+mn-cs"/>
              </a:rPr>
              <a:t>In-App Live Assist</a:t>
            </a:r>
            <a:endParaRPr lang="en-US" kern="1200" dirty="0">
              <a:solidFill>
                <a:srgbClr val="FFFFFF"/>
              </a:solidFill>
              <a:ea typeface="+mn-ea"/>
              <a:cs typeface="+mn-cs"/>
            </a:endParaRPr>
          </a:p>
        </p:txBody>
      </p:sp>
      <p:sp>
        <p:nvSpPr>
          <p:cNvPr id="29" name="Rounded Rectangle 28"/>
          <p:cNvSpPr/>
          <p:nvPr/>
        </p:nvSpPr>
        <p:spPr>
          <a:xfrm>
            <a:off x="6147947" y="792354"/>
            <a:ext cx="2908371" cy="489242"/>
          </a:xfrm>
          <a:prstGeom prst="roundRect">
            <a:avLst>
              <a:gd name="adj" fmla="val 3331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Omnichannel &amp; Context</a:t>
            </a:r>
            <a:endParaRPr lang="en-US" dirty="0">
              <a:solidFill>
                <a:srgbClr val="FFFFFF"/>
              </a:solidFill>
            </a:endParaRPr>
          </a:p>
        </p:txBody>
      </p:sp>
      <p:sp>
        <p:nvSpPr>
          <p:cNvPr id="30" name="Rectangle 29"/>
          <p:cNvSpPr/>
          <p:nvPr/>
        </p:nvSpPr>
        <p:spPr>
          <a:xfrm>
            <a:off x="6269535" y="3121421"/>
            <a:ext cx="2665195" cy="1146468"/>
          </a:xfrm>
          <a:prstGeom prst="rect">
            <a:avLst/>
          </a:prstGeom>
        </p:spPr>
        <p:txBody>
          <a:bodyPr wrap="square" anchor="t" anchorCtr="0">
            <a:spAutoFit/>
          </a:bodyPr>
          <a:lstStyle/>
          <a:p>
            <a:pPr marL="171450" indent="-171450">
              <a:lnSpc>
                <a:spcPct val="90000"/>
              </a:lnSpc>
              <a:spcAft>
                <a:spcPts val="300"/>
              </a:spcAft>
              <a:buFont typeface="Arial"/>
              <a:buChar char="•"/>
            </a:pPr>
            <a:r>
              <a:rPr lang="en-US" sz="1300" dirty="0" smtClean="0">
                <a:solidFill>
                  <a:srgbClr val="092E4D"/>
                </a:solidFill>
                <a:cs typeface="Calibri"/>
              </a:rPr>
              <a:t>Observe &amp; relay context</a:t>
            </a:r>
          </a:p>
          <a:p>
            <a:pPr marL="171450" indent="-171450">
              <a:lnSpc>
                <a:spcPct val="90000"/>
              </a:lnSpc>
              <a:spcAft>
                <a:spcPts val="300"/>
              </a:spcAft>
              <a:buFont typeface="Arial"/>
              <a:buChar char="•"/>
            </a:pPr>
            <a:r>
              <a:rPr lang="en-US" sz="1300" dirty="0" smtClean="0">
                <a:solidFill>
                  <a:srgbClr val="092E4D"/>
                </a:solidFill>
                <a:cs typeface="Calibri"/>
              </a:rPr>
              <a:t>CC CTI integration</a:t>
            </a:r>
          </a:p>
          <a:p>
            <a:pPr marL="171450" indent="-171450">
              <a:lnSpc>
                <a:spcPct val="90000"/>
              </a:lnSpc>
              <a:spcAft>
                <a:spcPts val="300"/>
              </a:spcAft>
              <a:buFont typeface="Arial"/>
              <a:buChar char="•"/>
            </a:pPr>
            <a:r>
              <a:rPr lang="en-US" sz="1300" dirty="0" smtClean="0">
                <a:solidFill>
                  <a:srgbClr val="092E4D"/>
                </a:solidFill>
                <a:cs typeface="Calibri"/>
              </a:rPr>
              <a:t>IVR bypass</a:t>
            </a:r>
          </a:p>
          <a:p>
            <a:pPr marL="171450" indent="-171450">
              <a:lnSpc>
                <a:spcPct val="90000"/>
              </a:lnSpc>
              <a:spcAft>
                <a:spcPts val="300"/>
              </a:spcAft>
              <a:buFont typeface="Arial"/>
              <a:buChar char="•"/>
            </a:pPr>
            <a:r>
              <a:rPr lang="en-US" sz="1300" dirty="0" smtClean="0">
                <a:solidFill>
                  <a:srgbClr val="092E4D"/>
                </a:solidFill>
                <a:cs typeface="Calibri"/>
              </a:rPr>
              <a:t>Call back, analytics</a:t>
            </a:r>
          </a:p>
          <a:p>
            <a:pPr marL="171450" indent="-171450">
              <a:lnSpc>
                <a:spcPct val="90000"/>
              </a:lnSpc>
              <a:spcAft>
                <a:spcPts val="300"/>
              </a:spcAft>
              <a:buFont typeface="Arial"/>
              <a:buChar char="•"/>
            </a:pPr>
            <a:r>
              <a:rPr lang="en-US" sz="1300" dirty="0" smtClean="0">
                <a:solidFill>
                  <a:srgbClr val="092E4D"/>
                </a:solidFill>
                <a:cs typeface="Calibri"/>
              </a:rPr>
              <a:t>Visual IVR, CC data display in apps</a:t>
            </a:r>
          </a:p>
        </p:txBody>
      </p:sp>
      <p:pic>
        <p:nvPicPr>
          <p:cNvPr id="33" name="Picture 32" descr="C:\Users\AMacGowen\Desktop\Dubai Use Case Images\EMAAR\EMAAR_ipad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6085" y="1346796"/>
            <a:ext cx="2079732" cy="1586904"/>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p:cNvGrpSpPr/>
          <p:nvPr/>
        </p:nvGrpSpPr>
        <p:grpSpPr>
          <a:xfrm>
            <a:off x="107629" y="1346796"/>
            <a:ext cx="2633828" cy="1678202"/>
            <a:chOff x="42231" y="1229474"/>
            <a:chExt cx="3005769" cy="1890916"/>
          </a:xfrm>
        </p:grpSpPr>
        <p:pic>
          <p:nvPicPr>
            <p:cNvPr id="37" name="Picture 36" descr="C:\Users\AMacGowen\Desktop\Dubai Use Case Images\EMAAR\EMAAR_macboo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31" y="1388416"/>
              <a:ext cx="2938009" cy="173197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C:\Users\AMacGowen\Desktop\Dubai Use Case Images\EMAAR\EMAAR_iphon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80419" y="1229474"/>
              <a:ext cx="667581" cy="1356024"/>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2118" y="1346796"/>
            <a:ext cx="2400027" cy="1697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792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a:spLocks noChangeAspect="1"/>
          </p:cNvSpPr>
          <p:nvPr/>
        </p:nvSpPr>
        <p:spPr>
          <a:xfrm>
            <a:off x="5035063" y="895350"/>
            <a:ext cx="1143000" cy="1143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248400" y="666750"/>
            <a:ext cx="2558563" cy="1477328"/>
          </a:xfrm>
          <a:prstGeom prst="rect">
            <a:avLst/>
          </a:prstGeom>
          <a:noFill/>
        </p:spPr>
        <p:txBody>
          <a:bodyPr wrap="square" rtlCol="0">
            <a:spAutoFit/>
          </a:bodyPr>
          <a:lstStyle/>
          <a:p>
            <a:pPr>
              <a:lnSpc>
                <a:spcPct val="90000"/>
              </a:lnSpc>
            </a:pPr>
            <a:r>
              <a:rPr lang="en-US" sz="1600" b="1" dirty="0" smtClean="0"/>
              <a:t>WEBRTC SDKs</a:t>
            </a:r>
            <a:endParaRPr lang="en-US" sz="1400" b="1" dirty="0" smtClean="0"/>
          </a:p>
          <a:p>
            <a:pPr marL="173038" indent="-173038">
              <a:lnSpc>
                <a:spcPct val="90000"/>
              </a:lnSpc>
              <a:buFont typeface="Arial" panose="020B0604020202020204" pitchFamily="34" charset="0"/>
              <a:buChar char="•"/>
            </a:pPr>
            <a:r>
              <a:rPr lang="en-US" sz="1400" dirty="0" smtClean="0"/>
              <a:t>Plugin-less approach</a:t>
            </a:r>
          </a:p>
          <a:p>
            <a:pPr marL="173038" indent="-173038">
              <a:lnSpc>
                <a:spcPct val="90000"/>
              </a:lnSpc>
              <a:buFont typeface="Arial" panose="020B0604020202020204" pitchFamily="34" charset="0"/>
              <a:buChar char="•"/>
            </a:pPr>
            <a:r>
              <a:rPr lang="en-US" sz="1400" dirty="0" smtClean="0"/>
              <a:t>Video supports VP8 &amp; H.264, transcoding, NACK/PLI for impaired networks</a:t>
            </a:r>
          </a:p>
          <a:p>
            <a:pPr marL="173038" indent="-173038">
              <a:lnSpc>
                <a:spcPct val="90000"/>
              </a:lnSpc>
              <a:buFont typeface="Arial" panose="020B0604020202020204" pitchFamily="34" charset="0"/>
              <a:buChar char="•"/>
            </a:pPr>
            <a:r>
              <a:rPr lang="en-US" sz="1400" dirty="0" smtClean="0"/>
              <a:t>Accessible API for JS, iOS, Android developers</a:t>
            </a:r>
          </a:p>
        </p:txBody>
      </p:sp>
      <p:sp>
        <p:nvSpPr>
          <p:cNvPr id="17" name="Rectangle 16"/>
          <p:cNvSpPr/>
          <p:nvPr/>
        </p:nvSpPr>
        <p:spPr>
          <a:xfrm>
            <a:off x="-1" y="142169"/>
            <a:ext cx="9159079" cy="459353"/>
          </a:xfrm>
          <a:prstGeom prst="rect">
            <a:avLst/>
          </a:prstGeom>
          <a:solidFill>
            <a:srgbClr val="FFFFF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endParaRPr lang="en-US">
              <a:solidFill>
                <a:prstClr val="white"/>
              </a:solidFill>
            </a:endParaRPr>
          </a:p>
        </p:txBody>
      </p:sp>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0642" y="179110"/>
            <a:ext cx="968829" cy="420828"/>
          </a:xfrm>
          <a:prstGeom prst="rect">
            <a:avLst/>
          </a:prstGeom>
        </p:spPr>
      </p:pic>
      <p:sp>
        <p:nvSpPr>
          <p:cNvPr id="19" name="Rectangle 18"/>
          <p:cNvSpPr/>
          <p:nvPr/>
        </p:nvSpPr>
        <p:spPr>
          <a:xfrm>
            <a:off x="5353327" y="154217"/>
            <a:ext cx="2937279" cy="400110"/>
          </a:xfrm>
          <a:prstGeom prst="rect">
            <a:avLst/>
          </a:prstGeom>
        </p:spPr>
        <p:txBody>
          <a:bodyPr wrap="none">
            <a:spAutoFit/>
          </a:bodyPr>
          <a:lstStyle/>
          <a:p>
            <a:pPr algn="ctr" defTabSz="457200">
              <a:spcAft>
                <a:spcPts val="600"/>
              </a:spcAft>
            </a:pPr>
            <a:r>
              <a:rPr lang="en-US" sz="2000" dirty="0" smtClean="0">
                <a:solidFill>
                  <a:srgbClr val="297FD5">
                    <a:lumMod val="75000"/>
                  </a:srgbClr>
                </a:solidFill>
                <a:cs typeface="Calibri"/>
              </a:rPr>
              <a:t>Technology Differentiation</a:t>
            </a:r>
            <a:endParaRPr lang="en-US" sz="2000" dirty="0">
              <a:solidFill>
                <a:srgbClr val="297FD5">
                  <a:lumMod val="75000"/>
                </a:srgbClr>
              </a:solidFill>
              <a:cs typeface="Calibri"/>
            </a:endParaRPr>
          </a:p>
        </p:txBody>
      </p:sp>
      <p:grpSp>
        <p:nvGrpSpPr>
          <p:cNvPr id="20" name="Group 19"/>
          <p:cNvGrpSpPr>
            <a:grpSpLocks noChangeAspect="1"/>
          </p:cNvGrpSpPr>
          <p:nvPr/>
        </p:nvGrpSpPr>
        <p:grpSpPr>
          <a:xfrm>
            <a:off x="5171852" y="1032139"/>
            <a:ext cx="869422" cy="869422"/>
            <a:chOff x="838200" y="1110238"/>
            <a:chExt cx="1676400" cy="1676400"/>
          </a:xfrm>
        </p:grpSpPr>
        <p:sp>
          <p:nvSpPr>
            <p:cNvPr id="21" name="Rectangle 20"/>
            <p:cNvSpPr/>
            <p:nvPr/>
          </p:nvSpPr>
          <p:spPr>
            <a:xfrm>
              <a:off x="1143000" y="1659710"/>
              <a:ext cx="1066800" cy="9388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6" descr="http://blog.tmcnet.com/blog/tom-keating/images/google-webrtc-logo.jpg"/>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3200" b="97200" l="1600" r="98800"/>
                      </a14:imgEffect>
                    </a14:imgLayer>
                  </a14:imgProps>
                </a:ext>
                <a:ext uri="{28A0092B-C50C-407E-A947-70E740481C1C}">
                  <a14:useLocalDpi xmlns:a14="http://schemas.microsoft.com/office/drawing/2010/main"/>
                </a:ext>
              </a:extLst>
            </a:blip>
            <a:srcRect/>
            <a:stretch>
              <a:fillRect/>
            </a:stretch>
          </p:blipFill>
          <p:spPr bwMode="auto">
            <a:xfrm>
              <a:off x="838200" y="1110238"/>
              <a:ext cx="1676400" cy="167640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p:cNvSpPr txBox="1"/>
          <p:nvPr/>
        </p:nvSpPr>
        <p:spPr>
          <a:xfrm>
            <a:off x="6248400" y="2237422"/>
            <a:ext cx="2558563" cy="1477328"/>
          </a:xfrm>
          <a:prstGeom prst="rect">
            <a:avLst/>
          </a:prstGeom>
          <a:noFill/>
        </p:spPr>
        <p:txBody>
          <a:bodyPr wrap="square" rtlCol="0">
            <a:spAutoFit/>
          </a:bodyPr>
          <a:lstStyle/>
          <a:p>
            <a:pPr>
              <a:lnSpc>
                <a:spcPct val="90000"/>
              </a:lnSpc>
            </a:pPr>
            <a:r>
              <a:rPr lang="en-US" sz="1600" b="1" dirty="0" smtClean="0"/>
              <a:t>LIVE ASSIST</a:t>
            </a:r>
            <a:endParaRPr lang="en-US" sz="1400" b="1" dirty="0" smtClean="0"/>
          </a:p>
          <a:p>
            <a:pPr marL="173038" indent="-173038">
              <a:lnSpc>
                <a:spcPct val="90000"/>
              </a:lnSpc>
              <a:buFont typeface="Arial" panose="020B0604020202020204" pitchFamily="34" charset="0"/>
              <a:buChar char="•"/>
            </a:pPr>
            <a:r>
              <a:rPr lang="en-US" sz="1400" dirty="0" smtClean="0"/>
              <a:t>App share, co-browse, annotate, push files &amp; links </a:t>
            </a:r>
          </a:p>
          <a:p>
            <a:pPr marL="173038" indent="-173038">
              <a:lnSpc>
                <a:spcPct val="90000"/>
              </a:lnSpc>
              <a:buFont typeface="Arial" panose="020B0604020202020204" pitchFamily="34" charset="0"/>
              <a:buChar char="•"/>
            </a:pPr>
            <a:r>
              <a:rPr lang="en-US" sz="1400" dirty="0" smtClean="0"/>
              <a:t>1</a:t>
            </a:r>
            <a:r>
              <a:rPr lang="en-US" sz="1400" baseline="30000" dirty="0" smtClean="0"/>
              <a:t>st</a:t>
            </a:r>
            <a:r>
              <a:rPr lang="en-US" sz="1400" dirty="0" smtClean="0"/>
              <a:t> for iOS, Android</a:t>
            </a:r>
          </a:p>
          <a:p>
            <a:pPr marL="173038" indent="-173038">
              <a:lnSpc>
                <a:spcPct val="90000"/>
              </a:lnSpc>
              <a:buFont typeface="Arial" panose="020B0604020202020204" pitchFamily="34" charset="0"/>
              <a:buChar char="•"/>
            </a:pPr>
            <a:r>
              <a:rPr lang="en-US" sz="1400" dirty="0" smtClean="0"/>
              <a:t>2 lines of code to implement</a:t>
            </a:r>
          </a:p>
          <a:p>
            <a:pPr marL="173038" indent="-173038">
              <a:lnSpc>
                <a:spcPct val="90000"/>
              </a:lnSpc>
              <a:buFont typeface="Arial" panose="020B0604020202020204" pitchFamily="34" charset="0"/>
              <a:buChar char="•"/>
            </a:pPr>
            <a:r>
              <a:rPr lang="en-US" sz="1400" dirty="0" smtClean="0"/>
              <a:t>Utilizes mass multi-player gaming for max efficiency</a:t>
            </a:r>
          </a:p>
        </p:txBody>
      </p:sp>
      <p:sp>
        <p:nvSpPr>
          <p:cNvPr id="30" name="TextBox 29"/>
          <p:cNvSpPr txBox="1"/>
          <p:nvPr/>
        </p:nvSpPr>
        <p:spPr>
          <a:xfrm>
            <a:off x="6248400" y="3851219"/>
            <a:ext cx="2695352" cy="1089529"/>
          </a:xfrm>
          <a:prstGeom prst="rect">
            <a:avLst/>
          </a:prstGeom>
          <a:noFill/>
        </p:spPr>
        <p:txBody>
          <a:bodyPr wrap="square" rtlCol="0">
            <a:spAutoFit/>
          </a:bodyPr>
          <a:lstStyle/>
          <a:p>
            <a:pPr>
              <a:lnSpc>
                <a:spcPct val="90000"/>
              </a:lnSpc>
            </a:pPr>
            <a:r>
              <a:rPr lang="en-US" sz="1600" b="1" dirty="0" smtClean="0"/>
              <a:t>ENTERPRISE ON-RAMP</a:t>
            </a:r>
            <a:endParaRPr lang="en-US" sz="1400" b="1" dirty="0" smtClean="0"/>
          </a:p>
          <a:p>
            <a:pPr marL="173038" indent="-173038">
              <a:lnSpc>
                <a:spcPct val="90000"/>
              </a:lnSpc>
              <a:buFont typeface="Arial" panose="020B0604020202020204" pitchFamily="34" charset="0"/>
              <a:buChar char="•"/>
            </a:pPr>
            <a:r>
              <a:rPr lang="en-US" sz="1400" dirty="0" smtClean="0"/>
              <a:t>Reuses infrastructure &amp; devices</a:t>
            </a:r>
          </a:p>
          <a:p>
            <a:pPr marL="173038" indent="-173038">
              <a:lnSpc>
                <a:spcPct val="90000"/>
              </a:lnSpc>
              <a:buFont typeface="Arial" panose="020B0604020202020204" pitchFamily="34" charset="0"/>
              <a:buChar char="•"/>
            </a:pPr>
            <a:r>
              <a:rPr lang="en-US" sz="1400" dirty="0" smtClean="0"/>
              <a:t>HTTP-SIP gateway scaling up to 4K sessions per server</a:t>
            </a:r>
          </a:p>
          <a:p>
            <a:pPr marL="173038" indent="-173038">
              <a:lnSpc>
                <a:spcPct val="90000"/>
              </a:lnSpc>
              <a:buFont typeface="Arial" panose="020B0604020202020204" pitchFamily="34" charset="0"/>
              <a:buChar char="•"/>
            </a:pPr>
            <a:r>
              <a:rPr lang="en-US" sz="1400" dirty="0" smtClean="0"/>
              <a:t>Cisco, </a:t>
            </a:r>
            <a:r>
              <a:rPr lang="en-US" sz="1400" dirty="0" err="1" smtClean="0"/>
              <a:t>Genesys</a:t>
            </a:r>
            <a:r>
              <a:rPr lang="en-US" sz="1400" dirty="0" smtClean="0"/>
              <a:t> CC adapters</a:t>
            </a:r>
          </a:p>
        </p:txBody>
      </p:sp>
      <p:sp>
        <p:nvSpPr>
          <p:cNvPr id="34" name="Oval 33"/>
          <p:cNvSpPr>
            <a:spLocks noChangeAspect="1"/>
          </p:cNvSpPr>
          <p:nvPr/>
        </p:nvSpPr>
        <p:spPr>
          <a:xfrm>
            <a:off x="5035063" y="3867150"/>
            <a:ext cx="1143000" cy="1143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76" name="Picture 4" descr="https://encrypted-tbn0.gstatic.com/images?q=tbn:ANd9GcQdJGuw7IK3WFSm1YLRiIOsNGo_aDG6gsSzt3NfVdyh9BGDD1JExA"/>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208878" y="4040965"/>
            <a:ext cx="795371" cy="795371"/>
          </a:xfrm>
          <a:prstGeom prst="ellipse">
            <a:avLst/>
          </a:prstGeom>
          <a:noFill/>
          <a:extLst>
            <a:ext uri="{909E8E84-426E-40DD-AFC4-6F175D3DCCD1}">
              <a14:hiddenFill xmlns:a14="http://schemas.microsoft.com/office/drawing/2010/main">
                <a:solidFill>
                  <a:srgbClr val="FFFFFF"/>
                </a:solidFill>
              </a14:hiddenFill>
            </a:ext>
          </a:extLst>
        </p:spPr>
      </p:pic>
      <p:sp>
        <p:nvSpPr>
          <p:cNvPr id="28" name="Oval 27"/>
          <p:cNvSpPr>
            <a:spLocks noChangeAspect="1"/>
          </p:cNvSpPr>
          <p:nvPr/>
        </p:nvSpPr>
        <p:spPr>
          <a:xfrm>
            <a:off x="5035063" y="2389822"/>
            <a:ext cx="1143000" cy="1143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74" name="Picture 2" descr="C:\Users\AMacGowen\Desktop\CafeX\Technical\Live Assist\live_assist_connect_now_orange.p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r="6523"/>
          <a:stretch/>
        </p:blipFill>
        <p:spPr bwMode="auto">
          <a:xfrm>
            <a:off x="5127094" y="2501068"/>
            <a:ext cx="860469" cy="920509"/>
          </a:xfrm>
          <a:prstGeom prst="rect">
            <a:avLst/>
          </a:prstGeom>
          <a:noFill/>
          <a:extLst>
            <a:ext uri="{909E8E84-426E-40DD-AFC4-6F175D3DCCD1}">
              <a14:hiddenFill xmlns:a14="http://schemas.microsoft.com/office/drawing/2010/main">
                <a:solidFill>
                  <a:srgbClr val="FFFFFF"/>
                </a:solidFill>
              </a14:hiddenFill>
            </a:ext>
          </a:extLst>
        </p:spPr>
      </p:pic>
      <p:sp>
        <p:nvSpPr>
          <p:cNvPr id="46" name="Oval 45"/>
          <p:cNvSpPr>
            <a:spLocks noChangeAspect="1"/>
          </p:cNvSpPr>
          <p:nvPr/>
        </p:nvSpPr>
        <p:spPr>
          <a:xfrm>
            <a:off x="1905000" y="2495550"/>
            <a:ext cx="1143000" cy="1143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833152" y="3802922"/>
            <a:ext cx="3434048" cy="1283428"/>
          </a:xfrm>
          <a:prstGeom prst="rect">
            <a:avLst/>
          </a:prstGeom>
          <a:noFill/>
        </p:spPr>
        <p:txBody>
          <a:bodyPr wrap="square" rtlCol="0">
            <a:spAutoFit/>
          </a:bodyPr>
          <a:lstStyle/>
          <a:p>
            <a:pPr>
              <a:lnSpc>
                <a:spcPct val="90000"/>
              </a:lnSpc>
            </a:pPr>
            <a:r>
              <a:rPr lang="en-US" sz="1600" b="1" dirty="0" smtClean="0"/>
              <a:t>CONTEXT OBSERVER &amp; AGGREGATOR</a:t>
            </a:r>
          </a:p>
          <a:p>
            <a:pPr marL="173038" indent="-173038">
              <a:lnSpc>
                <a:spcPct val="90000"/>
              </a:lnSpc>
              <a:buFont typeface="Arial" panose="020B0604020202020204" pitchFamily="34" charset="0"/>
              <a:buChar char="•"/>
            </a:pPr>
            <a:r>
              <a:rPr lang="en-US" sz="1400" dirty="0" smtClean="0"/>
              <a:t>Contextual shims across diverse channels</a:t>
            </a:r>
          </a:p>
          <a:p>
            <a:pPr marL="173038" indent="-173038">
              <a:lnSpc>
                <a:spcPct val="90000"/>
              </a:lnSpc>
              <a:buFont typeface="Arial" panose="020B0604020202020204" pitchFamily="34" charset="0"/>
              <a:buChar char="•"/>
            </a:pPr>
            <a:r>
              <a:rPr lang="en-US" sz="1400" dirty="0" smtClean="0"/>
              <a:t>Cloud-to-cloud context exchange</a:t>
            </a:r>
          </a:p>
          <a:p>
            <a:pPr marL="173038" indent="-173038">
              <a:lnSpc>
                <a:spcPct val="90000"/>
              </a:lnSpc>
              <a:buFont typeface="Arial" panose="020B0604020202020204" pitchFamily="34" charset="0"/>
              <a:buChar char="•"/>
            </a:pPr>
            <a:r>
              <a:rPr lang="en-US" sz="1400" dirty="0" smtClean="0"/>
              <a:t>Users switch seamlessly between channels with persistent context</a:t>
            </a:r>
          </a:p>
          <a:p>
            <a:pPr marL="173038" indent="-173038">
              <a:lnSpc>
                <a:spcPct val="90000"/>
              </a:lnSpc>
              <a:buFont typeface="Arial" panose="020B0604020202020204" pitchFamily="34" charset="0"/>
              <a:buChar char="•"/>
            </a:pPr>
            <a:endParaRPr lang="en-US" sz="1400" dirty="0" smtClean="0"/>
          </a:p>
        </p:txBody>
      </p:sp>
      <p:pic>
        <p:nvPicPr>
          <p:cNvPr id="3081" name="Picture 9"/>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030566" y="2620235"/>
            <a:ext cx="891868" cy="89363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TextBox 57"/>
          <p:cNvSpPr txBox="1"/>
          <p:nvPr/>
        </p:nvSpPr>
        <p:spPr>
          <a:xfrm>
            <a:off x="1986904" y="2416373"/>
            <a:ext cx="979192" cy="803077"/>
          </a:xfrm>
          <a:prstGeom prst="rect">
            <a:avLst/>
          </a:prstGeom>
          <a:noFill/>
        </p:spPr>
        <p:txBody>
          <a:bodyPr wrap="square" rtlCol="0">
            <a:prstTxWarp prst="textArchUp">
              <a:avLst/>
            </a:prstTxWarp>
            <a:spAutoFit/>
          </a:bodyPr>
          <a:lstStyle/>
          <a:p>
            <a:pPr algn="ctr"/>
            <a:r>
              <a:rPr lang="en-US" sz="1400" dirty="0" smtClean="0"/>
              <a:t>CaféX</a:t>
            </a:r>
            <a:endParaRPr lang="en-US" sz="1400" dirty="0"/>
          </a:p>
        </p:txBody>
      </p:sp>
      <p:sp>
        <p:nvSpPr>
          <p:cNvPr id="78" name="TextBox 77"/>
          <p:cNvSpPr txBox="1"/>
          <p:nvPr/>
        </p:nvSpPr>
        <p:spPr>
          <a:xfrm>
            <a:off x="5116967" y="3790950"/>
            <a:ext cx="979192" cy="803077"/>
          </a:xfrm>
          <a:prstGeom prst="rect">
            <a:avLst/>
          </a:prstGeom>
          <a:noFill/>
        </p:spPr>
        <p:txBody>
          <a:bodyPr wrap="square" rtlCol="0">
            <a:prstTxWarp prst="textArchUp">
              <a:avLst/>
            </a:prstTxWarp>
            <a:spAutoFit/>
          </a:bodyPr>
          <a:lstStyle/>
          <a:p>
            <a:pPr algn="ctr"/>
            <a:r>
              <a:rPr lang="en-US" sz="1400" dirty="0" smtClean="0"/>
              <a:t>CaféX</a:t>
            </a:r>
            <a:endParaRPr lang="en-US" sz="1400" dirty="0"/>
          </a:p>
        </p:txBody>
      </p:sp>
      <p:sp>
        <p:nvSpPr>
          <p:cNvPr id="79" name="TextBox 78"/>
          <p:cNvSpPr txBox="1"/>
          <p:nvPr/>
        </p:nvSpPr>
        <p:spPr>
          <a:xfrm>
            <a:off x="5116967" y="2313622"/>
            <a:ext cx="979192" cy="803077"/>
          </a:xfrm>
          <a:prstGeom prst="rect">
            <a:avLst/>
          </a:prstGeom>
          <a:noFill/>
        </p:spPr>
        <p:txBody>
          <a:bodyPr wrap="square" rtlCol="0">
            <a:prstTxWarp prst="textArchUp">
              <a:avLst/>
            </a:prstTxWarp>
            <a:spAutoFit/>
          </a:bodyPr>
          <a:lstStyle/>
          <a:p>
            <a:pPr algn="ctr"/>
            <a:r>
              <a:rPr lang="en-US" sz="1400" dirty="0" smtClean="0"/>
              <a:t>CaféX</a:t>
            </a:r>
            <a:endParaRPr lang="en-US" sz="1400" dirty="0"/>
          </a:p>
        </p:txBody>
      </p:sp>
      <p:sp>
        <p:nvSpPr>
          <p:cNvPr id="80" name="TextBox 79"/>
          <p:cNvSpPr txBox="1"/>
          <p:nvPr/>
        </p:nvSpPr>
        <p:spPr>
          <a:xfrm>
            <a:off x="5134576" y="812767"/>
            <a:ext cx="979192" cy="803077"/>
          </a:xfrm>
          <a:prstGeom prst="rect">
            <a:avLst/>
          </a:prstGeom>
          <a:noFill/>
        </p:spPr>
        <p:txBody>
          <a:bodyPr wrap="square" rtlCol="0">
            <a:prstTxWarp prst="textArchUp">
              <a:avLst/>
            </a:prstTxWarp>
            <a:spAutoFit/>
          </a:bodyPr>
          <a:lstStyle/>
          <a:p>
            <a:pPr algn="ctr"/>
            <a:r>
              <a:rPr lang="en-US" sz="1400" dirty="0" smtClean="0"/>
              <a:t>CaféX</a:t>
            </a:r>
            <a:endParaRPr lang="en-US" sz="1400" dirty="0"/>
          </a:p>
        </p:txBody>
      </p:sp>
      <p:sp>
        <p:nvSpPr>
          <p:cNvPr id="45" name="TextBox 44"/>
          <p:cNvSpPr txBox="1"/>
          <p:nvPr/>
        </p:nvSpPr>
        <p:spPr>
          <a:xfrm>
            <a:off x="76200" y="1421952"/>
            <a:ext cx="990600" cy="387798"/>
          </a:xfrm>
          <a:prstGeom prst="rect">
            <a:avLst/>
          </a:prstGeom>
          <a:solidFill>
            <a:schemeClr val="accent2">
              <a:lumMod val="75000"/>
            </a:schemeClr>
          </a:solidFill>
        </p:spPr>
        <p:txBody>
          <a:bodyPr wrap="square" rtlCol="0">
            <a:spAutoFit/>
          </a:bodyPr>
          <a:lstStyle/>
          <a:p>
            <a:pPr algn="ctr">
              <a:lnSpc>
                <a:spcPct val="80000"/>
              </a:lnSpc>
            </a:pPr>
            <a:r>
              <a:rPr lang="en-US" sz="1200" dirty="0" smtClean="0">
                <a:solidFill>
                  <a:schemeClr val="bg1"/>
                </a:solidFill>
              </a:rPr>
              <a:t>ENTERPRISE </a:t>
            </a:r>
          </a:p>
          <a:p>
            <a:pPr algn="ctr">
              <a:lnSpc>
                <a:spcPct val="80000"/>
              </a:lnSpc>
            </a:pPr>
            <a:r>
              <a:rPr lang="en-US" sz="1200" dirty="0" smtClean="0">
                <a:solidFill>
                  <a:schemeClr val="bg1"/>
                </a:solidFill>
              </a:rPr>
              <a:t>APPS</a:t>
            </a:r>
            <a:endParaRPr lang="en-US" sz="1200" dirty="0">
              <a:solidFill>
                <a:schemeClr val="bg1"/>
              </a:solidFill>
            </a:endParaRPr>
          </a:p>
        </p:txBody>
      </p:sp>
      <p:cxnSp>
        <p:nvCxnSpPr>
          <p:cNvPr id="48" name="Straight Connector 47"/>
          <p:cNvCxnSpPr/>
          <p:nvPr/>
        </p:nvCxnSpPr>
        <p:spPr>
          <a:xfrm>
            <a:off x="1741205" y="1285495"/>
            <a:ext cx="367647" cy="981455"/>
          </a:xfrm>
          <a:prstGeom prst="line">
            <a:avLst/>
          </a:prstGeom>
          <a:ln w="19050">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pic>
        <p:nvPicPr>
          <p:cNvPr id="3083" name="Picture 11" descr="http://njpo.org/images/ChatRoom.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1189"/>
          <a:stretch/>
        </p:blipFill>
        <p:spPr bwMode="auto">
          <a:xfrm>
            <a:off x="1390862" y="1012481"/>
            <a:ext cx="700686" cy="716559"/>
          </a:xfrm>
          <a:prstGeom prst="roundRect">
            <a:avLst>
              <a:gd name="adj" fmla="val 15448"/>
            </a:avLst>
          </a:prstGeom>
          <a:noFill/>
          <a:extLst>
            <a:ext uri="{909E8E84-426E-40DD-AFC4-6F175D3DCCD1}">
              <a14:hiddenFill xmlns:a14="http://schemas.microsoft.com/office/drawing/2010/main">
                <a:solidFill>
                  <a:srgbClr val="FFFFFF"/>
                </a:solidFill>
              </a14:hiddenFill>
            </a:ext>
          </a:extLst>
        </p:spPr>
      </p:pic>
      <p:pic>
        <p:nvPicPr>
          <p:cNvPr id="3085" name="Picture 13" descr="http://cdn.bigcommerce.com/www/cdn/farfuture/6PCgYmG7jSf7LSDd67dEbUePj1SpoHe70137N-QWncU/mtime:1345456931/sites/default/files/styles/thumbnail-col-4/public/apps/logos/Liveperson.png?itok=XeCyLfD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475122" y="819150"/>
            <a:ext cx="734678" cy="345731"/>
          </a:xfrm>
          <a:prstGeom prst="rect">
            <a:avLst/>
          </a:prstGeom>
          <a:noFill/>
          <a:extLst>
            <a:ext uri="{909E8E84-426E-40DD-AFC4-6F175D3DCCD1}">
              <a14:hiddenFill xmlns:a14="http://schemas.microsoft.com/office/drawing/2010/main">
                <a:solidFill>
                  <a:srgbClr val="FFFFFF"/>
                </a:solidFill>
              </a14:hiddenFill>
            </a:ext>
          </a:extLst>
        </p:spPr>
      </p:pic>
      <p:cxnSp>
        <p:nvCxnSpPr>
          <p:cNvPr id="49" name="Straight Connector 48"/>
          <p:cNvCxnSpPr/>
          <p:nvPr/>
        </p:nvCxnSpPr>
        <p:spPr>
          <a:xfrm>
            <a:off x="787183" y="2116587"/>
            <a:ext cx="1055278" cy="612497"/>
          </a:xfrm>
          <a:prstGeom prst="line">
            <a:avLst/>
          </a:prstGeom>
          <a:ln w="19050">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sp>
        <p:nvSpPr>
          <p:cNvPr id="9" name="Oval 8"/>
          <p:cNvSpPr>
            <a:spLocks noChangeAspect="1"/>
          </p:cNvSpPr>
          <p:nvPr/>
        </p:nvSpPr>
        <p:spPr>
          <a:xfrm>
            <a:off x="414896" y="1744300"/>
            <a:ext cx="744575" cy="744575"/>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10" cstate="screen">
            <a:extLst>
              <a:ext uri="{BEBA8EAE-BF5A-486C-A8C5-ECC9F3942E4B}">
                <a14:imgProps xmlns:a14="http://schemas.microsoft.com/office/drawing/2010/main">
                  <a14:imgLayer r:embed="rId11">
                    <a14:imgEffect>
                      <a14:backgroundRemoval t="4124" b="92784" l="9653" r="96139"/>
                    </a14:imgEffect>
                  </a14:imgLayer>
                </a14:imgProps>
              </a:ext>
              <a:ext uri="{28A0092B-C50C-407E-A947-70E740481C1C}">
                <a14:useLocalDpi xmlns:a14="http://schemas.microsoft.com/office/drawing/2010/main"/>
              </a:ext>
            </a:extLst>
          </a:blip>
          <a:stretch>
            <a:fillRect/>
          </a:stretch>
        </p:blipFill>
        <p:spPr>
          <a:xfrm>
            <a:off x="422400" y="1882721"/>
            <a:ext cx="689775" cy="516666"/>
          </a:xfrm>
          <a:prstGeom prst="rect">
            <a:avLst/>
          </a:prstGeom>
        </p:spPr>
      </p:pic>
      <p:cxnSp>
        <p:nvCxnSpPr>
          <p:cNvPr id="52" name="Straight Connector 51"/>
          <p:cNvCxnSpPr/>
          <p:nvPr/>
        </p:nvCxnSpPr>
        <p:spPr>
          <a:xfrm flipV="1">
            <a:off x="956637" y="3131299"/>
            <a:ext cx="784568" cy="70776"/>
          </a:xfrm>
          <a:prstGeom prst="line">
            <a:avLst/>
          </a:prstGeom>
          <a:ln w="19050">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57" name="Group 56"/>
          <p:cNvGrpSpPr>
            <a:grpSpLocks noChangeAspect="1"/>
          </p:cNvGrpSpPr>
          <p:nvPr/>
        </p:nvGrpSpPr>
        <p:grpSpPr>
          <a:xfrm>
            <a:off x="541674" y="2743130"/>
            <a:ext cx="829926" cy="829926"/>
            <a:chOff x="3547970" y="1746682"/>
            <a:chExt cx="2228850" cy="2228850"/>
          </a:xfrm>
        </p:grpSpPr>
        <p:sp>
          <p:nvSpPr>
            <p:cNvPr id="56" name="Rectangle 55"/>
            <p:cNvSpPr/>
            <p:nvPr/>
          </p:nvSpPr>
          <p:spPr>
            <a:xfrm>
              <a:off x="3821341" y="2492308"/>
              <a:ext cx="1735987" cy="10604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101" name="Picture 29" descr="http://mmdbiz.com/images/uc_logo.pn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3547970" y="1746682"/>
              <a:ext cx="2228850" cy="222885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9" name="Straight Connector 58"/>
          <p:cNvCxnSpPr/>
          <p:nvPr/>
        </p:nvCxnSpPr>
        <p:spPr>
          <a:xfrm flipH="1">
            <a:off x="2721298" y="1012481"/>
            <a:ext cx="244798" cy="1254469"/>
          </a:xfrm>
          <a:prstGeom prst="line">
            <a:avLst/>
          </a:prstGeom>
          <a:ln w="19050">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pic>
        <p:nvPicPr>
          <p:cNvPr id="3093" name="Picture 21" descr="http://eltoblog.wpengine.com/wp-content/uploads/2012/12/social_media.jpg"/>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2550176" y="695881"/>
            <a:ext cx="772302" cy="765136"/>
          </a:xfrm>
          <a:prstGeom prst="ellipse">
            <a:avLst/>
          </a:prstGeom>
          <a:noFill/>
          <a:extLst>
            <a:ext uri="{909E8E84-426E-40DD-AFC4-6F175D3DCCD1}">
              <a14:hiddenFill xmlns:a14="http://schemas.microsoft.com/office/drawing/2010/main">
                <a:solidFill>
                  <a:srgbClr val="FFFFFF"/>
                </a:solidFill>
              </a14:hiddenFill>
            </a:ext>
          </a:extLst>
        </p:spPr>
      </p:pic>
      <p:cxnSp>
        <p:nvCxnSpPr>
          <p:cNvPr id="65" name="Straight Connector 64"/>
          <p:cNvCxnSpPr/>
          <p:nvPr/>
        </p:nvCxnSpPr>
        <p:spPr>
          <a:xfrm flipH="1">
            <a:off x="3048000" y="1938815"/>
            <a:ext cx="1158824" cy="717409"/>
          </a:xfrm>
          <a:prstGeom prst="line">
            <a:avLst/>
          </a:prstGeom>
          <a:ln w="19050">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pic>
        <p:nvPicPr>
          <p:cNvPr id="3097" name="Picture 25" descr="http://www.advancednfp.com/images/crm-icon-81px.png"/>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891807" y="1590674"/>
            <a:ext cx="771525" cy="904876"/>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54"/>
          <p:cNvGrpSpPr>
            <a:grpSpLocks noChangeAspect="1"/>
          </p:cNvGrpSpPr>
          <p:nvPr/>
        </p:nvGrpSpPr>
        <p:grpSpPr>
          <a:xfrm>
            <a:off x="3886200" y="2038350"/>
            <a:ext cx="1091084" cy="690734"/>
            <a:chOff x="3949148" y="1874282"/>
            <a:chExt cx="6277885" cy="3974347"/>
          </a:xfrm>
        </p:grpSpPr>
        <p:sp>
          <p:nvSpPr>
            <p:cNvPr id="54" name="Rectangle 53"/>
            <p:cNvSpPr/>
            <p:nvPr/>
          </p:nvSpPr>
          <p:spPr>
            <a:xfrm>
              <a:off x="5557328" y="3235602"/>
              <a:ext cx="3096846" cy="13305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099" name="Picture 27" descr="http://www.canadianbusiness.com/wp-content/uploads/2013/11/salesforce-logo-635.jpg"/>
            <p:cNvPicPr>
              <a:picLocks noChangeAspect="1" noChangeArrowheads="1"/>
            </p:cNvPicPr>
            <p:nvPr/>
          </p:nvPicPr>
          <p:blipFill>
            <a:blip r:embed="rId16" cstate="screen">
              <a:extLst>
                <a:ext uri="{BEBA8EAE-BF5A-486C-A8C5-ECC9F3942E4B}">
                  <a14:imgProps xmlns:a14="http://schemas.microsoft.com/office/drawing/2010/main">
                    <a14:imgLayer r:embed="rId17">
                      <a14:imgEffect>
                        <a14:backgroundRemoval t="9950" b="92289" l="9921" r="89921"/>
                      </a14:imgEffect>
                    </a14:imgLayer>
                  </a14:imgProps>
                </a:ext>
                <a:ext uri="{28A0092B-C50C-407E-A947-70E740481C1C}">
                  <a14:useLocalDpi xmlns:a14="http://schemas.microsoft.com/office/drawing/2010/main"/>
                </a:ext>
              </a:extLst>
            </a:blip>
            <a:srcRect/>
            <a:stretch>
              <a:fillRect/>
            </a:stretch>
          </p:blipFill>
          <p:spPr bwMode="auto">
            <a:xfrm>
              <a:off x="3949148" y="1874282"/>
              <a:ext cx="6277885" cy="397434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7" name="Straight Connector 66"/>
          <p:cNvCxnSpPr/>
          <p:nvPr/>
        </p:nvCxnSpPr>
        <p:spPr>
          <a:xfrm flipH="1" flipV="1">
            <a:off x="3200400" y="3184701"/>
            <a:ext cx="691407" cy="34749"/>
          </a:xfrm>
          <a:prstGeom prst="line">
            <a:avLst/>
          </a:prstGeom>
          <a:ln w="19050">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pic>
        <p:nvPicPr>
          <p:cNvPr id="53" name="Picture 52"/>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3528595" y="2890589"/>
            <a:ext cx="726424" cy="736717"/>
          </a:xfrm>
          <a:prstGeom prst="ellipse">
            <a:avLst/>
          </a:prstGeom>
        </p:spPr>
      </p:pic>
      <p:pic>
        <p:nvPicPr>
          <p:cNvPr id="3087" name="Picture 15" descr="http://www.oracleimg.com/ocom/groups/public/@ocom/documents/webcontent/1440163.jpg"/>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2907893" y="1285495"/>
            <a:ext cx="892718" cy="35104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139507" y="2922841"/>
            <a:ext cx="467607" cy="261860"/>
          </a:xfrm>
          <a:prstGeom prst="rect">
            <a:avLst/>
          </a:prstGeom>
        </p:spPr>
      </p:pic>
      <p:pic>
        <p:nvPicPr>
          <p:cNvPr id="3089" name="Picture 17" descr="http://www.realwire.com/writeitfiles/Genesys-logo.jpg"/>
          <p:cNvPicPr>
            <a:picLocks noChangeAspect="1" noChangeArrowheads="1"/>
          </p:cNvPicPr>
          <p:nvPr/>
        </p:nvPicPr>
        <p:blipFill rotWithShape="1">
          <a:blip r:embed="rId21" cstate="screen">
            <a:extLst>
              <a:ext uri="{28A0092B-C50C-407E-A947-70E740481C1C}">
                <a14:useLocalDpi xmlns:a14="http://schemas.microsoft.com/office/drawing/2010/main"/>
              </a:ext>
            </a:extLst>
          </a:blip>
          <a:srcRect/>
          <a:stretch/>
        </p:blipFill>
        <p:spPr bwMode="auto">
          <a:xfrm>
            <a:off x="4206823" y="3297827"/>
            <a:ext cx="664243" cy="195612"/>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541674" y="3525053"/>
            <a:ext cx="829926" cy="189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49"/>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6200" y="3201108"/>
            <a:ext cx="467607" cy="261860"/>
          </a:xfrm>
          <a:prstGeom prst="rect">
            <a:avLst/>
          </a:prstGeom>
        </p:spPr>
      </p:pic>
    </p:spTree>
    <p:extLst>
      <p:ext uri="{BB962C8B-B14F-4D97-AF65-F5344CB8AC3E}">
        <p14:creationId xmlns:p14="http://schemas.microsoft.com/office/powerpoint/2010/main" val="177699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C:\Users\AMacGowen\Desktop\Dubai Use Case Images\EMAAR\EMAAR_ipad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9820" y="843157"/>
            <a:ext cx="2138309" cy="163160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1424649" y="2951344"/>
            <a:ext cx="584326" cy="276999"/>
          </a:xfrm>
          <a:prstGeom prst="rect">
            <a:avLst/>
          </a:prstGeom>
          <a:noFill/>
        </p:spPr>
        <p:txBody>
          <a:bodyPr wrap="none" rtlCol="0">
            <a:spAutoFit/>
          </a:bodyPr>
          <a:lstStyle/>
          <a:p>
            <a:pPr algn="ctr" defTabSz="457200"/>
            <a:r>
              <a:rPr lang="en-US" sz="1200" dirty="0">
                <a:solidFill>
                  <a:srgbClr val="092E4D"/>
                </a:solidFill>
              </a:rPr>
              <a:t>HTTPS</a:t>
            </a:r>
          </a:p>
        </p:txBody>
      </p:sp>
      <p:sp>
        <p:nvSpPr>
          <p:cNvPr id="52" name="TextBox 51"/>
          <p:cNvSpPr txBox="1"/>
          <p:nvPr/>
        </p:nvSpPr>
        <p:spPr>
          <a:xfrm>
            <a:off x="3345595" y="2974912"/>
            <a:ext cx="373820" cy="276999"/>
          </a:xfrm>
          <a:prstGeom prst="rect">
            <a:avLst/>
          </a:prstGeom>
          <a:noFill/>
        </p:spPr>
        <p:txBody>
          <a:bodyPr wrap="none" rtlCol="0">
            <a:spAutoFit/>
          </a:bodyPr>
          <a:lstStyle/>
          <a:p>
            <a:pPr algn="ctr" defTabSz="457200"/>
            <a:r>
              <a:rPr lang="en-US" sz="1200" dirty="0">
                <a:solidFill>
                  <a:srgbClr val="092E4D"/>
                </a:solidFill>
              </a:rPr>
              <a:t>SIP</a:t>
            </a:r>
          </a:p>
        </p:txBody>
      </p:sp>
      <p:cxnSp>
        <p:nvCxnSpPr>
          <p:cNvPr id="54" name="Straight Connector 53"/>
          <p:cNvCxnSpPr/>
          <p:nvPr/>
        </p:nvCxnSpPr>
        <p:spPr bwMode="auto">
          <a:xfrm flipV="1">
            <a:off x="681091" y="2939358"/>
            <a:ext cx="7036457" cy="18406"/>
          </a:xfrm>
          <a:prstGeom prst="line">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cxnSp>
      <p:sp>
        <p:nvSpPr>
          <p:cNvPr id="61" name="TextBox 60"/>
          <p:cNvSpPr txBox="1"/>
          <p:nvPr/>
        </p:nvSpPr>
        <p:spPr>
          <a:xfrm>
            <a:off x="107634" y="4067933"/>
            <a:ext cx="1474821" cy="674031"/>
          </a:xfrm>
          <a:prstGeom prst="rect">
            <a:avLst/>
          </a:prstGeom>
          <a:noFill/>
        </p:spPr>
        <p:txBody>
          <a:bodyPr wrap="square" rtlCol="0">
            <a:spAutoFit/>
          </a:bodyPr>
          <a:lstStyle/>
          <a:p>
            <a:pPr algn="ctr" defTabSz="457200">
              <a:lnSpc>
                <a:spcPct val="90000"/>
              </a:lnSpc>
            </a:pPr>
            <a:r>
              <a:rPr lang="en-US" sz="1400" dirty="0">
                <a:solidFill>
                  <a:srgbClr val="000000"/>
                </a:solidFill>
              </a:rPr>
              <a:t>Client-side toolkits</a:t>
            </a:r>
          </a:p>
          <a:p>
            <a:pPr algn="ctr" defTabSz="457200">
              <a:lnSpc>
                <a:spcPct val="90000"/>
              </a:lnSpc>
            </a:pPr>
            <a:r>
              <a:rPr lang="en-US" sz="1400" dirty="0">
                <a:solidFill>
                  <a:srgbClr val="000000"/>
                </a:solidFill>
              </a:rPr>
              <a:t>(JS, iOS, Android)</a:t>
            </a:r>
          </a:p>
        </p:txBody>
      </p:sp>
      <p:sp>
        <p:nvSpPr>
          <p:cNvPr id="62" name="TextBox 61"/>
          <p:cNvSpPr txBox="1"/>
          <p:nvPr/>
        </p:nvSpPr>
        <p:spPr>
          <a:xfrm>
            <a:off x="1927910" y="4067933"/>
            <a:ext cx="1389632" cy="480131"/>
          </a:xfrm>
          <a:prstGeom prst="rect">
            <a:avLst/>
          </a:prstGeom>
          <a:noFill/>
        </p:spPr>
        <p:txBody>
          <a:bodyPr wrap="square" rtlCol="0">
            <a:spAutoFit/>
          </a:bodyPr>
          <a:lstStyle/>
          <a:p>
            <a:pPr algn="ctr" defTabSz="457200">
              <a:lnSpc>
                <a:spcPct val="90000"/>
              </a:lnSpc>
            </a:pPr>
            <a:r>
              <a:rPr lang="en-US" sz="1400" dirty="0">
                <a:solidFill>
                  <a:srgbClr val="000000"/>
                </a:solidFill>
              </a:rPr>
              <a:t>Server-side software </a:t>
            </a:r>
          </a:p>
        </p:txBody>
      </p:sp>
      <p:sp>
        <p:nvSpPr>
          <p:cNvPr id="63" name="TextBox 62"/>
          <p:cNvSpPr txBox="1"/>
          <p:nvPr/>
        </p:nvSpPr>
        <p:spPr>
          <a:xfrm>
            <a:off x="4007628" y="4067933"/>
            <a:ext cx="1484574" cy="674031"/>
          </a:xfrm>
          <a:prstGeom prst="rect">
            <a:avLst/>
          </a:prstGeom>
          <a:noFill/>
        </p:spPr>
        <p:txBody>
          <a:bodyPr wrap="none" lIns="45720" tIns="45720" rIns="45720" bIns="45720" rtlCol="0">
            <a:spAutoFit/>
          </a:bodyPr>
          <a:lstStyle/>
          <a:p>
            <a:pPr algn="ctr" defTabSz="457200">
              <a:lnSpc>
                <a:spcPct val="90000"/>
              </a:lnSpc>
            </a:pPr>
            <a:r>
              <a:rPr lang="en-US" sz="1400" dirty="0">
                <a:solidFill>
                  <a:srgbClr val="000000"/>
                </a:solidFill>
              </a:rPr>
              <a:t>Existing enterprise </a:t>
            </a:r>
          </a:p>
          <a:p>
            <a:pPr algn="ctr" defTabSz="457200">
              <a:lnSpc>
                <a:spcPct val="90000"/>
              </a:lnSpc>
            </a:pPr>
            <a:r>
              <a:rPr lang="en-US" sz="1400" dirty="0">
                <a:solidFill>
                  <a:srgbClr val="000000"/>
                </a:solidFill>
              </a:rPr>
              <a:t>CC &amp; UC</a:t>
            </a:r>
            <a:br>
              <a:rPr lang="en-US" sz="1400" dirty="0">
                <a:solidFill>
                  <a:srgbClr val="000000"/>
                </a:solidFill>
              </a:rPr>
            </a:br>
            <a:r>
              <a:rPr lang="en-US" sz="1400" dirty="0">
                <a:solidFill>
                  <a:srgbClr val="000000"/>
                </a:solidFill>
              </a:rPr>
              <a:t>Infrastructure</a:t>
            </a:r>
          </a:p>
        </p:txBody>
      </p:sp>
      <p:cxnSp>
        <p:nvCxnSpPr>
          <p:cNvPr id="64" name="Straight Connector 63"/>
          <p:cNvCxnSpPr/>
          <p:nvPr/>
        </p:nvCxnSpPr>
        <p:spPr bwMode="auto">
          <a:xfrm>
            <a:off x="2623696" y="3658041"/>
            <a:ext cx="5463038" cy="11981"/>
          </a:xfrm>
          <a:prstGeom prst="line">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cxnSp>
      <p:pic>
        <p:nvPicPr>
          <p:cNvPr id="67" name="Picture 66"/>
          <p:cNvPicPr>
            <a:picLocks noChangeAspect="1"/>
          </p:cNvPicPr>
          <p:nvPr/>
        </p:nvPicPr>
        <p:blipFill>
          <a:blip r:embed="rId3"/>
          <a:stretch>
            <a:fillRect/>
          </a:stretch>
        </p:blipFill>
        <p:spPr>
          <a:xfrm>
            <a:off x="6297737" y="2367518"/>
            <a:ext cx="1475229" cy="746588"/>
          </a:xfrm>
          <a:prstGeom prst="rect">
            <a:avLst/>
          </a:prstGeom>
          <a:solidFill>
            <a:schemeClr val="bg1"/>
          </a:solidFill>
        </p:spPr>
      </p:pic>
      <p:sp>
        <p:nvSpPr>
          <p:cNvPr id="68" name="TextBox 67"/>
          <p:cNvSpPr txBox="1"/>
          <p:nvPr/>
        </p:nvSpPr>
        <p:spPr>
          <a:xfrm>
            <a:off x="6744614" y="2672322"/>
            <a:ext cx="561757" cy="307777"/>
          </a:xfrm>
          <a:prstGeom prst="rect">
            <a:avLst/>
          </a:prstGeom>
          <a:noFill/>
        </p:spPr>
        <p:txBody>
          <a:bodyPr wrap="none" rtlCol="0">
            <a:spAutoFit/>
          </a:bodyPr>
          <a:lstStyle/>
          <a:p>
            <a:pPr defTabSz="457200"/>
            <a:r>
              <a:rPr lang="en-US" sz="1400" dirty="0">
                <a:solidFill>
                  <a:srgbClr val="092E4D"/>
                </a:solidFill>
              </a:rPr>
              <a:t>PSTN</a:t>
            </a:r>
          </a:p>
        </p:txBody>
      </p:sp>
      <p:pic>
        <p:nvPicPr>
          <p:cNvPr id="69" name="Picture 68"/>
          <p:cNvPicPr>
            <a:picLocks noChangeAspect="1"/>
          </p:cNvPicPr>
          <p:nvPr/>
        </p:nvPicPr>
        <p:blipFill>
          <a:blip r:embed="rId3"/>
          <a:stretch>
            <a:fillRect/>
          </a:stretch>
        </p:blipFill>
        <p:spPr>
          <a:xfrm>
            <a:off x="5651766" y="3245572"/>
            <a:ext cx="1475229" cy="746588"/>
          </a:xfrm>
          <a:prstGeom prst="rect">
            <a:avLst/>
          </a:prstGeom>
          <a:solidFill>
            <a:schemeClr val="bg1"/>
          </a:solidFill>
        </p:spPr>
      </p:pic>
      <p:sp>
        <p:nvSpPr>
          <p:cNvPr id="70" name="TextBox 69"/>
          <p:cNvSpPr txBox="1"/>
          <p:nvPr/>
        </p:nvSpPr>
        <p:spPr>
          <a:xfrm>
            <a:off x="5986404" y="3544143"/>
            <a:ext cx="778034" cy="307777"/>
          </a:xfrm>
          <a:prstGeom prst="rect">
            <a:avLst/>
          </a:prstGeom>
          <a:noFill/>
        </p:spPr>
        <p:txBody>
          <a:bodyPr wrap="none" rtlCol="0">
            <a:spAutoFit/>
          </a:bodyPr>
          <a:lstStyle/>
          <a:p>
            <a:pPr defTabSz="457200"/>
            <a:r>
              <a:rPr lang="en-US" sz="1400" dirty="0">
                <a:solidFill>
                  <a:srgbClr val="092E4D"/>
                </a:solidFill>
              </a:rPr>
              <a:t>Internet</a:t>
            </a:r>
          </a:p>
        </p:txBody>
      </p:sp>
      <p:grpSp>
        <p:nvGrpSpPr>
          <p:cNvPr id="71" name="Group 70"/>
          <p:cNvGrpSpPr/>
          <p:nvPr/>
        </p:nvGrpSpPr>
        <p:grpSpPr>
          <a:xfrm>
            <a:off x="4079019" y="2663994"/>
            <a:ext cx="1334425" cy="1328623"/>
            <a:chOff x="6134101" y="353006"/>
            <a:chExt cx="2681252" cy="2669594"/>
          </a:xfrm>
          <a:solidFill>
            <a:schemeClr val="bg1"/>
          </a:solidFill>
        </p:grpSpPr>
        <p:cxnSp>
          <p:nvCxnSpPr>
            <p:cNvPr id="72" name="Straight Connector 71"/>
            <p:cNvCxnSpPr/>
            <p:nvPr/>
          </p:nvCxnSpPr>
          <p:spPr bwMode="auto">
            <a:xfrm>
              <a:off x="6798515" y="1756440"/>
              <a:ext cx="1320456" cy="814935"/>
            </a:xfrm>
            <a:prstGeom prst="line">
              <a:avLst/>
            </a:prstGeom>
            <a:grpFill/>
            <a:ln w="12700" cap="flat" cmpd="sng" algn="ctr">
              <a:solidFill>
                <a:srgbClr val="000000"/>
              </a:solidFill>
              <a:prstDash val="solid"/>
              <a:round/>
              <a:headEnd type="none" w="med" len="med"/>
              <a:tailEnd type="none" w="med" len="med"/>
            </a:ln>
            <a:effectLst/>
          </p:spPr>
        </p:cxnSp>
        <p:cxnSp>
          <p:nvCxnSpPr>
            <p:cNvPr id="73" name="Straight Connector 72"/>
            <p:cNvCxnSpPr/>
            <p:nvPr/>
          </p:nvCxnSpPr>
          <p:spPr bwMode="auto">
            <a:xfrm flipH="1">
              <a:off x="8118971" y="1139496"/>
              <a:ext cx="101574" cy="1431879"/>
            </a:xfrm>
            <a:prstGeom prst="line">
              <a:avLst/>
            </a:prstGeom>
            <a:grpFill/>
            <a:ln w="12700" cap="flat" cmpd="sng" algn="ctr">
              <a:solidFill>
                <a:srgbClr val="000000"/>
              </a:solidFill>
              <a:prstDash val="solid"/>
              <a:round/>
              <a:headEnd type="none" w="med" len="med"/>
              <a:tailEnd type="none" w="med" len="med"/>
            </a:ln>
            <a:effectLst/>
          </p:spPr>
        </p:cxnSp>
        <p:cxnSp>
          <p:nvCxnSpPr>
            <p:cNvPr id="74" name="Straight Connector 73"/>
            <p:cNvCxnSpPr/>
            <p:nvPr/>
          </p:nvCxnSpPr>
          <p:spPr bwMode="auto">
            <a:xfrm flipV="1">
              <a:off x="6798515" y="1139496"/>
              <a:ext cx="1320456" cy="585172"/>
            </a:xfrm>
            <a:prstGeom prst="line">
              <a:avLst/>
            </a:prstGeom>
            <a:grpFill/>
            <a:ln w="12700" cap="flat" cmpd="sng" algn="ctr">
              <a:solidFill>
                <a:srgbClr val="000000"/>
              </a:solidFill>
              <a:prstDash val="solid"/>
              <a:round/>
              <a:headEnd type="none" w="med" len="med"/>
              <a:tailEnd type="none" w="med" len="med"/>
            </a:ln>
            <a:effectLst/>
          </p:spPr>
        </p:cxnSp>
        <p:sp>
          <p:nvSpPr>
            <p:cNvPr id="75" name="Rectangle 74"/>
            <p:cNvSpPr/>
            <p:nvPr/>
          </p:nvSpPr>
          <p:spPr bwMode="auto">
            <a:xfrm>
              <a:off x="6134101" y="353006"/>
              <a:ext cx="2681252" cy="2669594"/>
            </a:xfrm>
            <a:prstGeom prst="rect">
              <a:avLst/>
            </a:prstGeom>
            <a:grpFill/>
            <a:ln w="12700">
              <a:solidFill>
                <a:srgbClr val="000000"/>
              </a:solidFill>
              <a:prstDash val="sysDash"/>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defTabSz="685680"/>
              <a:endParaRPr lang="en-US" sz="2700" dirty="0">
                <a:solidFill>
                  <a:srgbClr val="092E4D"/>
                </a:solidFill>
                <a:ea typeface="Arial" pitchFamily="-107" charset="0"/>
                <a:cs typeface="Arial" pitchFamily="-107" charset="0"/>
                <a:sym typeface="Arial" pitchFamily="-107" charset="0"/>
              </a:endParaRPr>
            </a:p>
          </p:txBody>
        </p:sp>
        <p:pic>
          <p:nvPicPr>
            <p:cNvPr id="76" name="Picture 4" descr="C:\Users\tsbutme\Desktop\256 Icons in Grey and Blue\Cisco Video Communications Server Control_unknown_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0174" y="566528"/>
              <a:ext cx="858936" cy="881638"/>
            </a:xfrm>
            <a:prstGeom prst="rect">
              <a:avLst/>
            </a:prstGeom>
            <a:grpFill/>
            <a:extLst/>
          </p:spPr>
        </p:pic>
        <p:pic>
          <p:nvPicPr>
            <p:cNvPr id="77" name="Picture 4" descr="C:\Users\tsbutme\Desktop\256 Icons in Grey and Blue\Cisco Video Communications Server Control_unknown_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0695" y="1946776"/>
              <a:ext cx="858936" cy="881638"/>
            </a:xfrm>
            <a:prstGeom prst="rect">
              <a:avLst/>
            </a:prstGeom>
            <a:grpFill/>
            <a:extLst/>
          </p:spPr>
        </p:pic>
        <p:pic>
          <p:nvPicPr>
            <p:cNvPr id="78" name="Picture 4" descr="C:\Users\tsbutme\Desktop\256 Icons in Grey and Blue\Cisco Video Communications Server Control_unknown_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6276" y="1239847"/>
              <a:ext cx="858936" cy="881638"/>
            </a:xfrm>
            <a:prstGeom prst="rect">
              <a:avLst/>
            </a:prstGeom>
            <a:grpFill/>
            <a:extLst/>
          </p:spPr>
        </p:pic>
      </p:grpSp>
      <p:cxnSp>
        <p:nvCxnSpPr>
          <p:cNvPr id="79" name="Straight Connector 78"/>
          <p:cNvCxnSpPr/>
          <p:nvPr/>
        </p:nvCxnSpPr>
        <p:spPr bwMode="auto">
          <a:xfrm flipH="1" flipV="1">
            <a:off x="2611720" y="3190752"/>
            <a:ext cx="1" cy="479268"/>
          </a:xfrm>
          <a:prstGeom prst="line">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cxnSp>
      <p:pic>
        <p:nvPicPr>
          <p:cNvPr id="8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9590" y="2474757"/>
            <a:ext cx="967686" cy="974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 name="TextBox 80"/>
          <p:cNvSpPr txBox="1"/>
          <p:nvPr/>
        </p:nvSpPr>
        <p:spPr>
          <a:xfrm>
            <a:off x="3242319" y="3690845"/>
            <a:ext cx="584326" cy="276999"/>
          </a:xfrm>
          <a:prstGeom prst="rect">
            <a:avLst/>
          </a:prstGeom>
          <a:noFill/>
        </p:spPr>
        <p:txBody>
          <a:bodyPr wrap="none" rtlCol="0">
            <a:spAutoFit/>
          </a:bodyPr>
          <a:lstStyle/>
          <a:p>
            <a:pPr algn="ctr" defTabSz="457200"/>
            <a:r>
              <a:rPr lang="en-US" sz="1200" dirty="0">
                <a:solidFill>
                  <a:srgbClr val="092E4D"/>
                </a:solidFill>
              </a:rPr>
              <a:t>HTTPS</a:t>
            </a:r>
          </a:p>
        </p:txBody>
      </p:sp>
      <p:sp>
        <p:nvSpPr>
          <p:cNvPr id="6" name="Title 5"/>
          <p:cNvSpPr>
            <a:spLocks noGrp="1"/>
          </p:cNvSpPr>
          <p:nvPr>
            <p:ph type="title"/>
          </p:nvPr>
        </p:nvSpPr>
        <p:spPr/>
        <p:txBody>
          <a:bodyPr/>
          <a:lstStyle/>
          <a:p>
            <a:r>
              <a:rPr lang="en-US" dirty="0" smtClean="0"/>
              <a:t>Protect Existing Enterprise Investments</a:t>
            </a:r>
            <a:endParaRPr lang="en-US" dirty="0"/>
          </a:p>
        </p:txBody>
      </p:sp>
      <p:sp>
        <p:nvSpPr>
          <p:cNvPr id="8" name="Rectangle 7"/>
          <p:cNvSpPr/>
          <p:nvPr/>
        </p:nvSpPr>
        <p:spPr>
          <a:xfrm>
            <a:off x="7275174" y="3362465"/>
            <a:ext cx="1332867" cy="2564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6" name="Isosceles Triangle 55"/>
          <p:cNvSpPr/>
          <p:nvPr/>
        </p:nvSpPr>
        <p:spPr bwMode="auto">
          <a:xfrm rot="1712393">
            <a:off x="673184" y="1698057"/>
            <a:ext cx="735298" cy="1294800"/>
          </a:xfrm>
          <a:prstGeom prst="triangle">
            <a:avLst>
              <a:gd name="adj" fmla="val 39610"/>
            </a:avLst>
          </a:prstGeom>
          <a:solidFill>
            <a:schemeClr val="bg1">
              <a:lumMod val="85000"/>
              <a:alpha val="62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200" fontAlgn="base">
              <a:spcBef>
                <a:spcPct val="0"/>
              </a:spcBef>
              <a:spcAft>
                <a:spcPct val="0"/>
              </a:spcAft>
            </a:pPr>
            <a:endParaRPr lang="en-US" sz="2400">
              <a:solidFill>
                <a:srgbClr val="092E4D"/>
              </a:solidFill>
              <a:latin typeface="Arial" charset="0"/>
            </a:endParaRPr>
          </a:p>
        </p:txBody>
      </p:sp>
      <p:pic>
        <p:nvPicPr>
          <p:cNvPr id="58" name="Picture 57" descr="video_circle.png"/>
          <p:cNvPicPr>
            <a:picLocks noChangeAspect="1"/>
          </p:cNvPicPr>
          <p:nvPr/>
        </p:nvPicPr>
        <p:blipFill>
          <a:blip r:embed="rId6"/>
          <a:stretch>
            <a:fillRect/>
          </a:stretch>
        </p:blipFill>
        <p:spPr>
          <a:xfrm>
            <a:off x="373709" y="2554176"/>
            <a:ext cx="794328" cy="794328"/>
          </a:xfrm>
          <a:prstGeom prst="rect">
            <a:avLst/>
          </a:prstGeom>
        </p:spPr>
      </p:pic>
      <p:sp>
        <p:nvSpPr>
          <p:cNvPr id="82" name="Footer Placeholder 1"/>
          <p:cNvSpPr>
            <a:spLocks noGrp="1"/>
          </p:cNvSpPr>
          <p:nvPr>
            <p:ph type="ftr" sz="quarter" idx="11"/>
          </p:nvPr>
        </p:nvSpPr>
        <p:spPr>
          <a:xfrm>
            <a:off x="107629" y="4876119"/>
            <a:ext cx="3898938" cy="273844"/>
          </a:xfrm>
        </p:spPr>
        <p:txBody>
          <a:bodyPr/>
          <a:lstStyle/>
          <a:p>
            <a:r>
              <a:rPr lang="en-US" smtClean="0">
                <a:solidFill>
                  <a:prstClr val="white"/>
                </a:solidFill>
              </a:rPr>
              <a:t>CaféX Communications Confidential © 2013 – All Rights Reserved. </a:t>
            </a:r>
            <a:endParaRPr lang="en-US" dirty="0">
              <a:solidFill>
                <a:prstClr val="white"/>
              </a:solidFill>
            </a:endParaRPr>
          </a:p>
        </p:txBody>
      </p:sp>
      <p:sp>
        <p:nvSpPr>
          <p:cNvPr id="91" name="Slide Number Placeholder 2"/>
          <p:cNvSpPr>
            <a:spLocks noGrp="1"/>
          </p:cNvSpPr>
          <p:nvPr>
            <p:ph type="sldNum" sz="quarter" idx="12"/>
          </p:nvPr>
        </p:nvSpPr>
        <p:spPr>
          <a:xfrm>
            <a:off x="7014842" y="4876119"/>
            <a:ext cx="2133600" cy="273844"/>
          </a:xfrm>
        </p:spPr>
        <p:txBody>
          <a:bodyPr/>
          <a:lstStyle/>
          <a:p>
            <a:fld id="{0431C951-9D62-474D-B35D-66AB940D3B2F}" type="slidenum">
              <a:rPr lang="en-US" sz="1000" smtClean="0">
                <a:solidFill>
                  <a:srgbClr val="FFFFFF"/>
                </a:solidFill>
              </a:rPr>
              <a:pPr/>
              <a:t>16</a:t>
            </a:fld>
            <a:endParaRPr lang="en-US" sz="1000" dirty="0">
              <a:solidFill>
                <a:srgbClr val="FFFFFF"/>
              </a:solidFill>
            </a:endParaRPr>
          </a:p>
        </p:txBody>
      </p:sp>
      <p:sp>
        <p:nvSpPr>
          <p:cNvPr id="93" name="TextBox 92"/>
          <p:cNvSpPr txBox="1"/>
          <p:nvPr/>
        </p:nvSpPr>
        <p:spPr>
          <a:xfrm>
            <a:off x="7498098" y="4377621"/>
            <a:ext cx="1409281" cy="480131"/>
          </a:xfrm>
          <a:prstGeom prst="rect">
            <a:avLst/>
          </a:prstGeom>
          <a:noFill/>
        </p:spPr>
        <p:txBody>
          <a:bodyPr wrap="square" rtlCol="0">
            <a:spAutoFit/>
          </a:bodyPr>
          <a:lstStyle/>
          <a:p>
            <a:pPr algn="ctr" defTabSz="457200">
              <a:lnSpc>
                <a:spcPct val="90000"/>
              </a:lnSpc>
            </a:pPr>
            <a:r>
              <a:rPr lang="en-US" sz="1400" dirty="0">
                <a:solidFill>
                  <a:srgbClr val="000000"/>
                </a:solidFill>
              </a:rPr>
              <a:t>Existing Agent Desktop</a:t>
            </a:r>
          </a:p>
        </p:txBody>
      </p:sp>
      <p:cxnSp>
        <p:nvCxnSpPr>
          <p:cNvPr id="95" name="Straight Connector 94"/>
          <p:cNvCxnSpPr/>
          <p:nvPr/>
        </p:nvCxnSpPr>
        <p:spPr bwMode="auto">
          <a:xfrm>
            <a:off x="3262130" y="1675340"/>
            <a:ext cx="1487789" cy="93"/>
          </a:xfrm>
          <a:prstGeom prst="line">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cxnSp>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66943" y="967678"/>
            <a:ext cx="1615886" cy="1415333"/>
          </a:xfrm>
          <a:prstGeom prst="rect">
            <a:avLst/>
          </a:prstGeom>
          <a:ln>
            <a:noFill/>
          </a:ln>
          <a:effectLst/>
        </p:spPr>
      </p:pic>
      <p:pic>
        <p:nvPicPr>
          <p:cNvPr id="38" name="Picture 3" descr="C:\Users\AMacGowen\Desktop\Dubai Use Case Images\EMAAR\EMAAR_macbook.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06371" y="3289539"/>
            <a:ext cx="1727649" cy="1018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09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5120" y="2485"/>
            <a:ext cx="9171215" cy="5143500"/>
          </a:xfrm>
          <a:prstGeom prst="rect">
            <a:avLst/>
          </a:prstGeom>
          <a:gradFill flip="none" rotWithShape="1">
            <a:gsLst>
              <a:gs pos="20000">
                <a:srgbClr val="5C94C3">
                  <a:alpha val="72000"/>
                </a:srgbClr>
              </a:gs>
              <a:gs pos="55000">
                <a:srgbClr val="5C94C3">
                  <a:alpha val="50000"/>
                </a:srgbClr>
              </a:gs>
              <a:gs pos="100000">
                <a:srgbClr val="5C94C3"/>
              </a:gs>
            </a:gsLst>
            <a:lin ang="264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ounded Rectangle 52"/>
          <p:cNvSpPr/>
          <p:nvPr/>
        </p:nvSpPr>
        <p:spPr>
          <a:xfrm>
            <a:off x="-772606" y="501779"/>
            <a:ext cx="5373334" cy="5313424"/>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4" name="Rounded Rectangle 53"/>
          <p:cNvSpPr/>
          <p:nvPr/>
        </p:nvSpPr>
        <p:spPr>
          <a:xfrm rot="10800000">
            <a:off x="1736825" y="-322157"/>
            <a:ext cx="2021611" cy="196830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
        <p:nvSpPr>
          <p:cNvPr id="49" name="Rounded Rectangle 48"/>
          <p:cNvSpPr/>
          <p:nvPr/>
        </p:nvSpPr>
        <p:spPr>
          <a:xfrm>
            <a:off x="7329033" y="-476508"/>
            <a:ext cx="950557" cy="95301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0" name="Rounded Rectangle 49"/>
          <p:cNvSpPr/>
          <p:nvPr/>
        </p:nvSpPr>
        <p:spPr>
          <a:xfrm>
            <a:off x="8300316" y="-143386"/>
            <a:ext cx="1717524" cy="1727862"/>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1" name="Rounded Rectangle 50"/>
          <p:cNvSpPr/>
          <p:nvPr/>
        </p:nvSpPr>
        <p:spPr>
          <a:xfrm rot="10800000">
            <a:off x="7692801" y="-119231"/>
            <a:ext cx="1195279" cy="117108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
        <p:nvSpPr>
          <p:cNvPr id="44" name="Rectangle 43"/>
          <p:cNvSpPr/>
          <p:nvPr/>
        </p:nvSpPr>
        <p:spPr>
          <a:xfrm>
            <a:off x="-15120" y="121002"/>
            <a:ext cx="9172425" cy="4770235"/>
          </a:xfrm>
          <a:prstGeom prst="rect">
            <a:avLst/>
          </a:prstGeom>
          <a:solidFill>
            <a:srgbClr val="FFFFF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45" name="Picture 4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534" y="196686"/>
            <a:ext cx="1039745" cy="451632"/>
          </a:xfrm>
          <a:prstGeom prst="rect">
            <a:avLst/>
          </a:prstGeom>
        </p:spPr>
      </p:pic>
      <p:sp>
        <p:nvSpPr>
          <p:cNvPr id="47" name="Footer Placeholder 3"/>
          <p:cNvSpPr>
            <a:spLocks noGrp="1"/>
          </p:cNvSpPr>
          <p:nvPr>
            <p:ph type="ftr" sz="quarter" idx="11"/>
          </p:nvPr>
        </p:nvSpPr>
        <p:spPr>
          <a:xfrm>
            <a:off x="107629" y="4876118"/>
            <a:ext cx="3898938" cy="273844"/>
          </a:xfrm>
        </p:spPr>
        <p:txBody>
          <a:bodyPr/>
          <a:lstStyle/>
          <a:p>
            <a:r>
              <a:rPr lang="en-US" dirty="0" smtClean="0">
                <a:solidFill>
                  <a:schemeClr val="bg1"/>
                </a:solidFill>
              </a:rPr>
              <a:t>CaféX Communications Confidential © 2014 – All Rights Reserved. </a:t>
            </a:r>
            <a:endParaRPr lang="en-US" dirty="0">
              <a:solidFill>
                <a:schemeClr val="bg1"/>
              </a:solidFill>
            </a:endParaRPr>
          </a:p>
        </p:txBody>
      </p:sp>
      <p:sp>
        <p:nvSpPr>
          <p:cNvPr id="48" name="Slide Number Placeholder 4"/>
          <p:cNvSpPr>
            <a:spLocks noGrp="1"/>
          </p:cNvSpPr>
          <p:nvPr>
            <p:ph type="sldNum" sz="quarter" idx="12"/>
          </p:nvPr>
        </p:nvSpPr>
        <p:spPr>
          <a:xfrm>
            <a:off x="7014842" y="4876118"/>
            <a:ext cx="2133600" cy="273844"/>
          </a:xfrm>
        </p:spPr>
        <p:txBody>
          <a:bodyPr/>
          <a:lstStyle/>
          <a:p>
            <a:fld id="{0431C951-9D62-474D-B35D-66AB940D3B2F}" type="slidenum">
              <a:rPr lang="en-US" sz="1000" smtClean="0">
                <a:solidFill>
                  <a:srgbClr val="FFFFFF"/>
                </a:solidFill>
              </a:rPr>
              <a:t>17</a:t>
            </a:fld>
            <a:endParaRPr lang="en-US" sz="1000" dirty="0">
              <a:solidFill>
                <a:srgbClr val="FFFFFF"/>
              </a:solidFill>
            </a:endParaRPr>
          </a:p>
        </p:txBody>
      </p:sp>
      <p:sp>
        <p:nvSpPr>
          <p:cNvPr id="3" name="Title 2"/>
          <p:cNvSpPr>
            <a:spLocks noGrp="1"/>
          </p:cNvSpPr>
          <p:nvPr>
            <p:ph type="title"/>
          </p:nvPr>
        </p:nvSpPr>
        <p:spPr/>
        <p:txBody>
          <a:bodyPr/>
          <a:lstStyle/>
          <a:p>
            <a:r>
              <a:rPr lang="en-US" dirty="0"/>
              <a:t>Fusion Architecture - How </a:t>
            </a:r>
            <a:r>
              <a:rPr lang="en-US" dirty="0" smtClean="0"/>
              <a:t>We Fit</a:t>
            </a:r>
            <a:r>
              <a:rPr lang="en-US" dirty="0"/>
              <a:t> </a:t>
            </a:r>
          </a:p>
        </p:txBody>
      </p:sp>
      <p:grpSp>
        <p:nvGrpSpPr>
          <p:cNvPr id="7" name="Group 6"/>
          <p:cNvGrpSpPr/>
          <p:nvPr/>
        </p:nvGrpSpPr>
        <p:grpSpPr>
          <a:xfrm>
            <a:off x="3237837" y="3857487"/>
            <a:ext cx="962704" cy="962704"/>
            <a:chOff x="7553233" y="-451958"/>
            <a:chExt cx="1975349" cy="1975349"/>
          </a:xfrm>
        </p:grpSpPr>
        <p:sp>
          <p:nvSpPr>
            <p:cNvPr id="4" name="Oval 3"/>
            <p:cNvSpPr/>
            <p:nvPr/>
          </p:nvSpPr>
          <p:spPr>
            <a:xfrm>
              <a:off x="7553233" y="-451958"/>
              <a:ext cx="1975349" cy="1975349"/>
            </a:xfrm>
            <a:prstGeom prst="ellipse">
              <a:avLst/>
            </a:prstGeom>
            <a:solidFill>
              <a:srgbClr val="5C94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7713572" y="-295034"/>
              <a:ext cx="1670238" cy="166044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6" name="Picture 85" descr="cafex_fusion_log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29896" y="128885"/>
              <a:ext cx="1604062" cy="595217"/>
            </a:xfrm>
            <a:prstGeom prst="rect">
              <a:avLst/>
            </a:prstGeom>
          </p:spPr>
        </p:pic>
      </p:grpSp>
      <p:sp>
        <p:nvSpPr>
          <p:cNvPr id="33" name="Rounded Rectangle 32"/>
          <p:cNvSpPr/>
          <p:nvPr/>
        </p:nvSpPr>
        <p:spPr>
          <a:xfrm>
            <a:off x="2952521" y="2300733"/>
            <a:ext cx="1533336" cy="419806"/>
          </a:xfrm>
          <a:prstGeom prst="roundRect">
            <a:avLst>
              <a:gd name="adj" fmla="val 6034"/>
            </a:avLst>
          </a:prstGeom>
          <a:solidFill>
            <a:schemeClr val="tx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8288" bIns="18288" rtlCol="0" anchor="ctr" anchorCtr="0"/>
          <a:lstStyle/>
          <a:p>
            <a:pPr algn="ctr" defTabSz="457200">
              <a:lnSpc>
                <a:spcPct val="80000"/>
              </a:lnSpc>
            </a:pPr>
            <a:r>
              <a:rPr lang="en-US" sz="1500" b="1" dirty="0" smtClean="0">
                <a:solidFill>
                  <a:prstClr val="white"/>
                </a:solidFill>
                <a:effectLst>
                  <a:outerShdw blurRad="50800" dist="38100" dir="2700000" algn="tl" rotWithShape="0">
                    <a:prstClr val="black">
                      <a:alpha val="40000"/>
                    </a:prstClr>
                  </a:outerShdw>
                </a:effectLst>
                <a:latin typeface="Calibri"/>
                <a:cs typeface="Calibri"/>
              </a:rPr>
              <a:t>Fusion</a:t>
            </a:r>
            <a:endParaRPr lang="en-US" sz="1500" b="1" dirty="0">
              <a:solidFill>
                <a:prstClr val="white"/>
              </a:solidFill>
              <a:effectLst>
                <a:outerShdw blurRad="50800" dist="38100" dir="2700000" algn="tl" rotWithShape="0">
                  <a:prstClr val="black">
                    <a:alpha val="40000"/>
                  </a:prstClr>
                </a:outerShdw>
              </a:effectLst>
              <a:latin typeface="Calibri"/>
              <a:cs typeface="Calibri"/>
            </a:endParaRPr>
          </a:p>
          <a:p>
            <a:pPr algn="ctr" defTabSz="457200">
              <a:lnSpc>
                <a:spcPct val="80000"/>
              </a:lnSpc>
            </a:pPr>
            <a:r>
              <a:rPr lang="en-US" sz="1500" b="1" dirty="0">
                <a:solidFill>
                  <a:prstClr val="white"/>
                </a:solidFill>
                <a:effectLst>
                  <a:outerShdw blurRad="50800" dist="38100" dir="2700000" algn="tl" rotWithShape="0">
                    <a:prstClr val="black">
                      <a:alpha val="40000"/>
                    </a:prstClr>
                  </a:outerShdw>
                </a:effectLst>
                <a:latin typeface="Calibri"/>
                <a:cs typeface="Calibri"/>
              </a:rPr>
              <a:t>Palettes</a:t>
            </a:r>
          </a:p>
        </p:txBody>
      </p:sp>
      <p:pic>
        <p:nvPicPr>
          <p:cNvPr id="37" name="Picture 36" descr="businessman_videodeviceV2_trabns.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43450" y="3532523"/>
            <a:ext cx="1250458" cy="739540"/>
          </a:xfrm>
          <a:prstGeom prst="rect">
            <a:avLst/>
          </a:prstGeom>
        </p:spPr>
      </p:pic>
      <p:pic>
        <p:nvPicPr>
          <p:cNvPr id="38" name="Picture 3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89628" y="2617161"/>
            <a:ext cx="1088506" cy="653232"/>
          </a:xfrm>
          <a:prstGeom prst="rect">
            <a:avLst/>
          </a:prstGeom>
        </p:spPr>
      </p:pic>
      <p:pic>
        <p:nvPicPr>
          <p:cNvPr id="39" name="Picture 3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19850" y="863074"/>
            <a:ext cx="1153605" cy="692853"/>
          </a:xfrm>
          <a:prstGeom prst="rect">
            <a:avLst/>
          </a:prstGeom>
        </p:spPr>
      </p:pic>
      <p:pic>
        <p:nvPicPr>
          <p:cNvPr id="40" name="Picture 20" descr="C:\Users\AMacGowen\AppData\Local\Microsoft\Windows\Temporary Internet Files\Content.Outlook\IB3R1B6Q\headset_woman_cropped.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7251119" y="1626275"/>
            <a:ext cx="635851" cy="666019"/>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42" name="Straight Connector 41"/>
          <p:cNvCxnSpPr/>
          <p:nvPr/>
        </p:nvCxnSpPr>
        <p:spPr>
          <a:xfrm>
            <a:off x="2649921" y="735986"/>
            <a:ext cx="0" cy="4140132"/>
          </a:xfrm>
          <a:prstGeom prst="line">
            <a:avLst/>
          </a:prstGeom>
          <a:ln w="6350" cmpd="sng">
            <a:prstDash val="sysDash"/>
          </a:ln>
          <a:effectLst/>
        </p:spPr>
        <p:style>
          <a:lnRef idx="2">
            <a:schemeClr val="accent1"/>
          </a:lnRef>
          <a:fillRef idx="0">
            <a:schemeClr val="accent1"/>
          </a:fillRef>
          <a:effectRef idx="1">
            <a:schemeClr val="accent1"/>
          </a:effectRef>
          <a:fontRef idx="minor">
            <a:schemeClr val="tx1"/>
          </a:fontRef>
        </p:style>
      </p:cxnSp>
      <p:pic>
        <p:nvPicPr>
          <p:cNvPr id="43" name="Picture 42" descr="CUBE.png"/>
          <p:cNvPicPr>
            <a:picLocks noChangeAspect="1"/>
          </p:cNvPicPr>
          <p:nvPr/>
        </p:nvPicPr>
        <p:blipFill rotWithShape="1">
          <a:blip r:embed="rId9" cstate="screen">
            <a:extLst>
              <a:ext uri="{28A0092B-C50C-407E-A947-70E740481C1C}">
                <a14:useLocalDpi xmlns:a14="http://schemas.microsoft.com/office/drawing/2010/main"/>
              </a:ext>
            </a:extLst>
          </a:blip>
          <a:srcRect l="-2"/>
          <a:stretch/>
        </p:blipFill>
        <p:spPr>
          <a:xfrm>
            <a:off x="5674358" y="1896974"/>
            <a:ext cx="610086" cy="362240"/>
          </a:xfrm>
          <a:prstGeom prst="rect">
            <a:avLst/>
          </a:prstGeom>
        </p:spPr>
      </p:pic>
      <p:pic>
        <p:nvPicPr>
          <p:cNvPr id="46" name="Picture 45" descr="CUCM Cluster.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580178" y="2404556"/>
            <a:ext cx="752485" cy="580958"/>
          </a:xfrm>
          <a:prstGeom prst="rect">
            <a:avLst/>
          </a:prstGeom>
        </p:spPr>
      </p:pic>
      <p:cxnSp>
        <p:nvCxnSpPr>
          <p:cNvPr id="52" name="Straight Connector 51"/>
          <p:cNvCxnSpPr/>
          <p:nvPr/>
        </p:nvCxnSpPr>
        <p:spPr>
          <a:xfrm>
            <a:off x="4809604" y="728366"/>
            <a:ext cx="0" cy="4162871"/>
          </a:xfrm>
          <a:prstGeom prst="line">
            <a:avLst/>
          </a:prstGeom>
          <a:ln w="6350" cmpd="sng">
            <a:prstDash val="sysDash"/>
          </a:ln>
          <a:effectLst/>
        </p:spPr>
        <p:style>
          <a:lnRef idx="2">
            <a:schemeClr val="accent1"/>
          </a:lnRef>
          <a:fillRef idx="0">
            <a:schemeClr val="accent1"/>
          </a:fillRef>
          <a:effectRef idx="1">
            <a:schemeClr val="accent1"/>
          </a:effectRef>
          <a:fontRef idx="minor">
            <a:schemeClr val="tx1"/>
          </a:fontRef>
        </p:style>
      </p:cxnSp>
      <p:pic>
        <p:nvPicPr>
          <p:cNvPr id="55" name="Picture 54" descr="CVP.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607938" y="1376722"/>
            <a:ext cx="730527" cy="312995"/>
          </a:xfrm>
          <a:prstGeom prst="rect">
            <a:avLst/>
          </a:prstGeom>
        </p:spPr>
      </p:pic>
      <p:pic>
        <p:nvPicPr>
          <p:cNvPr id="56" name="Picture 55" descr="CU VXML GW.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663388" y="878838"/>
            <a:ext cx="682606" cy="255878"/>
          </a:xfrm>
          <a:prstGeom prst="rect">
            <a:avLst/>
          </a:prstGeom>
        </p:spPr>
      </p:pic>
      <p:sp>
        <p:nvSpPr>
          <p:cNvPr id="57" name="TextBox 56"/>
          <p:cNvSpPr txBox="1"/>
          <p:nvPr/>
        </p:nvSpPr>
        <p:spPr>
          <a:xfrm>
            <a:off x="4760050" y="1432068"/>
            <a:ext cx="1010357" cy="253916"/>
          </a:xfrm>
          <a:prstGeom prst="rect">
            <a:avLst/>
          </a:prstGeom>
          <a:noFill/>
        </p:spPr>
        <p:txBody>
          <a:bodyPr wrap="square" rtlCol="0">
            <a:spAutoFit/>
          </a:bodyPr>
          <a:lstStyle/>
          <a:p>
            <a:pPr algn="ctr" defTabSz="457200"/>
            <a:r>
              <a:rPr lang="en-US" sz="1050" b="1" dirty="0" smtClean="0">
                <a:solidFill>
                  <a:prstClr val="black"/>
                </a:solidFill>
                <a:latin typeface="Calibri"/>
                <a:cs typeface="Calibri"/>
              </a:rPr>
              <a:t>IVR</a:t>
            </a:r>
            <a:endParaRPr lang="en-US" sz="1050" b="1" dirty="0">
              <a:solidFill>
                <a:prstClr val="black"/>
              </a:solidFill>
              <a:latin typeface="Calibri"/>
              <a:cs typeface="Calibri"/>
            </a:endParaRPr>
          </a:p>
        </p:txBody>
      </p:sp>
      <p:sp>
        <p:nvSpPr>
          <p:cNvPr id="61" name="TextBox 60"/>
          <p:cNvSpPr txBox="1"/>
          <p:nvPr/>
        </p:nvSpPr>
        <p:spPr>
          <a:xfrm>
            <a:off x="4822865" y="760858"/>
            <a:ext cx="884727" cy="415498"/>
          </a:xfrm>
          <a:prstGeom prst="rect">
            <a:avLst/>
          </a:prstGeom>
          <a:noFill/>
        </p:spPr>
        <p:txBody>
          <a:bodyPr wrap="square" rtlCol="0">
            <a:spAutoFit/>
          </a:bodyPr>
          <a:lstStyle/>
          <a:p>
            <a:pPr algn="ctr" defTabSz="457200"/>
            <a:r>
              <a:rPr lang="en-US" sz="1050" b="1" dirty="0" smtClean="0">
                <a:solidFill>
                  <a:prstClr val="black"/>
                </a:solidFill>
                <a:latin typeface="Calibri"/>
                <a:cs typeface="Calibri"/>
              </a:rPr>
              <a:t>VXML </a:t>
            </a:r>
            <a:r>
              <a:rPr lang="en-US" sz="1050" b="1" dirty="0">
                <a:solidFill>
                  <a:prstClr val="black"/>
                </a:solidFill>
                <a:latin typeface="Calibri"/>
                <a:cs typeface="Calibri"/>
              </a:rPr>
              <a:t>Gateway</a:t>
            </a:r>
          </a:p>
        </p:txBody>
      </p:sp>
      <p:sp>
        <p:nvSpPr>
          <p:cNvPr id="63" name="TextBox 62"/>
          <p:cNvSpPr txBox="1"/>
          <p:nvPr/>
        </p:nvSpPr>
        <p:spPr>
          <a:xfrm>
            <a:off x="4860755" y="2513662"/>
            <a:ext cx="808947" cy="253916"/>
          </a:xfrm>
          <a:prstGeom prst="rect">
            <a:avLst/>
          </a:prstGeom>
          <a:noFill/>
        </p:spPr>
        <p:txBody>
          <a:bodyPr wrap="square" rtlCol="0">
            <a:spAutoFit/>
          </a:bodyPr>
          <a:lstStyle/>
          <a:p>
            <a:pPr algn="ctr" defTabSz="457200"/>
            <a:r>
              <a:rPr lang="en-US" sz="1050" b="1" dirty="0" smtClean="0">
                <a:solidFill>
                  <a:prstClr val="black"/>
                </a:solidFill>
                <a:latin typeface="Calibri"/>
                <a:cs typeface="Calibri"/>
              </a:rPr>
              <a:t>UC / PBX</a:t>
            </a:r>
            <a:endParaRPr lang="en-US" sz="1050" b="1" dirty="0">
              <a:solidFill>
                <a:prstClr val="black"/>
              </a:solidFill>
              <a:latin typeface="Calibri"/>
              <a:cs typeface="Calibri"/>
            </a:endParaRPr>
          </a:p>
        </p:txBody>
      </p:sp>
      <p:sp>
        <p:nvSpPr>
          <p:cNvPr id="64" name="Rounded Rectangle 63"/>
          <p:cNvSpPr/>
          <p:nvPr/>
        </p:nvSpPr>
        <p:spPr>
          <a:xfrm>
            <a:off x="2952521" y="3116210"/>
            <a:ext cx="1533336" cy="630449"/>
          </a:xfrm>
          <a:prstGeom prst="roundRect">
            <a:avLst>
              <a:gd name="adj" fmla="val 6034"/>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8288" bIns="18288" rtlCol="0" anchor="ctr" anchorCtr="0"/>
          <a:lstStyle/>
          <a:p>
            <a:pPr algn="ctr" defTabSz="457200">
              <a:lnSpc>
                <a:spcPct val="80000"/>
              </a:lnSpc>
            </a:pPr>
            <a:r>
              <a:rPr lang="en-US" sz="1500" b="1" dirty="0" smtClean="0">
                <a:solidFill>
                  <a:prstClr val="white"/>
                </a:solidFill>
                <a:effectLst>
                  <a:outerShdw blurRad="50800" dist="38100" dir="2700000" algn="tl" rotWithShape="0">
                    <a:prstClr val="black">
                      <a:alpha val="40000"/>
                    </a:prstClr>
                  </a:outerShdw>
                </a:effectLst>
                <a:latin typeface="Calibri"/>
                <a:cs typeface="Calibri"/>
              </a:rPr>
              <a:t>Fusion</a:t>
            </a:r>
            <a:endParaRPr lang="en-US" sz="1500" b="1" dirty="0">
              <a:solidFill>
                <a:prstClr val="white"/>
              </a:solidFill>
              <a:effectLst>
                <a:outerShdw blurRad="50800" dist="38100" dir="2700000" algn="tl" rotWithShape="0">
                  <a:prstClr val="black">
                    <a:alpha val="40000"/>
                  </a:prstClr>
                </a:outerShdw>
              </a:effectLst>
              <a:latin typeface="Calibri"/>
              <a:cs typeface="Calibri"/>
            </a:endParaRPr>
          </a:p>
          <a:p>
            <a:pPr algn="ctr" defTabSz="457200">
              <a:lnSpc>
                <a:spcPct val="80000"/>
              </a:lnSpc>
            </a:pPr>
            <a:r>
              <a:rPr lang="en-US" sz="1500" b="1" dirty="0" smtClean="0">
                <a:solidFill>
                  <a:prstClr val="white"/>
                </a:solidFill>
                <a:effectLst>
                  <a:outerShdw blurRad="50800" dist="38100" dir="2700000" algn="tl" rotWithShape="0">
                    <a:prstClr val="black">
                      <a:alpha val="40000"/>
                    </a:prstClr>
                  </a:outerShdw>
                </a:effectLst>
                <a:latin typeface="Calibri"/>
                <a:cs typeface="Calibri"/>
              </a:rPr>
              <a:t>Media Broker (DMZ)</a:t>
            </a:r>
            <a:endParaRPr lang="en-US" sz="1500" b="1" dirty="0">
              <a:solidFill>
                <a:prstClr val="white"/>
              </a:solidFill>
              <a:effectLst>
                <a:outerShdw blurRad="50800" dist="38100" dir="2700000" algn="tl" rotWithShape="0">
                  <a:prstClr val="black">
                    <a:alpha val="40000"/>
                  </a:prstClr>
                </a:outerShdw>
              </a:effectLst>
              <a:latin typeface="Calibri"/>
              <a:cs typeface="Calibri"/>
            </a:endParaRPr>
          </a:p>
        </p:txBody>
      </p:sp>
      <p:pic>
        <p:nvPicPr>
          <p:cNvPr id="67" name="Picture 66"/>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5603774" y="3116210"/>
            <a:ext cx="682579" cy="455146"/>
          </a:xfrm>
          <a:prstGeom prst="rect">
            <a:avLst/>
          </a:prstGeom>
        </p:spPr>
      </p:pic>
      <p:pic>
        <p:nvPicPr>
          <p:cNvPr id="68" name="Picture 67"/>
          <p:cNvPicPr>
            <a:picLocks noChangeAspect="1"/>
          </p:cNvPicPr>
          <p:nvPr/>
        </p:nvPicPr>
        <p:blipFill>
          <a:blip r:embed="rId14"/>
          <a:stretch>
            <a:fillRect/>
          </a:stretch>
        </p:blipFill>
        <p:spPr>
          <a:xfrm>
            <a:off x="5971596" y="3667087"/>
            <a:ext cx="770775" cy="409020"/>
          </a:xfrm>
          <a:prstGeom prst="rect">
            <a:avLst/>
          </a:prstGeom>
        </p:spPr>
      </p:pic>
      <p:sp>
        <p:nvSpPr>
          <p:cNvPr id="69" name="TextBox 68"/>
          <p:cNvSpPr txBox="1"/>
          <p:nvPr/>
        </p:nvSpPr>
        <p:spPr>
          <a:xfrm>
            <a:off x="5772177" y="4032872"/>
            <a:ext cx="1146456" cy="415498"/>
          </a:xfrm>
          <a:prstGeom prst="rect">
            <a:avLst/>
          </a:prstGeom>
          <a:noFill/>
        </p:spPr>
        <p:txBody>
          <a:bodyPr wrap="square" rtlCol="0">
            <a:spAutoFit/>
          </a:bodyPr>
          <a:lstStyle/>
          <a:p>
            <a:pPr algn="ctr" defTabSz="457200"/>
            <a:r>
              <a:rPr lang="en-US" sz="1050" b="1" dirty="0">
                <a:solidFill>
                  <a:prstClr val="black"/>
                </a:solidFill>
                <a:latin typeface="Calibri"/>
                <a:cs typeface="Calibri"/>
              </a:rPr>
              <a:t>Tele Presence </a:t>
            </a:r>
          </a:p>
          <a:p>
            <a:pPr algn="ctr" defTabSz="457200"/>
            <a:r>
              <a:rPr lang="en-US" sz="1050" b="1" dirty="0">
                <a:solidFill>
                  <a:prstClr val="black"/>
                </a:solidFill>
                <a:latin typeface="Calibri"/>
                <a:cs typeface="Calibri"/>
              </a:rPr>
              <a:t>MCU</a:t>
            </a:r>
          </a:p>
        </p:txBody>
      </p:sp>
      <p:sp>
        <p:nvSpPr>
          <p:cNvPr id="70" name="TextBox 69"/>
          <p:cNvSpPr txBox="1"/>
          <p:nvPr/>
        </p:nvSpPr>
        <p:spPr>
          <a:xfrm>
            <a:off x="7987022" y="1052077"/>
            <a:ext cx="1124430" cy="253916"/>
          </a:xfrm>
          <a:prstGeom prst="rect">
            <a:avLst/>
          </a:prstGeom>
          <a:noFill/>
        </p:spPr>
        <p:txBody>
          <a:bodyPr wrap="square" rtlCol="0">
            <a:spAutoFit/>
          </a:bodyPr>
          <a:lstStyle/>
          <a:p>
            <a:pPr algn="ctr" defTabSz="457200"/>
            <a:r>
              <a:rPr lang="en-US" sz="1050" b="1" dirty="0">
                <a:solidFill>
                  <a:prstClr val="black"/>
                </a:solidFill>
                <a:latin typeface="Calibri"/>
                <a:cs typeface="Calibri"/>
              </a:rPr>
              <a:t>IP Phones</a:t>
            </a:r>
          </a:p>
        </p:txBody>
      </p:sp>
      <p:sp>
        <p:nvSpPr>
          <p:cNvPr id="73" name="TextBox 72"/>
          <p:cNvSpPr txBox="1"/>
          <p:nvPr/>
        </p:nvSpPr>
        <p:spPr>
          <a:xfrm>
            <a:off x="7860060" y="1841359"/>
            <a:ext cx="1372490" cy="415498"/>
          </a:xfrm>
          <a:prstGeom prst="rect">
            <a:avLst/>
          </a:prstGeom>
          <a:noFill/>
        </p:spPr>
        <p:txBody>
          <a:bodyPr wrap="square" rtlCol="0">
            <a:spAutoFit/>
          </a:bodyPr>
          <a:lstStyle/>
          <a:p>
            <a:pPr algn="ctr" defTabSz="457200"/>
            <a:r>
              <a:rPr lang="en-US" sz="1050" b="1" dirty="0">
                <a:solidFill>
                  <a:prstClr val="black"/>
                </a:solidFill>
                <a:latin typeface="Calibri"/>
                <a:cs typeface="Calibri"/>
              </a:rPr>
              <a:t>Finesse &amp; Communications</a:t>
            </a:r>
          </a:p>
        </p:txBody>
      </p:sp>
      <p:sp>
        <p:nvSpPr>
          <p:cNvPr id="74" name="TextBox 73"/>
          <p:cNvSpPr txBox="1"/>
          <p:nvPr/>
        </p:nvSpPr>
        <p:spPr>
          <a:xfrm>
            <a:off x="8059417" y="3754000"/>
            <a:ext cx="1064098" cy="415498"/>
          </a:xfrm>
          <a:prstGeom prst="rect">
            <a:avLst/>
          </a:prstGeom>
          <a:noFill/>
        </p:spPr>
        <p:txBody>
          <a:bodyPr wrap="square" rtlCol="0">
            <a:spAutoFit/>
          </a:bodyPr>
          <a:lstStyle/>
          <a:p>
            <a:pPr algn="ctr" defTabSz="457200"/>
            <a:r>
              <a:rPr lang="en-US" sz="1050" b="1" dirty="0" smtClean="0">
                <a:solidFill>
                  <a:prstClr val="black"/>
                </a:solidFill>
                <a:latin typeface="Calibri"/>
                <a:cs typeface="Calibri"/>
              </a:rPr>
              <a:t>Immersive Endpoint</a:t>
            </a:r>
            <a:endParaRPr lang="en-US" sz="1050" b="1" dirty="0">
              <a:solidFill>
                <a:prstClr val="black"/>
              </a:solidFill>
              <a:latin typeface="Calibri"/>
              <a:cs typeface="Calibri"/>
            </a:endParaRPr>
          </a:p>
        </p:txBody>
      </p:sp>
      <p:sp>
        <p:nvSpPr>
          <p:cNvPr id="75" name="TextBox 74"/>
          <p:cNvSpPr txBox="1"/>
          <p:nvPr/>
        </p:nvSpPr>
        <p:spPr>
          <a:xfrm>
            <a:off x="8116576" y="2802202"/>
            <a:ext cx="994425" cy="415498"/>
          </a:xfrm>
          <a:prstGeom prst="rect">
            <a:avLst/>
          </a:prstGeom>
          <a:noFill/>
        </p:spPr>
        <p:txBody>
          <a:bodyPr wrap="square" rtlCol="0">
            <a:spAutoFit/>
          </a:bodyPr>
          <a:lstStyle/>
          <a:p>
            <a:pPr algn="ctr" defTabSz="457200"/>
            <a:r>
              <a:rPr lang="en-US" sz="1050" b="1" dirty="0">
                <a:solidFill>
                  <a:prstClr val="black"/>
                </a:solidFill>
                <a:latin typeface="Calibri"/>
                <a:cs typeface="Calibri"/>
              </a:rPr>
              <a:t>Video Endpoints</a:t>
            </a:r>
          </a:p>
        </p:txBody>
      </p:sp>
      <p:pic>
        <p:nvPicPr>
          <p:cNvPr id="76" name="Picture 75"/>
          <p:cNvPicPr>
            <a:picLocks noChangeAspect="1"/>
          </p:cNvPicPr>
          <p:nvPr/>
        </p:nvPicPr>
        <p:blipFill>
          <a:blip r:embed="rId15"/>
          <a:stretch>
            <a:fillRect/>
          </a:stretch>
        </p:blipFill>
        <p:spPr>
          <a:xfrm>
            <a:off x="5128833" y="3694296"/>
            <a:ext cx="601703" cy="355381"/>
          </a:xfrm>
          <a:prstGeom prst="rect">
            <a:avLst/>
          </a:prstGeom>
        </p:spPr>
      </p:pic>
      <p:sp>
        <p:nvSpPr>
          <p:cNvPr id="77" name="TextBox 76"/>
          <p:cNvSpPr txBox="1"/>
          <p:nvPr/>
        </p:nvSpPr>
        <p:spPr>
          <a:xfrm>
            <a:off x="4794828" y="4021430"/>
            <a:ext cx="1146456" cy="577081"/>
          </a:xfrm>
          <a:prstGeom prst="rect">
            <a:avLst/>
          </a:prstGeom>
          <a:noFill/>
        </p:spPr>
        <p:txBody>
          <a:bodyPr wrap="square" rtlCol="0">
            <a:spAutoFit/>
          </a:bodyPr>
          <a:lstStyle/>
          <a:p>
            <a:pPr algn="ctr" defTabSz="457200"/>
            <a:r>
              <a:rPr lang="en-US" sz="1050" b="1" dirty="0">
                <a:solidFill>
                  <a:prstClr val="black"/>
                </a:solidFill>
                <a:latin typeface="Calibri"/>
                <a:cs typeface="Calibri"/>
              </a:rPr>
              <a:t>Tele Presence</a:t>
            </a:r>
          </a:p>
          <a:p>
            <a:pPr algn="ctr" defTabSz="457200"/>
            <a:r>
              <a:rPr lang="en-US" sz="1050" b="1" dirty="0">
                <a:solidFill>
                  <a:prstClr val="black"/>
                </a:solidFill>
                <a:latin typeface="Calibri"/>
                <a:cs typeface="Calibri"/>
              </a:rPr>
              <a:t>Manager </a:t>
            </a:r>
          </a:p>
          <a:p>
            <a:pPr algn="ctr" defTabSz="457200"/>
            <a:endParaRPr lang="en-US" sz="1050" b="1" dirty="0">
              <a:solidFill>
                <a:prstClr val="black"/>
              </a:solidFill>
              <a:latin typeface="Calibri"/>
              <a:cs typeface="Calibri"/>
            </a:endParaRPr>
          </a:p>
        </p:txBody>
      </p:sp>
      <p:cxnSp>
        <p:nvCxnSpPr>
          <p:cNvPr id="78" name="Straight Connector 77"/>
          <p:cNvCxnSpPr/>
          <p:nvPr/>
        </p:nvCxnSpPr>
        <p:spPr>
          <a:xfrm flipH="1">
            <a:off x="6497782" y="1305993"/>
            <a:ext cx="747326" cy="846491"/>
          </a:xfrm>
          <a:prstGeom prst="line">
            <a:avLst/>
          </a:prstGeom>
          <a:ln w="19050" cmpd="sng">
            <a:prstDash val="dot"/>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H="1">
            <a:off x="6497782" y="2170626"/>
            <a:ext cx="747327" cy="321954"/>
          </a:xfrm>
          <a:prstGeom prst="line">
            <a:avLst/>
          </a:prstGeom>
          <a:ln w="19050" cmpd="sng">
            <a:prstDash val="dot"/>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flipV="1">
            <a:off x="6497782" y="2764922"/>
            <a:ext cx="807470" cy="80530"/>
          </a:xfrm>
          <a:prstGeom prst="line">
            <a:avLst/>
          </a:prstGeom>
          <a:ln w="19050" cmpd="sng">
            <a:prstDash val="dot"/>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flipH="1" flipV="1">
            <a:off x="6497782" y="3116210"/>
            <a:ext cx="807469" cy="550878"/>
          </a:xfrm>
          <a:prstGeom prst="line">
            <a:avLst/>
          </a:prstGeom>
          <a:ln w="19050" cmpd="sng">
            <a:prstDash val="dot"/>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4958695" y="2057760"/>
            <a:ext cx="613066" cy="253916"/>
          </a:xfrm>
          <a:prstGeom prst="rect">
            <a:avLst/>
          </a:prstGeom>
          <a:noFill/>
        </p:spPr>
        <p:txBody>
          <a:bodyPr wrap="square" rtlCol="0">
            <a:spAutoFit/>
          </a:bodyPr>
          <a:lstStyle/>
          <a:p>
            <a:pPr algn="ctr" defTabSz="457200"/>
            <a:r>
              <a:rPr lang="en-US" sz="1050" b="1" dirty="0" smtClean="0">
                <a:solidFill>
                  <a:prstClr val="black"/>
                </a:solidFill>
                <a:latin typeface="Calibri"/>
                <a:cs typeface="Calibri"/>
              </a:rPr>
              <a:t>SBC</a:t>
            </a:r>
            <a:endParaRPr lang="en-US" sz="1050" b="1" dirty="0">
              <a:solidFill>
                <a:prstClr val="black"/>
              </a:solidFill>
              <a:latin typeface="Calibri"/>
              <a:cs typeface="Calibri"/>
            </a:endParaRPr>
          </a:p>
        </p:txBody>
      </p:sp>
      <p:sp>
        <p:nvSpPr>
          <p:cNvPr id="85" name="TextBox 84"/>
          <p:cNvSpPr txBox="1"/>
          <p:nvPr/>
        </p:nvSpPr>
        <p:spPr>
          <a:xfrm>
            <a:off x="4917691" y="3156232"/>
            <a:ext cx="695074" cy="253916"/>
          </a:xfrm>
          <a:prstGeom prst="rect">
            <a:avLst/>
          </a:prstGeom>
          <a:noFill/>
        </p:spPr>
        <p:txBody>
          <a:bodyPr wrap="square" rtlCol="0">
            <a:spAutoFit/>
          </a:bodyPr>
          <a:lstStyle/>
          <a:p>
            <a:pPr algn="ctr" defTabSz="457200"/>
            <a:r>
              <a:rPr lang="en-US" sz="1050" b="1" dirty="0" smtClean="0">
                <a:solidFill>
                  <a:prstClr val="black"/>
                </a:solidFill>
                <a:latin typeface="Calibri"/>
                <a:cs typeface="Calibri"/>
              </a:rPr>
              <a:t>CC</a:t>
            </a:r>
            <a:endParaRPr lang="en-US" sz="1050" b="1" dirty="0">
              <a:solidFill>
                <a:prstClr val="black"/>
              </a:solidFill>
              <a:latin typeface="Calibri"/>
              <a:cs typeface="Calibri"/>
            </a:endParaRPr>
          </a:p>
        </p:txBody>
      </p:sp>
      <p:cxnSp>
        <p:nvCxnSpPr>
          <p:cNvPr id="87" name="Straight Connector 86"/>
          <p:cNvCxnSpPr/>
          <p:nvPr/>
        </p:nvCxnSpPr>
        <p:spPr>
          <a:xfrm>
            <a:off x="127002" y="713428"/>
            <a:ext cx="8917213"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0" name="Rounded Rectangle 59"/>
          <p:cNvSpPr/>
          <p:nvPr/>
        </p:nvSpPr>
        <p:spPr>
          <a:xfrm>
            <a:off x="592704" y="4032872"/>
            <a:ext cx="1533336" cy="663819"/>
          </a:xfrm>
          <a:prstGeom prst="roundRect">
            <a:avLst>
              <a:gd name="adj" fmla="val 603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8288" bIns="18288" rtlCol="0" anchor="ctr" anchorCtr="0"/>
          <a:lstStyle/>
          <a:p>
            <a:pPr algn="ctr" defTabSz="457200">
              <a:lnSpc>
                <a:spcPct val="80000"/>
              </a:lnSpc>
            </a:pPr>
            <a:r>
              <a:rPr lang="en-US" sz="1500" b="1" dirty="0" smtClean="0">
                <a:solidFill>
                  <a:prstClr val="white"/>
                </a:solidFill>
                <a:effectLst>
                  <a:outerShdw blurRad="50800" dist="38100" dir="2700000" algn="tl" rotWithShape="0">
                    <a:prstClr val="black">
                      <a:alpha val="40000"/>
                    </a:prstClr>
                  </a:outerShdw>
                </a:effectLst>
                <a:latin typeface="Calibri"/>
                <a:cs typeface="Calibri"/>
              </a:rPr>
              <a:t>Fusion</a:t>
            </a:r>
            <a:endParaRPr lang="en-US" sz="1500" b="1" dirty="0">
              <a:solidFill>
                <a:prstClr val="white"/>
              </a:solidFill>
              <a:effectLst>
                <a:outerShdw blurRad="50800" dist="38100" dir="2700000" algn="tl" rotWithShape="0">
                  <a:prstClr val="black">
                    <a:alpha val="40000"/>
                  </a:prstClr>
                </a:outerShdw>
              </a:effectLst>
              <a:latin typeface="Calibri"/>
              <a:cs typeface="Calibri"/>
            </a:endParaRPr>
          </a:p>
          <a:p>
            <a:pPr algn="ctr" defTabSz="457200">
              <a:lnSpc>
                <a:spcPct val="80000"/>
              </a:lnSpc>
            </a:pPr>
            <a:r>
              <a:rPr lang="en-US" sz="1500" b="1" dirty="0" smtClean="0">
                <a:solidFill>
                  <a:prstClr val="white"/>
                </a:solidFill>
                <a:effectLst>
                  <a:outerShdw blurRad="50800" dist="38100" dir="2700000" algn="tl" rotWithShape="0">
                    <a:prstClr val="black">
                      <a:alpha val="40000"/>
                    </a:prstClr>
                  </a:outerShdw>
                </a:effectLst>
                <a:latin typeface="Calibri"/>
                <a:cs typeface="Calibri"/>
              </a:rPr>
              <a:t>SDKs for Client Applications</a:t>
            </a:r>
            <a:endParaRPr lang="en-US" sz="1500" b="1" dirty="0">
              <a:solidFill>
                <a:prstClr val="white"/>
              </a:solidFill>
              <a:effectLst>
                <a:outerShdw blurRad="50800" dist="38100" dir="2700000" algn="tl" rotWithShape="0">
                  <a:prstClr val="black">
                    <a:alpha val="40000"/>
                  </a:prstClr>
                </a:outerShdw>
              </a:effectLst>
              <a:latin typeface="Calibri"/>
              <a:cs typeface="Calibri"/>
            </a:endParaRPr>
          </a:p>
        </p:txBody>
      </p:sp>
      <p:sp>
        <p:nvSpPr>
          <p:cNvPr id="65" name="Rounded Rectangle 64"/>
          <p:cNvSpPr/>
          <p:nvPr/>
        </p:nvSpPr>
        <p:spPr>
          <a:xfrm>
            <a:off x="2952521" y="1685287"/>
            <a:ext cx="1533336" cy="419806"/>
          </a:xfrm>
          <a:prstGeom prst="roundRect">
            <a:avLst>
              <a:gd name="adj" fmla="val 6034"/>
            </a:avLst>
          </a:prstGeom>
          <a:solidFill>
            <a:schemeClr val="tx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8288" bIns="18288" rtlCol="0" anchor="ctr" anchorCtr="0"/>
          <a:lstStyle/>
          <a:p>
            <a:pPr algn="ctr" defTabSz="457200">
              <a:lnSpc>
                <a:spcPct val="80000"/>
              </a:lnSpc>
            </a:pPr>
            <a:r>
              <a:rPr lang="en-US" sz="1500" b="1" dirty="0" smtClean="0">
                <a:solidFill>
                  <a:prstClr val="white"/>
                </a:solidFill>
                <a:effectLst>
                  <a:outerShdw blurRad="50800" dist="38100" dir="2700000" algn="tl" rotWithShape="0">
                    <a:prstClr val="black">
                      <a:alpha val="40000"/>
                    </a:prstClr>
                  </a:outerShdw>
                </a:effectLst>
                <a:latin typeface="Calibri"/>
                <a:cs typeface="Calibri"/>
              </a:rPr>
              <a:t>Fusion</a:t>
            </a:r>
            <a:endParaRPr lang="en-US" sz="1500" b="1" dirty="0">
              <a:solidFill>
                <a:prstClr val="white"/>
              </a:solidFill>
              <a:effectLst>
                <a:outerShdw blurRad="50800" dist="38100" dir="2700000" algn="tl" rotWithShape="0">
                  <a:prstClr val="black">
                    <a:alpha val="40000"/>
                  </a:prstClr>
                </a:outerShdw>
              </a:effectLst>
              <a:latin typeface="Calibri"/>
              <a:cs typeface="Calibri"/>
            </a:endParaRPr>
          </a:p>
          <a:p>
            <a:pPr algn="ctr" defTabSz="457200">
              <a:lnSpc>
                <a:spcPct val="80000"/>
              </a:lnSpc>
            </a:pPr>
            <a:r>
              <a:rPr lang="en-US" sz="1500" b="1" dirty="0" smtClean="0">
                <a:solidFill>
                  <a:prstClr val="white"/>
                </a:solidFill>
                <a:effectLst>
                  <a:outerShdw blurRad="50800" dist="38100" dir="2700000" algn="tl" rotWithShape="0">
                    <a:prstClr val="black">
                      <a:alpha val="40000"/>
                    </a:prstClr>
                  </a:outerShdw>
                </a:effectLst>
                <a:latin typeface="Calibri"/>
                <a:cs typeface="Calibri"/>
              </a:rPr>
              <a:t>Web Gateway</a:t>
            </a:r>
            <a:endParaRPr lang="en-US" sz="1500" b="1" dirty="0">
              <a:solidFill>
                <a:prstClr val="white"/>
              </a:solidFill>
              <a:effectLst>
                <a:outerShdw blurRad="50800" dist="38100" dir="2700000" algn="tl" rotWithShape="0">
                  <a:prstClr val="black">
                    <a:alpha val="40000"/>
                  </a:prstClr>
                </a:outerShdw>
              </a:effectLst>
              <a:latin typeface="Calibri"/>
              <a:cs typeface="Calibri"/>
            </a:endParaRPr>
          </a:p>
        </p:txBody>
      </p:sp>
      <p:sp>
        <p:nvSpPr>
          <p:cNvPr id="2" name="Rounded Rectangle 1"/>
          <p:cNvSpPr/>
          <p:nvPr/>
        </p:nvSpPr>
        <p:spPr>
          <a:xfrm>
            <a:off x="2867891" y="1176357"/>
            <a:ext cx="1702596" cy="1588566"/>
          </a:xfrm>
          <a:prstGeom prst="roundRect">
            <a:avLst>
              <a:gd name="adj" fmla="val 4677"/>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tIns="18288" rtlCol="0" anchor="t" anchorCtr="0"/>
          <a:lstStyle/>
          <a:p>
            <a:pPr algn="ctr"/>
            <a:r>
              <a:rPr lang="en-US" sz="1400" dirty="0" smtClean="0">
                <a:solidFill>
                  <a:schemeClr val="tx2"/>
                </a:solidFill>
              </a:rPr>
              <a:t>App Server Cluster (Green Zone)</a:t>
            </a:r>
            <a:endParaRPr lang="en-US" sz="1400" dirty="0">
              <a:solidFill>
                <a:schemeClr val="tx2"/>
              </a:solidFill>
            </a:endParaRPr>
          </a:p>
        </p:txBody>
      </p:sp>
      <p:pic>
        <p:nvPicPr>
          <p:cNvPr id="62" name="Picture 24" descr="C:\Users\tsbutme\Desktop\256 Icons in Grey and Blue\Tablet_256.pn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rot="5400000">
            <a:off x="1025785" y="1769429"/>
            <a:ext cx="994602" cy="99460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5" descr="C:\Users\tsbutme\Desktop\256 Icons in Grey and Blue\Smartphone_256.pn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389750" y="2162930"/>
            <a:ext cx="871058" cy="87105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9" descr="C:\Users\tsbutme\Desktop\256 Icons in Grey and Blue\30059_Device_laptop_3145_unknown_256.pn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08900" y="2288895"/>
            <a:ext cx="975238" cy="975238"/>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p:cNvSpPr/>
          <p:nvPr/>
        </p:nvSpPr>
        <p:spPr>
          <a:xfrm>
            <a:off x="1030100" y="3581714"/>
            <a:ext cx="719299" cy="276999"/>
          </a:xfrm>
          <a:prstGeom prst="rect">
            <a:avLst/>
          </a:prstGeom>
        </p:spPr>
        <p:txBody>
          <a:bodyPr wrap="none">
            <a:spAutoFit/>
          </a:bodyPr>
          <a:lstStyle/>
          <a:p>
            <a:pPr algn="ctr"/>
            <a:r>
              <a:rPr lang="en-GB" sz="1200" b="1" dirty="0" smtClean="0">
                <a:solidFill>
                  <a:schemeClr val="accent2">
                    <a:lumMod val="75000"/>
                  </a:schemeClr>
                </a:solidFill>
                <a:cs typeface="CiscoSansTT"/>
              </a:rPr>
              <a:t>WebRTC</a:t>
            </a:r>
          </a:p>
        </p:txBody>
      </p:sp>
      <p:pic>
        <p:nvPicPr>
          <p:cNvPr id="80" name="Picture 79"/>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713579" y="3219389"/>
            <a:ext cx="362325" cy="362325"/>
          </a:xfrm>
          <a:prstGeom prst="rect">
            <a:avLst/>
          </a:prstGeom>
        </p:spPr>
      </p:pic>
      <p:pic>
        <p:nvPicPr>
          <p:cNvPr id="83" name="Picture 82"/>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684290" y="3243930"/>
            <a:ext cx="341495" cy="316851"/>
          </a:xfrm>
          <a:prstGeom prst="rect">
            <a:avLst/>
          </a:prstGeom>
        </p:spPr>
      </p:pic>
      <p:pic>
        <p:nvPicPr>
          <p:cNvPr id="88" name="Picture 87"/>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026649" y="3257667"/>
            <a:ext cx="337303" cy="324047"/>
          </a:xfrm>
          <a:prstGeom prst="rect">
            <a:avLst/>
          </a:prstGeom>
        </p:spPr>
      </p:pic>
      <p:pic>
        <p:nvPicPr>
          <p:cNvPr id="89" name="Picture 88"/>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357852" y="3205054"/>
            <a:ext cx="369095" cy="369095"/>
          </a:xfrm>
          <a:prstGeom prst="rect">
            <a:avLst/>
          </a:prstGeom>
        </p:spPr>
      </p:pic>
      <p:pic>
        <p:nvPicPr>
          <p:cNvPr id="90" name="Picture 89"/>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1578273" y="1624539"/>
            <a:ext cx="234594" cy="289780"/>
          </a:xfrm>
          <a:prstGeom prst="rect">
            <a:avLst/>
          </a:prstGeom>
        </p:spPr>
      </p:pic>
      <p:pic>
        <p:nvPicPr>
          <p:cNvPr id="91" name="Picture 90"/>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249766" y="1708628"/>
            <a:ext cx="279968" cy="163315"/>
          </a:xfrm>
          <a:prstGeom prst="rect">
            <a:avLst/>
          </a:prstGeom>
        </p:spPr>
      </p:pic>
    </p:spTree>
    <p:extLst>
      <p:ext uri="{BB962C8B-B14F-4D97-AF65-F5344CB8AC3E}">
        <p14:creationId xmlns:p14="http://schemas.microsoft.com/office/powerpoint/2010/main" val="308219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0" presetClass="entr" presetSubtype="0" fill="hold"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fade">
                                      <p:cBhvr>
                                        <p:cTn id="19" dur="500"/>
                                        <p:tgtEl>
                                          <p:spTgt spid="84"/>
                                        </p:tgtEl>
                                      </p:cBhvr>
                                    </p:animEffect>
                                  </p:childTnLst>
                                </p:cTn>
                              </p:par>
                              <p:par>
                                <p:cTn id="20" presetID="10" presetClass="entr" presetSubtype="0"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par>
                                <p:cTn id="26" presetID="10" presetClass="entr" presetSubtype="0"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5"/>
                                        </p:tgtEl>
                                        <p:attrNameLst>
                                          <p:attrName>style.visibility</p:attrName>
                                        </p:attrNameLst>
                                      </p:cBhvr>
                                      <p:to>
                                        <p:strVal val="visible"/>
                                      </p:to>
                                    </p:set>
                                    <p:animEffect transition="in" filter="fade">
                                      <p:cBhvr>
                                        <p:cTn id="31" dur="500"/>
                                        <p:tgtEl>
                                          <p:spTgt spid="85"/>
                                        </p:tgtEl>
                                      </p:cBhvr>
                                    </p:animEffect>
                                  </p:childTnLst>
                                </p:cTn>
                              </p:par>
                              <p:par>
                                <p:cTn id="32" presetID="10" presetClass="entr" presetSubtype="0" fill="hold" nodeType="with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fade">
                                      <p:cBhvr>
                                        <p:cTn id="34" dur="500"/>
                                        <p:tgtEl>
                                          <p:spTgt spid="67"/>
                                        </p:tgtEl>
                                      </p:cBhvr>
                                    </p:animEffect>
                                  </p:childTnLst>
                                </p:cTn>
                              </p:par>
                              <p:par>
                                <p:cTn id="35" presetID="10" presetClass="entr" presetSubtype="0" fill="hold" nodeType="with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500"/>
                                        <p:tgtEl>
                                          <p:spTgt spid="7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fade">
                                      <p:cBhvr>
                                        <p:cTn id="40" dur="500"/>
                                        <p:tgtEl>
                                          <p:spTgt spid="6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7"/>
                                        </p:tgtEl>
                                        <p:attrNameLst>
                                          <p:attrName>style.visibility</p:attrName>
                                        </p:attrNameLst>
                                      </p:cBhvr>
                                      <p:to>
                                        <p:strVal val="visible"/>
                                      </p:to>
                                    </p:set>
                                    <p:animEffect transition="in" filter="fade">
                                      <p:cBhvr>
                                        <p:cTn id="43" dur="500"/>
                                        <p:tgtEl>
                                          <p:spTgt spid="77"/>
                                        </p:tgtEl>
                                      </p:cBhvr>
                                    </p:animEffect>
                                  </p:childTnLst>
                                </p:cTn>
                              </p:par>
                              <p:par>
                                <p:cTn id="44" presetID="10" presetClass="entr" presetSubtype="0" fill="hold"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fade">
                                      <p:cBhvr>
                                        <p:cTn id="46" dur="500"/>
                                        <p:tgtEl>
                                          <p:spTgt spid="68"/>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82"/>
                                        </p:tgtEl>
                                        <p:attrNameLst>
                                          <p:attrName>style.visibility</p:attrName>
                                        </p:attrNameLst>
                                      </p:cBhvr>
                                      <p:to>
                                        <p:strVal val="visible"/>
                                      </p:to>
                                    </p:set>
                                    <p:animEffect transition="in" filter="wipe(left)">
                                      <p:cBhvr>
                                        <p:cTn id="50" dur="500"/>
                                        <p:tgtEl>
                                          <p:spTgt spid="82"/>
                                        </p:tgtEl>
                                      </p:cBhvr>
                                    </p:animEffect>
                                  </p:childTnLst>
                                </p:cTn>
                              </p:par>
                              <p:par>
                                <p:cTn id="51" presetID="22" presetClass="entr" presetSubtype="8" fill="hold" nodeType="withEffect">
                                  <p:stCondLst>
                                    <p:cond delay="0"/>
                                  </p:stCondLst>
                                  <p:childTnLst>
                                    <p:set>
                                      <p:cBhvr>
                                        <p:cTn id="52" dur="1" fill="hold">
                                          <p:stCondLst>
                                            <p:cond delay="0"/>
                                          </p:stCondLst>
                                        </p:cTn>
                                        <p:tgtEl>
                                          <p:spTgt spid="81"/>
                                        </p:tgtEl>
                                        <p:attrNameLst>
                                          <p:attrName>style.visibility</p:attrName>
                                        </p:attrNameLst>
                                      </p:cBhvr>
                                      <p:to>
                                        <p:strVal val="visible"/>
                                      </p:to>
                                    </p:set>
                                    <p:animEffect transition="in" filter="wipe(left)">
                                      <p:cBhvr>
                                        <p:cTn id="53" dur="500"/>
                                        <p:tgtEl>
                                          <p:spTgt spid="81"/>
                                        </p:tgtEl>
                                      </p:cBhvr>
                                    </p:animEffect>
                                  </p:childTnLst>
                                </p:cTn>
                              </p:par>
                              <p:par>
                                <p:cTn id="54" presetID="22" presetClass="entr" presetSubtype="8" fill="hold" nodeType="withEffect">
                                  <p:stCondLst>
                                    <p:cond delay="0"/>
                                  </p:stCondLst>
                                  <p:childTnLst>
                                    <p:set>
                                      <p:cBhvr>
                                        <p:cTn id="55" dur="1" fill="hold">
                                          <p:stCondLst>
                                            <p:cond delay="0"/>
                                          </p:stCondLst>
                                        </p:cTn>
                                        <p:tgtEl>
                                          <p:spTgt spid="79"/>
                                        </p:tgtEl>
                                        <p:attrNameLst>
                                          <p:attrName>style.visibility</p:attrName>
                                        </p:attrNameLst>
                                      </p:cBhvr>
                                      <p:to>
                                        <p:strVal val="visible"/>
                                      </p:to>
                                    </p:set>
                                    <p:animEffect transition="in" filter="wipe(left)">
                                      <p:cBhvr>
                                        <p:cTn id="56" dur="500"/>
                                        <p:tgtEl>
                                          <p:spTgt spid="79"/>
                                        </p:tgtEl>
                                      </p:cBhvr>
                                    </p:animEffect>
                                  </p:childTnLst>
                                </p:cTn>
                              </p:par>
                              <p:par>
                                <p:cTn id="57" presetID="22" presetClass="entr" presetSubtype="8" fill="hold" nodeType="withEffect">
                                  <p:stCondLst>
                                    <p:cond delay="0"/>
                                  </p:stCondLst>
                                  <p:childTnLst>
                                    <p:set>
                                      <p:cBhvr>
                                        <p:cTn id="58" dur="1" fill="hold">
                                          <p:stCondLst>
                                            <p:cond delay="0"/>
                                          </p:stCondLst>
                                        </p:cTn>
                                        <p:tgtEl>
                                          <p:spTgt spid="78"/>
                                        </p:tgtEl>
                                        <p:attrNameLst>
                                          <p:attrName>style.visibility</p:attrName>
                                        </p:attrNameLst>
                                      </p:cBhvr>
                                      <p:to>
                                        <p:strVal val="visible"/>
                                      </p:to>
                                    </p:set>
                                    <p:animEffect transition="in" filter="wipe(left)">
                                      <p:cBhvr>
                                        <p:cTn id="59" dur="500"/>
                                        <p:tgtEl>
                                          <p:spTgt spid="78"/>
                                        </p:tgtEl>
                                      </p:cBhvr>
                                    </p:animEffect>
                                  </p:childTnLst>
                                </p:cTn>
                              </p:par>
                            </p:childTnLst>
                          </p:cTn>
                        </p:par>
                        <p:par>
                          <p:cTn id="60" fill="hold">
                            <p:stCondLst>
                              <p:cond delay="1000"/>
                            </p:stCondLst>
                            <p:childTnLst>
                              <p:par>
                                <p:cTn id="61" presetID="10" presetClass="entr" presetSubtype="0" fill="hold" nodeType="after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fade">
                                      <p:cBhvr>
                                        <p:cTn id="63" dur="500"/>
                                        <p:tgtEl>
                                          <p:spTgt spid="3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0"/>
                                        </p:tgtEl>
                                        <p:attrNameLst>
                                          <p:attrName>style.visibility</p:attrName>
                                        </p:attrNameLst>
                                      </p:cBhvr>
                                      <p:to>
                                        <p:strVal val="visible"/>
                                      </p:to>
                                    </p:set>
                                    <p:animEffect transition="in" filter="fade">
                                      <p:cBhvr>
                                        <p:cTn id="66" dur="500"/>
                                        <p:tgtEl>
                                          <p:spTgt spid="70"/>
                                        </p:tgtEl>
                                      </p:cBhvr>
                                    </p:animEffect>
                                  </p:childTnLst>
                                </p:cTn>
                              </p:par>
                              <p:par>
                                <p:cTn id="67" presetID="10" presetClass="entr" presetSubtype="0" fill="hold" nodeType="with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500"/>
                                        <p:tgtEl>
                                          <p:spTgt spid="4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fade">
                                      <p:cBhvr>
                                        <p:cTn id="72" dur="500"/>
                                        <p:tgtEl>
                                          <p:spTgt spid="73"/>
                                        </p:tgtEl>
                                      </p:cBhvr>
                                    </p:animEffect>
                                  </p:childTnLst>
                                </p:cTn>
                              </p:par>
                              <p:par>
                                <p:cTn id="73" presetID="10"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fade">
                                      <p:cBhvr>
                                        <p:cTn id="75" dur="500"/>
                                        <p:tgtEl>
                                          <p:spTgt spid="3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75"/>
                                        </p:tgtEl>
                                        <p:attrNameLst>
                                          <p:attrName>style.visibility</p:attrName>
                                        </p:attrNameLst>
                                      </p:cBhvr>
                                      <p:to>
                                        <p:strVal val="visible"/>
                                      </p:to>
                                    </p:set>
                                    <p:animEffect transition="in" filter="fade">
                                      <p:cBhvr>
                                        <p:cTn id="78" dur="500"/>
                                        <p:tgtEl>
                                          <p:spTgt spid="7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74"/>
                                        </p:tgtEl>
                                        <p:attrNameLst>
                                          <p:attrName>style.visibility</p:attrName>
                                        </p:attrNameLst>
                                      </p:cBhvr>
                                      <p:to>
                                        <p:strVal val="visible"/>
                                      </p:to>
                                    </p:set>
                                    <p:animEffect transition="in" filter="fade">
                                      <p:cBhvr>
                                        <p:cTn id="81" dur="500"/>
                                        <p:tgtEl>
                                          <p:spTgt spid="74"/>
                                        </p:tgtEl>
                                      </p:cBhvr>
                                    </p:animEffect>
                                  </p:childTnLst>
                                </p:cTn>
                              </p:par>
                              <p:par>
                                <p:cTn id="82" presetID="10" presetClass="entr" presetSubtype="0" fill="hold" nodeType="with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500"/>
                                        <p:tgtEl>
                                          <p:spTgt spid="37"/>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wipe(up)">
                                      <p:cBhvr>
                                        <p:cTn id="89" dur="500"/>
                                        <p:tgtEl>
                                          <p:spTgt spid="42"/>
                                        </p:tgtEl>
                                      </p:cBhvr>
                                    </p:animEffect>
                                  </p:childTnLst>
                                </p:cTn>
                              </p:par>
                              <p:par>
                                <p:cTn id="90" presetID="22" presetClass="entr" presetSubtype="1" fill="hold" nodeType="withEffect">
                                  <p:stCondLst>
                                    <p:cond delay="0"/>
                                  </p:stCondLst>
                                  <p:childTnLst>
                                    <p:set>
                                      <p:cBhvr>
                                        <p:cTn id="91" dur="1" fill="hold">
                                          <p:stCondLst>
                                            <p:cond delay="0"/>
                                          </p:stCondLst>
                                        </p:cTn>
                                        <p:tgtEl>
                                          <p:spTgt spid="52"/>
                                        </p:tgtEl>
                                        <p:attrNameLst>
                                          <p:attrName>style.visibility</p:attrName>
                                        </p:attrNameLst>
                                      </p:cBhvr>
                                      <p:to>
                                        <p:strVal val="visible"/>
                                      </p:to>
                                    </p:set>
                                    <p:animEffect transition="in" filter="wipe(up)">
                                      <p:cBhvr>
                                        <p:cTn id="92" dur="500"/>
                                        <p:tgtEl>
                                          <p:spTgt spid="52"/>
                                        </p:tgtEl>
                                      </p:cBhvr>
                                    </p:animEffect>
                                  </p:childTnLst>
                                </p:cTn>
                              </p:par>
                            </p:childTnLst>
                          </p:cTn>
                        </p:par>
                        <p:par>
                          <p:cTn id="93" fill="hold">
                            <p:stCondLst>
                              <p:cond delay="500"/>
                            </p:stCondLst>
                            <p:childTnLst>
                              <p:par>
                                <p:cTn id="94" presetID="10" presetClass="entr" presetSubtype="0" fill="hold" grpId="0" nodeType="after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fade">
                                      <p:cBhvr>
                                        <p:cTn id="96" dur="500"/>
                                        <p:tgtEl>
                                          <p:spTgt spid="33"/>
                                        </p:tgtEl>
                                      </p:cBhvr>
                                    </p:animEffect>
                                  </p:childTnLst>
                                </p:cTn>
                              </p:par>
                            </p:childTnLst>
                          </p:cTn>
                        </p:par>
                        <p:par>
                          <p:cTn id="97" fill="hold">
                            <p:stCondLst>
                              <p:cond delay="1000"/>
                            </p:stCondLst>
                            <p:childTnLst>
                              <p:par>
                                <p:cTn id="98" presetID="10" presetClass="entr" presetSubtype="0" fill="hold" grpId="0" nodeType="afterEffect">
                                  <p:stCondLst>
                                    <p:cond delay="0"/>
                                  </p:stCondLst>
                                  <p:childTnLst>
                                    <p:set>
                                      <p:cBhvr>
                                        <p:cTn id="99" dur="1" fill="hold">
                                          <p:stCondLst>
                                            <p:cond delay="0"/>
                                          </p:stCondLst>
                                        </p:cTn>
                                        <p:tgtEl>
                                          <p:spTgt spid="64"/>
                                        </p:tgtEl>
                                        <p:attrNameLst>
                                          <p:attrName>style.visibility</p:attrName>
                                        </p:attrNameLst>
                                      </p:cBhvr>
                                      <p:to>
                                        <p:strVal val="visible"/>
                                      </p:to>
                                    </p:set>
                                    <p:animEffect transition="in" filter="fade">
                                      <p:cBhvr>
                                        <p:cTn id="100" dur="500"/>
                                        <p:tgtEl>
                                          <p:spTgt spid="64"/>
                                        </p:tgtEl>
                                      </p:cBhvr>
                                    </p:animEffect>
                                  </p:childTnLst>
                                </p:cTn>
                              </p:par>
                            </p:childTnLst>
                          </p:cTn>
                        </p:par>
                        <p:par>
                          <p:cTn id="101" fill="hold">
                            <p:stCondLst>
                              <p:cond delay="1500"/>
                            </p:stCondLst>
                            <p:childTnLst>
                              <p:par>
                                <p:cTn id="102" presetID="10" presetClass="entr" presetSubtype="0" fill="hold" grpId="0" nodeType="afterEffect">
                                  <p:stCondLst>
                                    <p:cond delay="0"/>
                                  </p:stCondLst>
                                  <p:childTnLst>
                                    <p:set>
                                      <p:cBhvr>
                                        <p:cTn id="103" dur="1" fill="hold">
                                          <p:stCondLst>
                                            <p:cond delay="0"/>
                                          </p:stCondLst>
                                        </p:cTn>
                                        <p:tgtEl>
                                          <p:spTgt spid="60"/>
                                        </p:tgtEl>
                                        <p:attrNameLst>
                                          <p:attrName>style.visibility</p:attrName>
                                        </p:attrNameLst>
                                      </p:cBhvr>
                                      <p:to>
                                        <p:strVal val="visible"/>
                                      </p:to>
                                    </p:set>
                                    <p:animEffect transition="in" filter="fade">
                                      <p:cBhvr>
                                        <p:cTn id="104" dur="500"/>
                                        <p:tgtEl>
                                          <p:spTgt spid="60"/>
                                        </p:tgtEl>
                                      </p:cBhvr>
                                    </p:animEffect>
                                  </p:childTnLst>
                                </p:cTn>
                              </p:par>
                              <p:par>
                                <p:cTn id="105" presetID="10" presetClass="entr" presetSubtype="0" fill="hold" nodeType="withEffect">
                                  <p:stCondLst>
                                    <p:cond delay="0"/>
                                  </p:stCondLst>
                                  <p:childTnLst>
                                    <p:set>
                                      <p:cBhvr>
                                        <p:cTn id="106" dur="1" fill="hold">
                                          <p:stCondLst>
                                            <p:cond delay="0"/>
                                          </p:stCondLst>
                                        </p:cTn>
                                        <p:tgtEl>
                                          <p:spTgt spid="7"/>
                                        </p:tgtEl>
                                        <p:attrNameLst>
                                          <p:attrName>style.visibility</p:attrName>
                                        </p:attrNameLst>
                                      </p:cBhvr>
                                      <p:to>
                                        <p:strVal val="visible"/>
                                      </p:to>
                                    </p:set>
                                    <p:animEffect transition="in" filter="fade">
                                      <p:cBhvr>
                                        <p:cTn id="107" dur="500"/>
                                        <p:tgtEl>
                                          <p:spTgt spid="7"/>
                                        </p:tgtEl>
                                      </p:cBhvr>
                                    </p:animEffect>
                                  </p:childTnLst>
                                </p:cTn>
                              </p:par>
                            </p:childTnLst>
                          </p:cTn>
                        </p:par>
                        <p:par>
                          <p:cTn id="108" fill="hold">
                            <p:stCondLst>
                              <p:cond delay="2000"/>
                            </p:stCondLst>
                            <p:childTnLst>
                              <p:par>
                                <p:cTn id="109" presetID="10" presetClass="entr" presetSubtype="0" fill="hold" grpId="0" nodeType="afterEffect">
                                  <p:stCondLst>
                                    <p:cond delay="0"/>
                                  </p:stCondLst>
                                  <p:childTnLst>
                                    <p:set>
                                      <p:cBhvr>
                                        <p:cTn id="110" dur="1" fill="hold">
                                          <p:stCondLst>
                                            <p:cond delay="0"/>
                                          </p:stCondLst>
                                        </p:cTn>
                                        <p:tgtEl>
                                          <p:spTgt spid="65"/>
                                        </p:tgtEl>
                                        <p:attrNameLst>
                                          <p:attrName>style.visibility</p:attrName>
                                        </p:attrNameLst>
                                      </p:cBhvr>
                                      <p:to>
                                        <p:strVal val="visible"/>
                                      </p:to>
                                    </p:set>
                                    <p:animEffect transition="in" filter="fade">
                                      <p:cBhvr>
                                        <p:cTn id="111" dur="500"/>
                                        <p:tgtEl>
                                          <p:spTgt spid="65"/>
                                        </p:tgtEl>
                                      </p:cBhvr>
                                    </p:animEffect>
                                  </p:childTnLst>
                                </p:cTn>
                              </p:par>
                            </p:childTnLst>
                          </p:cTn>
                        </p:par>
                        <p:par>
                          <p:cTn id="112" fill="hold">
                            <p:stCondLst>
                              <p:cond delay="2500"/>
                            </p:stCondLst>
                            <p:childTnLst>
                              <p:par>
                                <p:cTn id="113" presetID="10" presetClass="entr" presetSubtype="0" fill="hold" grpId="0" nodeType="afterEffect">
                                  <p:stCondLst>
                                    <p:cond delay="0"/>
                                  </p:stCondLst>
                                  <p:childTnLst>
                                    <p:set>
                                      <p:cBhvr>
                                        <p:cTn id="114" dur="1" fill="hold">
                                          <p:stCondLst>
                                            <p:cond delay="0"/>
                                          </p:stCondLst>
                                        </p:cTn>
                                        <p:tgtEl>
                                          <p:spTgt spid="2"/>
                                        </p:tgtEl>
                                        <p:attrNameLst>
                                          <p:attrName>style.visibility</p:attrName>
                                        </p:attrNameLst>
                                      </p:cBhvr>
                                      <p:to>
                                        <p:strVal val="visible"/>
                                      </p:to>
                                    </p:set>
                                    <p:animEffect transition="in" filter="fade">
                                      <p:cBhvr>
                                        <p:cTn id="1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57" grpId="0"/>
      <p:bldP spid="61" grpId="0"/>
      <p:bldP spid="63" grpId="0"/>
      <p:bldP spid="64" grpId="0" animBg="1"/>
      <p:bldP spid="69" grpId="0"/>
      <p:bldP spid="70" grpId="0"/>
      <p:bldP spid="73" grpId="0"/>
      <p:bldP spid="74" grpId="0"/>
      <p:bldP spid="75" grpId="0"/>
      <p:bldP spid="77" grpId="0"/>
      <p:bldP spid="84" grpId="0"/>
      <p:bldP spid="85" grpId="0"/>
      <p:bldP spid="60" grpId="0" animBg="1"/>
      <p:bldP spid="65"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0" y="4876800"/>
            <a:ext cx="3898900" cy="273050"/>
          </a:xfrm>
        </p:spPr>
        <p:txBody>
          <a:bodyPr/>
          <a:lstStyle/>
          <a:p>
            <a:r>
              <a:rPr lang="en-US" smtClean="0">
                <a:solidFill>
                  <a:schemeClr val="bg1"/>
                </a:solidFill>
              </a:rPr>
              <a:t>CaféX Communications Confidential © 2014 – All Rights Reserved. </a:t>
            </a:r>
            <a:endParaRPr lang="en-US" dirty="0">
              <a:solidFill>
                <a:schemeClr val="bg1"/>
              </a:solidFill>
            </a:endParaRPr>
          </a:p>
        </p:txBody>
      </p:sp>
      <p:sp>
        <p:nvSpPr>
          <p:cNvPr id="3" name="Slide Number Placeholder 2"/>
          <p:cNvSpPr>
            <a:spLocks noGrp="1"/>
          </p:cNvSpPr>
          <p:nvPr>
            <p:ph type="sldNum" sz="quarter" idx="4294967295"/>
          </p:nvPr>
        </p:nvSpPr>
        <p:spPr>
          <a:xfrm>
            <a:off x="7010400" y="4876800"/>
            <a:ext cx="2133600" cy="273050"/>
          </a:xfrm>
        </p:spPr>
        <p:txBody>
          <a:bodyPr/>
          <a:lstStyle/>
          <a:p>
            <a:fld id="{0431C951-9D62-474D-B35D-66AB940D3B2F}" type="slidenum">
              <a:rPr lang="en-US" sz="1000" smtClean="0">
                <a:solidFill>
                  <a:srgbClr val="FFFFFF"/>
                </a:solidFill>
              </a:rPr>
              <a:t>18</a:t>
            </a:fld>
            <a:endParaRPr lang="en-US" sz="1000" dirty="0">
              <a:solidFill>
                <a:srgbClr val="FFFFFF"/>
              </a:solidFill>
            </a:endParaRPr>
          </a:p>
        </p:txBody>
      </p:sp>
      <p:sp>
        <p:nvSpPr>
          <p:cNvPr id="5" name="TextBox 4"/>
          <p:cNvSpPr txBox="1"/>
          <p:nvPr/>
        </p:nvSpPr>
        <p:spPr>
          <a:xfrm>
            <a:off x="2078182" y="2549236"/>
            <a:ext cx="5140036" cy="646331"/>
          </a:xfrm>
          <a:prstGeom prst="rect">
            <a:avLst/>
          </a:prstGeom>
          <a:noFill/>
        </p:spPr>
        <p:txBody>
          <a:bodyPr wrap="square" rtlCol="0">
            <a:spAutoFit/>
          </a:bodyPr>
          <a:lstStyle/>
          <a:p>
            <a:r>
              <a:rPr lang="en-US" sz="3600" dirty="0" smtClean="0">
                <a:solidFill>
                  <a:schemeClr val="bg1"/>
                </a:solidFill>
              </a:rPr>
              <a:t>Case Studies &amp; Use Cases</a:t>
            </a:r>
            <a:endParaRPr lang="en-US" sz="3600" dirty="0">
              <a:solidFill>
                <a:schemeClr val="bg1"/>
              </a:solidFill>
            </a:endParaRPr>
          </a:p>
        </p:txBody>
      </p:sp>
    </p:spTree>
    <p:extLst>
      <p:ext uri="{BB962C8B-B14F-4D97-AF65-F5344CB8AC3E}">
        <p14:creationId xmlns:p14="http://schemas.microsoft.com/office/powerpoint/2010/main" val="251201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C:\Users\AMacGowen\Desktop\Dubai Use Case Images\flydubai\flydubai_macboo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2724149"/>
            <a:ext cx="3472642" cy="204714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prstClr val="white"/>
                </a:solidFill>
              </a:rPr>
              <a:t>CaféX Communications Confidential © 2014 – All Rights Reserved. </a:t>
            </a:r>
            <a:endParaRPr lang="en-US" dirty="0">
              <a:solidFill>
                <a:prstClr val="white"/>
              </a:solidFill>
            </a:endParaRPr>
          </a:p>
        </p:txBody>
      </p:sp>
      <p:sp>
        <p:nvSpPr>
          <p:cNvPr id="3" name="Slide Number Placeholder 2"/>
          <p:cNvSpPr>
            <a:spLocks noGrp="1"/>
          </p:cNvSpPr>
          <p:nvPr>
            <p:ph type="sldNum" sz="quarter" idx="12"/>
          </p:nvPr>
        </p:nvSpPr>
        <p:spPr/>
        <p:txBody>
          <a:bodyPr/>
          <a:lstStyle/>
          <a:p>
            <a:fld id="{0431C951-9D62-474D-B35D-66AB940D3B2F}" type="slidenum">
              <a:rPr lang="en-US" sz="1000" smtClean="0">
                <a:solidFill>
                  <a:srgbClr val="FFFFFF"/>
                </a:solidFill>
              </a:rPr>
              <a:pPr/>
              <a:t>19</a:t>
            </a:fld>
            <a:endParaRPr lang="en-US" sz="1000" dirty="0">
              <a:solidFill>
                <a:srgbClr val="FFFFFF"/>
              </a:solidFill>
            </a:endParaRPr>
          </a:p>
        </p:txBody>
      </p:sp>
      <p:sp>
        <p:nvSpPr>
          <p:cNvPr id="5" name="Title 4"/>
          <p:cNvSpPr>
            <a:spLocks noGrp="1"/>
          </p:cNvSpPr>
          <p:nvPr>
            <p:ph type="title"/>
          </p:nvPr>
        </p:nvSpPr>
        <p:spPr/>
        <p:txBody>
          <a:bodyPr/>
          <a:lstStyle/>
          <a:p>
            <a:r>
              <a:rPr lang="en-US" dirty="0" smtClean="0"/>
              <a:t>Sample Use Cases</a:t>
            </a:r>
            <a:endParaRPr lang="en-US" dirty="0"/>
          </a:p>
        </p:txBody>
      </p:sp>
      <p:sp>
        <p:nvSpPr>
          <p:cNvPr id="6" name="Content Placeholder 5"/>
          <p:cNvSpPr>
            <a:spLocks noGrp="1"/>
          </p:cNvSpPr>
          <p:nvPr>
            <p:ph idx="1"/>
          </p:nvPr>
        </p:nvSpPr>
        <p:spPr>
          <a:xfrm>
            <a:off x="180200" y="1089124"/>
            <a:ext cx="4973692" cy="3616339"/>
          </a:xfrm>
        </p:spPr>
        <p:txBody>
          <a:bodyPr/>
          <a:lstStyle/>
          <a:p>
            <a:r>
              <a:rPr lang="en-US" dirty="0"/>
              <a:t>Exclusive </a:t>
            </a:r>
            <a:r>
              <a:rPr lang="en-US" dirty="0" smtClean="0">
                <a:solidFill>
                  <a:schemeClr val="accent2"/>
                </a:solidFill>
              </a:rPr>
              <a:t>white glove mobile experience </a:t>
            </a:r>
            <a:r>
              <a:rPr lang="en-US" dirty="0"/>
              <a:t>for </a:t>
            </a:r>
            <a:r>
              <a:rPr lang="en-US" dirty="0" smtClean="0"/>
              <a:t>premium customers</a:t>
            </a:r>
          </a:p>
          <a:p>
            <a:r>
              <a:rPr lang="en-US" dirty="0" smtClean="0"/>
              <a:t>Assist with </a:t>
            </a:r>
            <a:r>
              <a:rPr lang="en-US" dirty="0">
                <a:solidFill>
                  <a:schemeClr val="accent2"/>
                </a:solidFill>
              </a:rPr>
              <a:t>complex </a:t>
            </a:r>
            <a:r>
              <a:rPr lang="en-US" dirty="0" smtClean="0">
                <a:solidFill>
                  <a:schemeClr val="accent2"/>
                </a:solidFill>
              </a:rPr>
              <a:t>web forms</a:t>
            </a:r>
            <a:r>
              <a:rPr lang="en-US" dirty="0" smtClean="0"/>
              <a:t>, </a:t>
            </a:r>
            <a:r>
              <a:rPr lang="en-US" dirty="0" smtClean="0">
                <a:solidFill>
                  <a:schemeClr val="accent2"/>
                </a:solidFill>
              </a:rPr>
              <a:t>online navigation &amp; training </a:t>
            </a:r>
            <a:r>
              <a:rPr lang="en-US" dirty="0" smtClean="0"/>
              <a:t>through Live </a:t>
            </a:r>
            <a:r>
              <a:rPr lang="en-US" dirty="0"/>
              <a:t>Assist </a:t>
            </a:r>
            <a:r>
              <a:rPr lang="en-US" dirty="0" smtClean="0"/>
              <a:t>enabled web portals</a:t>
            </a:r>
          </a:p>
          <a:p>
            <a:r>
              <a:rPr lang="en-US" dirty="0" smtClean="0">
                <a:solidFill>
                  <a:schemeClr val="accent2"/>
                </a:solidFill>
              </a:rPr>
              <a:t>Intra-company collaboration </a:t>
            </a:r>
            <a:r>
              <a:rPr lang="en-US" dirty="0"/>
              <a:t>between </a:t>
            </a:r>
            <a:r>
              <a:rPr lang="en-US" dirty="0" smtClean="0"/>
              <a:t>employees &amp; back-office </a:t>
            </a:r>
            <a:r>
              <a:rPr lang="en-US" dirty="0"/>
              <a:t>support </a:t>
            </a:r>
            <a:r>
              <a:rPr lang="en-US" dirty="0" smtClean="0"/>
              <a:t>staff</a:t>
            </a:r>
          </a:p>
        </p:txBody>
      </p:sp>
      <p:pic>
        <p:nvPicPr>
          <p:cNvPr id="10" name="Picture 2" descr="C:\Users\AMacGowen\Desktop\Dubai Use Case Images\flydubai\flydubai_ipad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1595" y="895350"/>
            <a:ext cx="2995938"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MacGowen\Desktop\Dubai Use Case Images\flydubai\flydubai_iphon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5215" y="1779303"/>
            <a:ext cx="930311" cy="1889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63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4"/>
          <p:cNvSpPr>
            <a:spLocks noGrp="1"/>
          </p:cNvSpPr>
          <p:nvPr>
            <p:ph type="sldNum" sz="quarter" idx="12"/>
          </p:nvPr>
        </p:nvSpPr>
        <p:spPr>
          <a:prstGeom prst="rect">
            <a:avLst/>
          </a:prstGeom>
        </p:spPr>
        <p:txBody>
          <a:bodyPr/>
          <a:lstStyle/>
          <a:p>
            <a:fld id="{0431C951-9D62-474D-B35D-66AB940D3B2F}" type="slidenum">
              <a:rPr lang="en-US" sz="1000" smtClean="0">
                <a:solidFill>
                  <a:srgbClr val="FFFFFF"/>
                </a:solidFill>
              </a:rPr>
              <a:t>2</a:t>
            </a:fld>
            <a:endParaRPr lang="en-US" sz="1000" dirty="0">
              <a:solidFill>
                <a:srgbClr val="FFFFFF"/>
              </a:solidFill>
            </a:endParaRPr>
          </a:p>
        </p:txBody>
      </p:sp>
      <p:sp>
        <p:nvSpPr>
          <p:cNvPr id="3" name="Title 2"/>
          <p:cNvSpPr>
            <a:spLocks noGrp="1"/>
          </p:cNvSpPr>
          <p:nvPr>
            <p:ph type="title"/>
          </p:nvPr>
        </p:nvSpPr>
        <p:spPr/>
        <p:txBody>
          <a:bodyPr/>
          <a:lstStyle/>
          <a:p>
            <a:r>
              <a:rPr lang="en-US" sz="2400" dirty="0" smtClean="0"/>
              <a:t>Insert </a:t>
            </a:r>
            <a:r>
              <a:rPr lang="en-US" sz="2400" dirty="0"/>
              <a:t>Personalized And Secure Interactions Into Existing </a:t>
            </a:r>
            <a:r>
              <a:rPr lang="en-US" sz="2400" dirty="0" smtClean="0"/>
              <a:t>Enterprise Platforms </a:t>
            </a:r>
            <a:endParaRPr lang="en-US" sz="2400" dirty="0"/>
          </a:p>
        </p:txBody>
      </p:sp>
      <p:grpSp>
        <p:nvGrpSpPr>
          <p:cNvPr id="19" name="Group 18"/>
          <p:cNvGrpSpPr/>
          <p:nvPr/>
        </p:nvGrpSpPr>
        <p:grpSpPr>
          <a:xfrm>
            <a:off x="5655281" y="1284934"/>
            <a:ext cx="3115133" cy="3271683"/>
            <a:chOff x="6903584" y="1357313"/>
            <a:chExt cx="4898571" cy="5035550"/>
          </a:xfrm>
        </p:grpSpPr>
        <p:grpSp>
          <p:nvGrpSpPr>
            <p:cNvPr id="20" name="Group 19"/>
            <p:cNvGrpSpPr/>
            <p:nvPr/>
          </p:nvGrpSpPr>
          <p:grpSpPr>
            <a:xfrm>
              <a:off x="6903584" y="1357313"/>
              <a:ext cx="4898571" cy="5035550"/>
              <a:chOff x="6903584" y="1357313"/>
              <a:chExt cx="4898571" cy="5035550"/>
            </a:xfrm>
          </p:grpSpPr>
          <p:sp>
            <p:nvSpPr>
              <p:cNvPr id="31" name="Trapezoid 30"/>
              <p:cNvSpPr/>
              <p:nvPr/>
            </p:nvSpPr>
            <p:spPr>
              <a:xfrm>
                <a:off x="6903584" y="4218505"/>
                <a:ext cx="4869543" cy="304083"/>
              </a:xfrm>
              <a:prstGeom prst="trapezoid">
                <a:avLst>
                  <a:gd name="adj" fmla="val 247090"/>
                </a:avLst>
              </a:prstGeom>
              <a:gradFill>
                <a:gsLst>
                  <a:gs pos="100000">
                    <a:schemeClr val="tx1">
                      <a:lumMod val="40000"/>
                      <a:lumOff val="60000"/>
                    </a:schemeClr>
                  </a:gs>
                  <a:gs pos="0">
                    <a:schemeClr val="accent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grpSp>
            <p:nvGrpSpPr>
              <p:cNvPr id="33" name="Group 32"/>
              <p:cNvGrpSpPr/>
              <p:nvPr/>
            </p:nvGrpSpPr>
            <p:grpSpPr>
              <a:xfrm>
                <a:off x="6932612" y="1357313"/>
                <a:ext cx="4869543" cy="5035550"/>
                <a:chOff x="6932612" y="1357313"/>
                <a:chExt cx="4869543" cy="5035550"/>
              </a:xfrm>
            </p:grpSpPr>
            <p:sp>
              <p:nvSpPr>
                <p:cNvPr id="34" name="Rectangle 33"/>
                <p:cNvSpPr/>
                <p:nvPr/>
              </p:nvSpPr>
              <p:spPr>
                <a:xfrm>
                  <a:off x="7265987" y="1357313"/>
                  <a:ext cx="4169664" cy="3011488"/>
                </a:xfrm>
                <a:prstGeom prst="rect">
                  <a:avLst/>
                </a:prstGeom>
                <a:gradFill flip="none" rotWithShape="1">
                  <a:gsLst>
                    <a:gs pos="18000">
                      <a:schemeClr val="tx1">
                        <a:lumMod val="40000"/>
                        <a:lumOff val="60000"/>
                      </a:schemeClr>
                    </a:gs>
                    <a:gs pos="0">
                      <a:schemeClr val="accent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35" name="Round Same Side Corner Rectangle 34"/>
                <p:cNvSpPr/>
                <p:nvPr/>
              </p:nvSpPr>
              <p:spPr>
                <a:xfrm>
                  <a:off x="6932612" y="4525098"/>
                  <a:ext cx="4869543" cy="1867765"/>
                </a:xfrm>
                <a:prstGeom prst="round2SameRect">
                  <a:avLst>
                    <a:gd name="adj1" fmla="val 8345"/>
                    <a:gd name="adj2" fmla="val 0"/>
                  </a:avLst>
                </a:prstGeom>
                <a:gradFill flip="none" rotWithShape="1">
                  <a:gsLst>
                    <a:gs pos="18000">
                      <a:schemeClr val="tx1">
                        <a:lumMod val="40000"/>
                        <a:lumOff val="60000"/>
                      </a:schemeClr>
                    </a:gs>
                    <a:gs pos="0">
                      <a:schemeClr val="accent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6" name="Rectangle 33"/>
                <p:cNvSpPr>
                  <a:spLocks noChangeArrowheads="1"/>
                </p:cNvSpPr>
                <p:nvPr/>
              </p:nvSpPr>
              <p:spPr bwMode="auto">
                <a:xfrm>
                  <a:off x="8158802" y="2003956"/>
                  <a:ext cx="2422927" cy="116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p>
                  <a:pPr algn="ctr">
                    <a:lnSpc>
                      <a:spcPct val="90000"/>
                    </a:lnSpc>
                    <a:buClr>
                      <a:srgbClr val="000000"/>
                    </a:buClr>
                    <a:buFont typeface="Arial" charset="0"/>
                    <a:buNone/>
                  </a:pPr>
                  <a:r>
                    <a:rPr lang="en-US" sz="1200" b="1" dirty="0" smtClean="0">
                      <a:solidFill>
                        <a:schemeClr val="tx1">
                          <a:lumMod val="50000"/>
                        </a:schemeClr>
                      </a:solidFill>
                      <a:cs typeface="Arial" charset="0"/>
                      <a:sym typeface="Arial" charset="0"/>
                    </a:rPr>
                    <a:t>Co-browse</a:t>
                  </a:r>
                </a:p>
                <a:p>
                  <a:pPr algn="ctr">
                    <a:lnSpc>
                      <a:spcPct val="90000"/>
                    </a:lnSpc>
                    <a:buClr>
                      <a:srgbClr val="000000"/>
                    </a:buClr>
                    <a:buFont typeface="Arial" charset="0"/>
                    <a:buNone/>
                  </a:pPr>
                  <a:r>
                    <a:rPr lang="en-US" sz="1200" b="1" dirty="0">
                      <a:solidFill>
                        <a:schemeClr val="tx1">
                          <a:lumMod val="50000"/>
                        </a:schemeClr>
                      </a:solidFill>
                      <a:cs typeface="Arial" charset="0"/>
                      <a:sym typeface="Arial" charset="0"/>
                    </a:rPr>
                    <a:t>S</a:t>
                  </a:r>
                  <a:r>
                    <a:rPr lang="en-US" sz="1200" b="1" dirty="0" smtClean="0">
                      <a:solidFill>
                        <a:schemeClr val="tx1">
                          <a:lumMod val="50000"/>
                        </a:schemeClr>
                      </a:solidFill>
                      <a:cs typeface="Arial" charset="0"/>
                      <a:sym typeface="Arial" charset="0"/>
                    </a:rPr>
                    <a:t>creen Share</a:t>
                  </a:r>
                </a:p>
                <a:p>
                  <a:pPr algn="ctr">
                    <a:lnSpc>
                      <a:spcPct val="90000"/>
                    </a:lnSpc>
                    <a:buClr>
                      <a:srgbClr val="000000"/>
                    </a:buClr>
                    <a:buFont typeface="Arial" charset="0"/>
                    <a:buNone/>
                  </a:pPr>
                  <a:r>
                    <a:rPr lang="en-US" sz="1200" b="1" dirty="0" smtClean="0">
                      <a:solidFill>
                        <a:schemeClr val="tx1">
                          <a:lumMod val="50000"/>
                        </a:schemeClr>
                      </a:solidFill>
                      <a:cs typeface="Arial" charset="0"/>
                      <a:sym typeface="Arial" charset="0"/>
                    </a:rPr>
                    <a:t>Annotation</a:t>
                  </a:r>
                </a:p>
                <a:p>
                  <a:pPr algn="ctr">
                    <a:lnSpc>
                      <a:spcPct val="90000"/>
                    </a:lnSpc>
                    <a:buClr>
                      <a:srgbClr val="000000"/>
                    </a:buClr>
                    <a:buFont typeface="Arial" charset="0"/>
                    <a:buNone/>
                  </a:pPr>
                  <a:r>
                    <a:rPr lang="en-US" sz="1200" b="1" dirty="0" smtClean="0">
                      <a:solidFill>
                        <a:schemeClr val="tx1">
                          <a:lumMod val="50000"/>
                        </a:schemeClr>
                      </a:solidFill>
                      <a:cs typeface="Arial" charset="0"/>
                      <a:sym typeface="Arial" charset="0"/>
                    </a:rPr>
                    <a:t>File Push</a:t>
                  </a:r>
                  <a:endParaRPr lang="en-US" sz="1200" b="1" dirty="0">
                    <a:solidFill>
                      <a:schemeClr val="tx1">
                        <a:lumMod val="50000"/>
                      </a:schemeClr>
                    </a:solidFill>
                    <a:cs typeface="Arial" charset="0"/>
                    <a:sym typeface="Arial" charset="0"/>
                  </a:endParaRPr>
                </a:p>
              </p:txBody>
            </p:sp>
            <p:pic>
              <p:nvPicPr>
                <p:cNvPr id="37"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06412" y="4778827"/>
                  <a:ext cx="2428327"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oup 37"/>
                <p:cNvGrpSpPr/>
                <p:nvPr/>
              </p:nvGrpSpPr>
              <p:grpSpPr>
                <a:xfrm>
                  <a:off x="8448325" y="2957512"/>
                  <a:ext cx="1804988" cy="1804988"/>
                  <a:chOff x="8215312" y="2957512"/>
                  <a:chExt cx="1804988" cy="1804988"/>
                </a:xfrm>
              </p:grpSpPr>
              <p:pic>
                <p:nvPicPr>
                  <p:cNvPr id="39" name="Picture 38" descr="end_host_1177_256.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15312" y="2957512"/>
                    <a:ext cx="1804988" cy="1804988"/>
                  </a:xfrm>
                  <a:prstGeom prst="rect">
                    <a:avLst/>
                  </a:prstGeom>
                </p:spPr>
              </p:pic>
              <p:grpSp>
                <p:nvGrpSpPr>
                  <p:cNvPr id="40" name="Group 39"/>
                  <p:cNvGrpSpPr/>
                  <p:nvPr/>
                </p:nvGrpSpPr>
                <p:grpSpPr>
                  <a:xfrm>
                    <a:off x="8335865" y="3259935"/>
                    <a:ext cx="1562261" cy="935829"/>
                    <a:chOff x="7721954" y="2480715"/>
                    <a:chExt cx="1929897" cy="1160779"/>
                  </a:xfrm>
                </p:grpSpPr>
                <p:pic>
                  <p:nvPicPr>
                    <p:cNvPr id="41" name="Picture 14" descr="Screen Shot 2013-01-28 at 11.24.42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21954" y="2480715"/>
                      <a:ext cx="1929897" cy="1160779"/>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
                    <p:cNvPicPr>
                      <a:picLocks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149739" y="3290009"/>
                      <a:ext cx="414767" cy="321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grpSp>
        <p:grpSp>
          <p:nvGrpSpPr>
            <p:cNvPr id="21" name="Group 54"/>
            <p:cNvGrpSpPr/>
            <p:nvPr/>
          </p:nvGrpSpPr>
          <p:grpSpPr>
            <a:xfrm>
              <a:off x="10296293" y="5052645"/>
              <a:ext cx="984739" cy="984739"/>
              <a:chOff x="6486295" y="5483861"/>
              <a:chExt cx="705802" cy="705802"/>
            </a:xfrm>
          </p:grpSpPr>
          <p:grpSp>
            <p:nvGrpSpPr>
              <p:cNvPr id="22" name="Group 57"/>
              <p:cNvGrpSpPr/>
              <p:nvPr/>
            </p:nvGrpSpPr>
            <p:grpSpPr>
              <a:xfrm>
                <a:off x="6486295" y="5483861"/>
                <a:ext cx="705802" cy="705802"/>
                <a:chOff x="8169892" y="3595265"/>
                <a:chExt cx="643162" cy="643162"/>
              </a:xfrm>
            </p:grpSpPr>
            <p:pic>
              <p:nvPicPr>
                <p:cNvPr id="24" name="Picture 5" descr="C:\Users\rteligic\Desktop\sadsad.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169892" y="3595265"/>
                  <a:ext cx="643162" cy="64316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p:cNvPicPr>
                  <a:picLocks noChangeAspect="1" noChangeArrowheads="1"/>
                </p:cNvPicPr>
                <p:nvPr/>
              </p:nvPicPr>
              <p:blipFill rotWithShape="1">
                <a:blip r:embed="rId8" cstate="screen">
                  <a:biLevel thresh="25000"/>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l="-2732" t="-462"/>
                <a:stretch/>
              </p:blipFill>
              <p:spPr bwMode="auto">
                <a:xfrm flipH="1">
                  <a:off x="8534503" y="3965122"/>
                  <a:ext cx="241196" cy="11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Freeform 158"/>
              <p:cNvSpPr>
                <a:spLocks/>
              </p:cNvSpPr>
              <p:nvPr/>
            </p:nvSpPr>
            <p:spPr bwMode="auto">
              <a:xfrm>
                <a:off x="6819069" y="5948362"/>
                <a:ext cx="60128" cy="124309"/>
              </a:xfrm>
              <a:custGeom>
                <a:avLst/>
                <a:gdLst>
                  <a:gd name="T0" fmla="*/ 2498 w 3832"/>
                  <a:gd name="T1" fmla="*/ 0 h 6646"/>
                  <a:gd name="T2" fmla="*/ 2498 w 3832"/>
                  <a:gd name="T3" fmla="*/ 4327 h 6646"/>
                  <a:gd name="T4" fmla="*/ 3832 w 3832"/>
                  <a:gd name="T5" fmla="*/ 4327 h 6646"/>
                  <a:gd name="T6" fmla="*/ 1916 w 3832"/>
                  <a:gd name="T7" fmla="*/ 6646 h 6646"/>
                  <a:gd name="T8" fmla="*/ 0 w 3832"/>
                  <a:gd name="T9" fmla="*/ 4327 h 6646"/>
                  <a:gd name="T10" fmla="*/ 1438 w 3832"/>
                  <a:gd name="T11" fmla="*/ 4327 h 6646"/>
                  <a:gd name="T12" fmla="*/ 1438 w 3832"/>
                  <a:gd name="T13" fmla="*/ 1490 h 6646"/>
                  <a:gd name="T14" fmla="*/ 1232 w 3832"/>
                  <a:gd name="T15" fmla="*/ 1490 h 6646"/>
                  <a:gd name="T16" fmla="*/ 2498 w 3832"/>
                  <a:gd name="T17" fmla="*/ 0 h 6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2" h="6646">
                    <a:moveTo>
                      <a:pt x="2498" y="0"/>
                    </a:moveTo>
                    <a:lnTo>
                      <a:pt x="2498" y="4327"/>
                    </a:lnTo>
                    <a:lnTo>
                      <a:pt x="3832" y="4327"/>
                    </a:lnTo>
                    <a:lnTo>
                      <a:pt x="1916" y="6646"/>
                    </a:lnTo>
                    <a:lnTo>
                      <a:pt x="0" y="4327"/>
                    </a:lnTo>
                    <a:lnTo>
                      <a:pt x="1438" y="4327"/>
                    </a:lnTo>
                    <a:lnTo>
                      <a:pt x="1438" y="1490"/>
                    </a:lnTo>
                    <a:lnTo>
                      <a:pt x="1232" y="1490"/>
                    </a:lnTo>
                    <a:lnTo>
                      <a:pt x="249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1600" kern="0">
                  <a:solidFill>
                    <a:srgbClr val="FFFFFF"/>
                  </a:solidFill>
                  <a:latin typeface="Arial"/>
                </a:endParaRPr>
              </a:p>
            </p:txBody>
          </p:sp>
        </p:grpSp>
      </p:grpSp>
      <p:grpSp>
        <p:nvGrpSpPr>
          <p:cNvPr id="43" name="Group 42"/>
          <p:cNvGrpSpPr/>
          <p:nvPr/>
        </p:nvGrpSpPr>
        <p:grpSpPr>
          <a:xfrm>
            <a:off x="355235" y="1070928"/>
            <a:ext cx="2939186" cy="3548128"/>
            <a:chOff x="457199" y="1357313"/>
            <a:chExt cx="4621893" cy="5035550"/>
          </a:xfrm>
        </p:grpSpPr>
        <p:sp>
          <p:nvSpPr>
            <p:cNvPr id="44" name="Rectangle 43"/>
            <p:cNvSpPr/>
            <p:nvPr/>
          </p:nvSpPr>
          <p:spPr>
            <a:xfrm>
              <a:off x="679740" y="1357313"/>
              <a:ext cx="4173311" cy="3011488"/>
            </a:xfrm>
            <a:prstGeom prst="rect">
              <a:avLst/>
            </a:prstGeom>
            <a:gradFill flip="none" rotWithShape="1">
              <a:gsLst>
                <a:gs pos="18000">
                  <a:schemeClr val="tx1">
                    <a:lumMod val="40000"/>
                    <a:lumOff val="60000"/>
                  </a:schemeClr>
                </a:gs>
                <a:gs pos="0">
                  <a:schemeClr val="accent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45" name="Trapezoid 44"/>
            <p:cNvSpPr/>
            <p:nvPr/>
          </p:nvSpPr>
          <p:spPr>
            <a:xfrm>
              <a:off x="457200" y="4218505"/>
              <a:ext cx="4616450" cy="309045"/>
            </a:xfrm>
            <a:prstGeom prst="trapezoid">
              <a:avLst>
                <a:gd name="adj" fmla="val 95041"/>
              </a:avLst>
            </a:prstGeom>
            <a:gradFill>
              <a:gsLst>
                <a:gs pos="100000">
                  <a:schemeClr val="tx1">
                    <a:lumMod val="40000"/>
                    <a:lumOff val="60000"/>
                  </a:schemeClr>
                </a:gs>
                <a:gs pos="0">
                  <a:schemeClr val="accent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46" name="Round Same Side Corner Rectangle 45"/>
            <p:cNvSpPr/>
            <p:nvPr/>
          </p:nvSpPr>
          <p:spPr>
            <a:xfrm rot="10800000" flipV="1">
              <a:off x="457199" y="4493347"/>
              <a:ext cx="4621893" cy="1899516"/>
            </a:xfrm>
            <a:prstGeom prst="round2SameRect">
              <a:avLst>
                <a:gd name="adj1" fmla="val 8345"/>
                <a:gd name="adj2" fmla="val 0"/>
              </a:avLst>
            </a:prstGeom>
            <a:gradFill flip="none" rotWithShape="1">
              <a:gsLst>
                <a:gs pos="18000">
                  <a:schemeClr val="tx1">
                    <a:lumMod val="40000"/>
                    <a:lumOff val="60000"/>
                  </a:schemeClr>
                </a:gs>
                <a:gs pos="0">
                  <a:schemeClr val="accent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7" name="Rectangle 33"/>
            <p:cNvSpPr>
              <a:spLocks noChangeArrowheads="1"/>
            </p:cNvSpPr>
            <p:nvPr/>
          </p:nvSpPr>
          <p:spPr bwMode="auto">
            <a:xfrm>
              <a:off x="778472" y="1965806"/>
              <a:ext cx="1729048" cy="65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Clr>
                  <a:srgbClr val="000000"/>
                </a:buClr>
              </a:pPr>
              <a:r>
                <a:rPr lang="en-US" sz="1200" b="1" dirty="0">
                  <a:solidFill>
                    <a:schemeClr val="tx1">
                      <a:lumMod val="50000"/>
                    </a:schemeClr>
                  </a:solidFill>
                  <a:cs typeface="Arial" charset="0"/>
                  <a:sym typeface="Arial" charset="0"/>
                </a:rPr>
                <a:t>Mobile</a:t>
              </a:r>
            </a:p>
            <a:p>
              <a:pPr algn="ctr">
                <a:buClr>
                  <a:srgbClr val="000000"/>
                </a:buClr>
              </a:pPr>
              <a:r>
                <a:rPr lang="en-US" sz="1200" b="1" dirty="0">
                  <a:solidFill>
                    <a:schemeClr val="tx1">
                      <a:lumMod val="50000"/>
                    </a:schemeClr>
                  </a:solidFill>
                  <a:cs typeface="Arial" charset="0"/>
                  <a:sym typeface="Arial" charset="0"/>
                </a:rPr>
                <a:t>Applications</a:t>
              </a:r>
            </a:p>
          </p:txBody>
        </p:sp>
        <p:sp>
          <p:nvSpPr>
            <p:cNvPr id="49" name="Rectangle 33"/>
            <p:cNvSpPr>
              <a:spLocks noChangeArrowheads="1"/>
            </p:cNvSpPr>
            <p:nvPr/>
          </p:nvSpPr>
          <p:spPr bwMode="auto">
            <a:xfrm>
              <a:off x="3124809" y="1940243"/>
              <a:ext cx="1561491" cy="65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Clr>
                  <a:srgbClr val="000000"/>
                </a:buClr>
                <a:buFont typeface="Arial" charset="0"/>
                <a:buNone/>
              </a:pPr>
              <a:r>
                <a:rPr lang="en-US" sz="1200" b="1" dirty="0">
                  <a:solidFill>
                    <a:schemeClr val="tx1">
                      <a:lumMod val="50000"/>
                    </a:schemeClr>
                  </a:solidFill>
                  <a:cs typeface="Arial" charset="0"/>
                  <a:sym typeface="Arial" charset="0"/>
                </a:rPr>
                <a:t>Online </a:t>
              </a:r>
              <a:r>
                <a:rPr lang="en-US" sz="1200" b="1" dirty="0" smtClean="0">
                  <a:solidFill>
                    <a:schemeClr val="tx1">
                      <a:lumMod val="50000"/>
                    </a:schemeClr>
                  </a:solidFill>
                  <a:cs typeface="Arial" charset="0"/>
                  <a:sym typeface="Arial" charset="0"/>
                </a:rPr>
                <a:t>Portals</a:t>
              </a:r>
              <a:endParaRPr lang="en-US" sz="1200" b="1" dirty="0">
                <a:solidFill>
                  <a:schemeClr val="tx1">
                    <a:lumMod val="50000"/>
                  </a:schemeClr>
                </a:solidFill>
                <a:cs typeface="Arial" charset="0"/>
                <a:sym typeface="Arial" charset="0"/>
              </a:endParaRPr>
            </a:p>
          </p:txBody>
        </p:sp>
        <p:sp>
          <p:nvSpPr>
            <p:cNvPr id="50" name="Rectangle 49"/>
            <p:cNvSpPr/>
            <p:nvPr/>
          </p:nvSpPr>
          <p:spPr>
            <a:xfrm rot="5400000" flipV="1">
              <a:off x="1827213" y="2763017"/>
              <a:ext cx="2042608" cy="183383"/>
            </a:xfrm>
            <a:prstGeom prst="rect">
              <a:avLst/>
            </a:prstGeom>
            <a:gradFill>
              <a:gsLst>
                <a:gs pos="0">
                  <a:schemeClr val="tx1">
                    <a:lumMod val="40000"/>
                    <a:lumOff val="60000"/>
                  </a:schemeClr>
                </a:gs>
                <a:gs pos="30000">
                  <a:schemeClr val="tx2">
                    <a:alpha val="0"/>
                  </a:schemeClr>
                </a:gs>
              </a:gsLst>
              <a:lin ang="5220000" scaled="0"/>
            </a:gra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grpSp>
      <p:sp>
        <p:nvSpPr>
          <p:cNvPr id="51" name="Round Same Side Corner Rectangle 50"/>
          <p:cNvSpPr/>
          <p:nvPr/>
        </p:nvSpPr>
        <p:spPr>
          <a:xfrm>
            <a:off x="508413" y="996388"/>
            <a:ext cx="2642267" cy="309324"/>
          </a:xfrm>
          <a:prstGeom prst="round2SameRect">
            <a:avLst>
              <a:gd name="adj1" fmla="val 0"/>
              <a:gd name="adj2" fmla="val 25131"/>
            </a:avLst>
          </a:prstGeom>
          <a:gradFill>
            <a:gsLst>
              <a:gs pos="0">
                <a:srgbClr val="3EB549"/>
              </a:gs>
              <a:gs pos="100000">
                <a:srgbClr val="02928C"/>
              </a:gs>
            </a:gsLst>
            <a:lin ang="9000000" scaled="0"/>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buClr>
                <a:srgbClr val="0183B7"/>
              </a:buClr>
            </a:pPr>
            <a:r>
              <a:rPr lang="en-US" sz="1400" b="1" dirty="0">
                <a:latin typeface="+mj-lt"/>
                <a:sym typeface="Arial" charset="0"/>
              </a:rPr>
              <a:t>Consumer</a:t>
            </a:r>
          </a:p>
        </p:txBody>
      </p:sp>
      <p:pic>
        <p:nvPicPr>
          <p:cNvPr id="53" name="Picture 5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446902" y="2168529"/>
            <a:ext cx="428814" cy="875347"/>
          </a:xfrm>
          <a:prstGeom prst="rect">
            <a:avLst/>
          </a:prstGeom>
        </p:spPr>
      </p:pic>
      <p:sp>
        <p:nvSpPr>
          <p:cNvPr id="54" name="Rectangle 33"/>
          <p:cNvSpPr>
            <a:spLocks noChangeArrowheads="1"/>
          </p:cNvSpPr>
          <p:nvPr/>
        </p:nvSpPr>
        <p:spPr bwMode="auto">
          <a:xfrm>
            <a:off x="772387" y="3319802"/>
            <a:ext cx="2090484" cy="46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2" rIns="91424" bIns="45712">
            <a:spAutoFit/>
          </a:bodyPr>
          <a:lstStyle/>
          <a:p>
            <a:pPr algn="ctr">
              <a:buClr>
                <a:srgbClr val="000000"/>
              </a:buClr>
              <a:buFont typeface="Arial" charset="0"/>
              <a:buNone/>
            </a:pPr>
            <a:r>
              <a:rPr lang="en-US" sz="1200" b="1" dirty="0">
                <a:solidFill>
                  <a:schemeClr val="tx1">
                    <a:lumMod val="50000"/>
                  </a:schemeClr>
                </a:solidFill>
                <a:cs typeface="Arial" charset="0"/>
                <a:sym typeface="Arial" charset="0"/>
              </a:rPr>
              <a:t>Digital Kiosk/In-Branch Virtual Banking</a:t>
            </a:r>
          </a:p>
        </p:txBody>
      </p:sp>
      <p:pic>
        <p:nvPicPr>
          <p:cNvPr id="55" name="Picture 54" descr="CaptitalOne_atm1.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256160" y="3816054"/>
            <a:ext cx="995444" cy="698975"/>
          </a:xfrm>
          <a:prstGeom prst="rect">
            <a:avLst/>
          </a:prstGeom>
        </p:spPr>
      </p:pic>
      <p:pic>
        <p:nvPicPr>
          <p:cNvPr id="56" name="Picture 5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984100" y="2069988"/>
            <a:ext cx="1060533" cy="622374"/>
          </a:xfrm>
          <a:prstGeom prst="rect">
            <a:avLst/>
          </a:prstGeom>
        </p:spPr>
      </p:pic>
      <p:sp>
        <p:nvSpPr>
          <p:cNvPr id="57" name="Rectangle 56"/>
          <p:cNvSpPr/>
          <p:nvPr/>
        </p:nvSpPr>
        <p:spPr>
          <a:xfrm>
            <a:off x="3150680" y="1340764"/>
            <a:ext cx="2735063" cy="1892810"/>
          </a:xfrm>
          <a:prstGeom prst="rect">
            <a:avLst/>
          </a:prstGeom>
          <a:effectLst/>
        </p:spPr>
        <p:txBody>
          <a:bodyPr wrap="square" lIns="91424" tIns="45712" rIns="91424" bIns="45712">
            <a:spAutoFit/>
          </a:bodyPr>
          <a:lstStyle/>
          <a:p>
            <a:pPr marL="285702" indent="-285702">
              <a:spcBef>
                <a:spcPts val="600"/>
              </a:spcBef>
              <a:buFont typeface="Wingdings" charset="2"/>
              <a:buChar char="ü"/>
            </a:pPr>
            <a:r>
              <a:rPr lang="en-US" sz="1600" dirty="0" smtClean="0">
                <a:solidFill>
                  <a:srgbClr val="092E4D"/>
                </a:solidFill>
              </a:rPr>
              <a:t>Common platform across all digital channels</a:t>
            </a:r>
          </a:p>
          <a:p>
            <a:pPr marL="285702" indent="-285702">
              <a:spcBef>
                <a:spcPts val="600"/>
              </a:spcBef>
              <a:buFont typeface="Wingdings" charset="2"/>
              <a:buChar char="ü"/>
            </a:pPr>
            <a:r>
              <a:rPr lang="en-US" sz="1600" dirty="0" smtClean="0">
                <a:solidFill>
                  <a:srgbClr val="092E4D"/>
                </a:solidFill>
              </a:rPr>
              <a:t>Securely ties client interactions over video into banks existing CC/UC infrastructure </a:t>
            </a:r>
            <a:endParaRPr lang="en-US" sz="1600" dirty="0">
              <a:solidFill>
                <a:srgbClr val="092E4D"/>
              </a:solidFill>
            </a:endParaRPr>
          </a:p>
        </p:txBody>
      </p:sp>
      <p:sp>
        <p:nvSpPr>
          <p:cNvPr id="60" name="Up Arrow 59"/>
          <p:cNvSpPr/>
          <p:nvPr/>
        </p:nvSpPr>
        <p:spPr>
          <a:xfrm rot="5400000">
            <a:off x="4493760" y="3361674"/>
            <a:ext cx="1134319" cy="1188720"/>
          </a:xfrm>
          <a:prstGeom prst="upArrow">
            <a:avLst>
              <a:gd name="adj1" fmla="val 50000"/>
              <a:gd name="adj2" fmla="val 53394"/>
            </a:avLst>
          </a:prstGeom>
          <a:solidFill>
            <a:schemeClr val="accent6"/>
          </a:solidFill>
          <a:ln w="222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Up Arrow 61"/>
          <p:cNvSpPr/>
          <p:nvPr/>
        </p:nvSpPr>
        <p:spPr>
          <a:xfrm rot="16200000">
            <a:off x="3313540" y="3361674"/>
            <a:ext cx="1134319" cy="1188720"/>
          </a:xfrm>
          <a:prstGeom prst="upArrow">
            <a:avLst>
              <a:gd name="adj1" fmla="val 50000"/>
              <a:gd name="adj2" fmla="val 53394"/>
            </a:avLst>
          </a:prstGeom>
          <a:solidFill>
            <a:schemeClr val="accent6"/>
          </a:solidFill>
          <a:ln w="222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3577590" y="3771411"/>
            <a:ext cx="1771650" cy="369332"/>
          </a:xfrm>
          <a:prstGeom prst="rect">
            <a:avLst/>
          </a:prstGeom>
          <a:noFill/>
        </p:spPr>
        <p:txBody>
          <a:bodyPr wrap="square" rtlCol="0">
            <a:spAutoFit/>
          </a:bodyPr>
          <a:lstStyle/>
          <a:p>
            <a:pPr algn="ctr"/>
            <a:r>
              <a:rPr lang="en-US" dirty="0" smtClean="0">
                <a:solidFill>
                  <a:schemeClr val="bg1"/>
                </a:solidFill>
              </a:rPr>
              <a:t>CaféX</a:t>
            </a:r>
            <a:endParaRPr lang="en-US" dirty="0">
              <a:solidFill>
                <a:schemeClr val="bg1"/>
              </a:solidFill>
            </a:endParaRPr>
          </a:p>
        </p:txBody>
      </p:sp>
      <p:pic>
        <p:nvPicPr>
          <p:cNvPr id="58" name="Picture 57"/>
          <p:cNvPicPr/>
          <p:nvPr/>
        </p:nvPicPr>
        <p:blipFill>
          <a:blip r:embed="rId13" cstate="screen">
            <a:extLst>
              <a:ext uri="{28A0092B-C50C-407E-A947-70E740481C1C}">
                <a14:useLocalDpi xmlns:a14="http://schemas.microsoft.com/office/drawing/2010/main"/>
              </a:ext>
            </a:extLst>
          </a:blip>
          <a:stretch>
            <a:fillRect/>
          </a:stretch>
        </p:blipFill>
        <p:spPr bwMode="auto">
          <a:xfrm>
            <a:off x="537285" y="1995005"/>
            <a:ext cx="911754" cy="594046"/>
          </a:xfrm>
          <a:prstGeom prst="rect">
            <a:avLst/>
          </a:prstGeom>
          <a:ln>
            <a:noFill/>
          </a:ln>
          <a:effectLst>
            <a:outerShdw blurRad="292100" dist="139700" dir="2700000" algn="tl" rotWithShape="0">
              <a:srgbClr val="333333">
                <a:alpha val="65000"/>
              </a:srgbClr>
            </a:outerShdw>
          </a:effectLst>
          <a:extLst/>
        </p:spPr>
      </p:pic>
      <p:sp>
        <p:nvSpPr>
          <p:cNvPr id="52" name="Round Same Side Corner Rectangle 51"/>
          <p:cNvSpPr/>
          <p:nvPr/>
        </p:nvSpPr>
        <p:spPr>
          <a:xfrm>
            <a:off x="5902033" y="1020201"/>
            <a:ext cx="2642267" cy="309324"/>
          </a:xfrm>
          <a:prstGeom prst="round2SameRect">
            <a:avLst>
              <a:gd name="adj1" fmla="val 0"/>
              <a:gd name="adj2" fmla="val 25131"/>
            </a:avLst>
          </a:prstGeom>
          <a:gradFill>
            <a:gsLst>
              <a:gs pos="0">
                <a:srgbClr val="3EB549"/>
              </a:gs>
              <a:gs pos="100000">
                <a:srgbClr val="02928C"/>
              </a:gs>
            </a:gsLst>
            <a:lin ang="9000000" scaled="0"/>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buClr>
                <a:srgbClr val="0183B7"/>
              </a:buClr>
            </a:pPr>
            <a:r>
              <a:rPr lang="en-US" sz="1400" b="1" dirty="0" smtClean="0">
                <a:latin typeface="+mj-lt"/>
                <a:sym typeface="Arial" charset="0"/>
              </a:rPr>
              <a:t>Enterprise</a:t>
            </a:r>
            <a:endParaRPr lang="en-US" sz="1400" b="1" dirty="0">
              <a:latin typeface="+mj-lt"/>
              <a:sym typeface="Arial" charset="0"/>
            </a:endParaRPr>
          </a:p>
        </p:txBody>
      </p:sp>
    </p:spTree>
    <p:extLst>
      <p:ext uri="{BB962C8B-B14F-4D97-AF65-F5344CB8AC3E}">
        <p14:creationId xmlns:p14="http://schemas.microsoft.com/office/powerpoint/2010/main" val="398053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p:cTn id="11" dur="500" fill="hold"/>
                                        <p:tgtEl>
                                          <p:spTgt spid="51"/>
                                        </p:tgtEl>
                                        <p:attrNameLst>
                                          <p:attrName>ppt_w</p:attrName>
                                        </p:attrNameLst>
                                      </p:cBhvr>
                                      <p:tavLst>
                                        <p:tav tm="0">
                                          <p:val>
                                            <p:strVal val="#ppt_w*0.70"/>
                                          </p:val>
                                        </p:tav>
                                        <p:tav tm="100000">
                                          <p:val>
                                            <p:strVal val="#ppt_w"/>
                                          </p:val>
                                        </p:tav>
                                      </p:tavLst>
                                    </p:anim>
                                    <p:anim calcmode="lin" valueType="num">
                                      <p:cBhvr>
                                        <p:cTn id="12" dur="500" fill="hold"/>
                                        <p:tgtEl>
                                          <p:spTgt spid="51"/>
                                        </p:tgtEl>
                                        <p:attrNameLst>
                                          <p:attrName>ppt_h</p:attrName>
                                        </p:attrNameLst>
                                      </p:cBhvr>
                                      <p:tavLst>
                                        <p:tav tm="0">
                                          <p:val>
                                            <p:strVal val="#ppt_h"/>
                                          </p:val>
                                        </p:tav>
                                        <p:tav tm="100000">
                                          <p:val>
                                            <p:strVal val="#ppt_h"/>
                                          </p:val>
                                        </p:tav>
                                      </p:tavLst>
                                    </p:anim>
                                    <p:animEffect transition="in" filter="fade">
                                      <p:cBhvr>
                                        <p:cTn id="13" dur="500"/>
                                        <p:tgtEl>
                                          <p:spTgt spid="51"/>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1500"/>
                            </p:stCondLst>
                            <p:childTnLst>
                              <p:par>
                                <p:cTn id="19" presetID="55" presetClass="entr" presetSubtype="0" fill="hold" grpId="0" nodeType="after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p:cTn id="21" dur="500" fill="hold"/>
                                        <p:tgtEl>
                                          <p:spTgt spid="52"/>
                                        </p:tgtEl>
                                        <p:attrNameLst>
                                          <p:attrName>ppt_w</p:attrName>
                                        </p:attrNameLst>
                                      </p:cBhvr>
                                      <p:tavLst>
                                        <p:tav tm="0">
                                          <p:val>
                                            <p:strVal val="#ppt_w*0.70"/>
                                          </p:val>
                                        </p:tav>
                                        <p:tav tm="100000">
                                          <p:val>
                                            <p:strVal val="#ppt_w"/>
                                          </p:val>
                                        </p:tav>
                                      </p:tavLst>
                                    </p:anim>
                                    <p:anim calcmode="lin" valueType="num">
                                      <p:cBhvr>
                                        <p:cTn id="22" dur="500" fill="hold"/>
                                        <p:tgtEl>
                                          <p:spTgt spid="52"/>
                                        </p:tgtEl>
                                        <p:attrNameLst>
                                          <p:attrName>ppt_h</p:attrName>
                                        </p:attrNameLst>
                                      </p:cBhvr>
                                      <p:tavLst>
                                        <p:tav tm="0">
                                          <p:val>
                                            <p:strVal val="#ppt_h"/>
                                          </p:val>
                                        </p:tav>
                                        <p:tav tm="100000">
                                          <p:val>
                                            <p:strVal val="#ppt_h"/>
                                          </p:val>
                                        </p:tav>
                                      </p:tavLst>
                                    </p:anim>
                                    <p:animEffect transition="in" filter="fade">
                                      <p:cBhvr>
                                        <p:cTn id="2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a:xfrm>
            <a:off x="6367549" y="1113905"/>
            <a:ext cx="2647497" cy="3352798"/>
          </a:xfrm>
          <a:prstGeom prst="roundRect">
            <a:avLst>
              <a:gd name="adj" fmla="val 5658"/>
            </a:avLst>
          </a:prstGeom>
          <a:solidFill>
            <a:schemeClr val="tx1">
              <a:lumMod val="25000"/>
              <a:lumOff val="75000"/>
              <a:alpha val="41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Can 83"/>
          <p:cNvSpPr/>
          <p:nvPr/>
        </p:nvSpPr>
        <p:spPr>
          <a:xfrm>
            <a:off x="5454848" y="1544383"/>
            <a:ext cx="792757" cy="2598539"/>
          </a:xfrm>
          <a:prstGeom prst="can">
            <a:avLst/>
          </a:prstGeom>
          <a:solidFill>
            <a:schemeClr val="bg1">
              <a:lumMod val="75000"/>
            </a:schemeClr>
          </a:solidFill>
          <a:ln>
            <a:noFill/>
          </a:ln>
          <a:effectLst>
            <a:glow>
              <a:schemeClr val="bg1">
                <a:lumMod val="85000"/>
                <a:alpha val="91000"/>
              </a:schemeClr>
            </a:glow>
            <a:softEdge rad="152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Can 82"/>
          <p:cNvSpPr/>
          <p:nvPr/>
        </p:nvSpPr>
        <p:spPr>
          <a:xfrm>
            <a:off x="4533664" y="1544383"/>
            <a:ext cx="792757" cy="2084931"/>
          </a:xfrm>
          <a:prstGeom prst="can">
            <a:avLst/>
          </a:prstGeom>
          <a:solidFill>
            <a:schemeClr val="bg1">
              <a:lumMod val="75000"/>
            </a:schemeClr>
          </a:solidFill>
          <a:ln>
            <a:noFill/>
          </a:ln>
          <a:effectLst>
            <a:glow>
              <a:schemeClr val="bg1">
                <a:lumMod val="85000"/>
                <a:alpha val="91000"/>
              </a:schemeClr>
            </a:glow>
            <a:softEdge rad="152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Can 81"/>
          <p:cNvSpPr/>
          <p:nvPr/>
        </p:nvSpPr>
        <p:spPr>
          <a:xfrm>
            <a:off x="3417321" y="1544383"/>
            <a:ext cx="792757" cy="2084931"/>
          </a:xfrm>
          <a:prstGeom prst="can">
            <a:avLst/>
          </a:prstGeom>
          <a:solidFill>
            <a:schemeClr val="bg1">
              <a:lumMod val="75000"/>
            </a:schemeClr>
          </a:solidFill>
          <a:ln>
            <a:noFill/>
          </a:ln>
          <a:effectLst>
            <a:glow>
              <a:schemeClr val="bg1">
                <a:lumMod val="85000"/>
                <a:alpha val="91000"/>
              </a:schemeClr>
            </a:glow>
            <a:softEdge rad="152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Can 80"/>
          <p:cNvSpPr/>
          <p:nvPr/>
        </p:nvSpPr>
        <p:spPr>
          <a:xfrm>
            <a:off x="2256235" y="1544383"/>
            <a:ext cx="792757" cy="2217588"/>
          </a:xfrm>
          <a:prstGeom prst="can">
            <a:avLst/>
          </a:prstGeom>
          <a:solidFill>
            <a:schemeClr val="bg1">
              <a:lumMod val="75000"/>
            </a:schemeClr>
          </a:solidFill>
          <a:ln>
            <a:noFill/>
          </a:ln>
          <a:effectLst>
            <a:glow>
              <a:schemeClr val="bg1">
                <a:lumMod val="85000"/>
                <a:alpha val="91000"/>
              </a:schemeClr>
            </a:glow>
            <a:softEdge rad="152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Can 79"/>
          <p:cNvSpPr/>
          <p:nvPr/>
        </p:nvSpPr>
        <p:spPr>
          <a:xfrm>
            <a:off x="1245644" y="1544383"/>
            <a:ext cx="792757" cy="2430890"/>
          </a:xfrm>
          <a:prstGeom prst="can">
            <a:avLst/>
          </a:prstGeom>
          <a:solidFill>
            <a:schemeClr val="bg1">
              <a:lumMod val="75000"/>
            </a:schemeClr>
          </a:solidFill>
          <a:ln>
            <a:noFill/>
          </a:ln>
          <a:effectLst>
            <a:glow>
              <a:schemeClr val="bg1">
                <a:lumMod val="85000"/>
                <a:alpha val="91000"/>
              </a:schemeClr>
            </a:glow>
            <a:softEdge rad="152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1580860" y="2925531"/>
            <a:ext cx="4327518" cy="2058829"/>
            <a:chOff x="2496728" y="2173396"/>
            <a:chExt cx="4327518" cy="2058829"/>
          </a:xfrm>
        </p:grpSpPr>
        <p:grpSp>
          <p:nvGrpSpPr>
            <p:cNvPr id="6" name="Group 5"/>
            <p:cNvGrpSpPr>
              <a:grpSpLocks/>
            </p:cNvGrpSpPr>
            <p:nvPr/>
          </p:nvGrpSpPr>
          <p:grpSpPr bwMode="auto">
            <a:xfrm>
              <a:off x="2496728" y="2173396"/>
              <a:ext cx="4327518" cy="1701299"/>
              <a:chOff x="1857804" y="2435288"/>
              <a:chExt cx="5477128" cy="3231305"/>
            </a:xfrm>
          </p:grpSpPr>
          <p:sp>
            <p:nvSpPr>
              <p:cNvPr id="7" name="Trapezoid 6"/>
              <p:cNvSpPr/>
              <p:nvPr/>
            </p:nvSpPr>
            <p:spPr>
              <a:xfrm rot="10800000">
                <a:off x="3663025" y="2435288"/>
                <a:ext cx="1931999" cy="1753861"/>
              </a:xfrm>
              <a:prstGeom prst="trapezoid">
                <a:avLst>
                  <a:gd name="adj" fmla="val 45239"/>
                </a:avLst>
              </a:prstGeom>
              <a:gradFill>
                <a:gsLst>
                  <a:gs pos="35000">
                    <a:schemeClr val="tx1">
                      <a:lumMod val="75000"/>
                      <a:alpha val="0"/>
                    </a:schemeClr>
                  </a:gs>
                  <a:gs pos="100000">
                    <a:schemeClr val="accent3">
                      <a:lumMod val="50000"/>
                    </a:schemeClr>
                  </a:gs>
                  <a:gs pos="100000">
                    <a:srgbClr val="FFE89F">
                      <a:alpha val="0"/>
                    </a:srgb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grpSp>
            <p:nvGrpSpPr>
              <p:cNvPr id="8" name="Group 126"/>
              <p:cNvGrpSpPr>
                <a:grpSpLocks/>
              </p:cNvGrpSpPr>
              <p:nvPr/>
            </p:nvGrpSpPr>
            <p:grpSpPr bwMode="auto">
              <a:xfrm>
                <a:off x="5188445" y="2602388"/>
                <a:ext cx="2146487" cy="3032594"/>
                <a:chOff x="5188445" y="2602388"/>
                <a:chExt cx="2146487" cy="3032594"/>
              </a:xfrm>
            </p:grpSpPr>
            <p:sp>
              <p:nvSpPr>
                <p:cNvPr id="12" name="Freeform 11"/>
                <p:cNvSpPr/>
                <p:nvPr/>
              </p:nvSpPr>
              <p:spPr>
                <a:xfrm rot="12852361">
                  <a:off x="5188445" y="2602388"/>
                  <a:ext cx="1636723" cy="2171295"/>
                </a:xfrm>
                <a:custGeom>
                  <a:avLst/>
                  <a:gdLst>
                    <a:gd name="connsiteX0" fmla="*/ 0 w 1819470"/>
                    <a:gd name="connsiteY0" fmla="*/ 1754155 h 1754155"/>
                    <a:gd name="connsiteX1" fmla="*/ 746902 w 1819470"/>
                    <a:gd name="connsiteY1" fmla="*/ 0 h 1754155"/>
                    <a:gd name="connsiteX2" fmla="*/ 1072568 w 1819470"/>
                    <a:gd name="connsiteY2" fmla="*/ 0 h 1754155"/>
                    <a:gd name="connsiteX3" fmla="*/ 1819470 w 1819470"/>
                    <a:gd name="connsiteY3" fmla="*/ 1754155 h 1754155"/>
                    <a:gd name="connsiteX4" fmla="*/ 0 w 1819470"/>
                    <a:gd name="connsiteY4" fmla="*/ 1754155 h 1754155"/>
                    <a:gd name="connsiteX0" fmla="*/ 0 w 1330900"/>
                    <a:gd name="connsiteY0" fmla="*/ 1754155 h 1815490"/>
                    <a:gd name="connsiteX1" fmla="*/ 746902 w 1330900"/>
                    <a:gd name="connsiteY1" fmla="*/ 0 h 1815490"/>
                    <a:gd name="connsiteX2" fmla="*/ 1072568 w 1330900"/>
                    <a:gd name="connsiteY2" fmla="*/ 0 h 1815490"/>
                    <a:gd name="connsiteX3" fmla="*/ 1330900 w 1330900"/>
                    <a:gd name="connsiteY3" fmla="*/ 1815490 h 1815490"/>
                    <a:gd name="connsiteX4" fmla="*/ 0 w 1330900"/>
                    <a:gd name="connsiteY4" fmla="*/ 1754155 h 1815490"/>
                    <a:gd name="connsiteX0" fmla="*/ 0 w 1479685"/>
                    <a:gd name="connsiteY0" fmla="*/ 1900420 h 1900420"/>
                    <a:gd name="connsiteX1" fmla="*/ 895687 w 1479685"/>
                    <a:gd name="connsiteY1" fmla="*/ 0 h 1900420"/>
                    <a:gd name="connsiteX2" fmla="*/ 1221353 w 1479685"/>
                    <a:gd name="connsiteY2" fmla="*/ 0 h 1900420"/>
                    <a:gd name="connsiteX3" fmla="*/ 1479685 w 1479685"/>
                    <a:gd name="connsiteY3" fmla="*/ 1815490 h 1900420"/>
                    <a:gd name="connsiteX4" fmla="*/ 0 w 1479685"/>
                    <a:gd name="connsiteY4" fmla="*/ 1900420 h 1900420"/>
                    <a:gd name="connsiteX0" fmla="*/ 0 w 1508749"/>
                    <a:gd name="connsiteY0" fmla="*/ 1900420 h 1900420"/>
                    <a:gd name="connsiteX1" fmla="*/ 895687 w 1508749"/>
                    <a:gd name="connsiteY1" fmla="*/ 0 h 1900420"/>
                    <a:gd name="connsiteX2" fmla="*/ 1221353 w 1508749"/>
                    <a:gd name="connsiteY2" fmla="*/ 0 h 1900420"/>
                    <a:gd name="connsiteX3" fmla="*/ 1508749 w 1508749"/>
                    <a:gd name="connsiteY3" fmla="*/ 1815889 h 1900420"/>
                    <a:gd name="connsiteX4" fmla="*/ 0 w 1508749"/>
                    <a:gd name="connsiteY4" fmla="*/ 1900420 h 1900420"/>
                    <a:gd name="connsiteX0" fmla="*/ 0 w 1637339"/>
                    <a:gd name="connsiteY0" fmla="*/ 2172105 h 2172105"/>
                    <a:gd name="connsiteX1" fmla="*/ 1024277 w 1637339"/>
                    <a:gd name="connsiteY1" fmla="*/ 0 h 2172105"/>
                    <a:gd name="connsiteX2" fmla="*/ 1349943 w 1637339"/>
                    <a:gd name="connsiteY2" fmla="*/ 0 h 2172105"/>
                    <a:gd name="connsiteX3" fmla="*/ 1637339 w 1637339"/>
                    <a:gd name="connsiteY3" fmla="*/ 1815889 h 2172105"/>
                    <a:gd name="connsiteX4" fmla="*/ 0 w 1637339"/>
                    <a:gd name="connsiteY4" fmla="*/ 2172105 h 2172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339" h="2172105">
                      <a:moveTo>
                        <a:pt x="0" y="2172105"/>
                      </a:moveTo>
                      <a:lnTo>
                        <a:pt x="1024277" y="0"/>
                      </a:lnTo>
                      <a:lnTo>
                        <a:pt x="1349943" y="0"/>
                      </a:lnTo>
                      <a:lnTo>
                        <a:pt x="1637339" y="1815889"/>
                      </a:lnTo>
                      <a:lnTo>
                        <a:pt x="0" y="2172105"/>
                      </a:lnTo>
                      <a:close/>
                    </a:path>
                  </a:pathLst>
                </a:custGeom>
                <a:gradFill>
                  <a:gsLst>
                    <a:gs pos="35000">
                      <a:schemeClr val="tx1">
                        <a:lumMod val="75000"/>
                        <a:alpha val="0"/>
                      </a:schemeClr>
                    </a:gs>
                    <a:gs pos="100000">
                      <a:schemeClr val="accent3">
                        <a:lumMod val="50000"/>
                      </a:schemeClr>
                    </a:gs>
                    <a:gs pos="100000">
                      <a:srgbClr val="FFE89F">
                        <a:alpha val="0"/>
                      </a:srgb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3" name="Freeform 12"/>
                <p:cNvSpPr/>
                <p:nvPr/>
              </p:nvSpPr>
              <p:spPr>
                <a:xfrm rot="13691974">
                  <a:off x="5415401" y="3715452"/>
                  <a:ext cx="1937977" cy="1901084"/>
                </a:xfrm>
                <a:custGeom>
                  <a:avLst/>
                  <a:gdLst>
                    <a:gd name="connsiteX0" fmla="*/ 0 w 1819470"/>
                    <a:gd name="connsiteY0" fmla="*/ 1754155 h 1754155"/>
                    <a:gd name="connsiteX1" fmla="*/ 746902 w 1819470"/>
                    <a:gd name="connsiteY1" fmla="*/ 0 h 1754155"/>
                    <a:gd name="connsiteX2" fmla="*/ 1072568 w 1819470"/>
                    <a:gd name="connsiteY2" fmla="*/ 0 h 1754155"/>
                    <a:gd name="connsiteX3" fmla="*/ 1819470 w 1819470"/>
                    <a:gd name="connsiteY3" fmla="*/ 1754155 h 1754155"/>
                    <a:gd name="connsiteX4" fmla="*/ 0 w 1819470"/>
                    <a:gd name="connsiteY4" fmla="*/ 1754155 h 1754155"/>
                    <a:gd name="connsiteX0" fmla="*/ 0 w 1330900"/>
                    <a:gd name="connsiteY0" fmla="*/ 1754155 h 1815490"/>
                    <a:gd name="connsiteX1" fmla="*/ 746902 w 1330900"/>
                    <a:gd name="connsiteY1" fmla="*/ 0 h 1815490"/>
                    <a:gd name="connsiteX2" fmla="*/ 1072568 w 1330900"/>
                    <a:gd name="connsiteY2" fmla="*/ 0 h 1815490"/>
                    <a:gd name="connsiteX3" fmla="*/ 1330900 w 1330900"/>
                    <a:gd name="connsiteY3" fmla="*/ 1815490 h 1815490"/>
                    <a:gd name="connsiteX4" fmla="*/ 0 w 1330900"/>
                    <a:gd name="connsiteY4" fmla="*/ 1754155 h 1815490"/>
                    <a:gd name="connsiteX0" fmla="*/ 0 w 1479685"/>
                    <a:gd name="connsiteY0" fmla="*/ 1900420 h 1900420"/>
                    <a:gd name="connsiteX1" fmla="*/ 895687 w 1479685"/>
                    <a:gd name="connsiteY1" fmla="*/ 0 h 1900420"/>
                    <a:gd name="connsiteX2" fmla="*/ 1221353 w 1479685"/>
                    <a:gd name="connsiteY2" fmla="*/ 0 h 1900420"/>
                    <a:gd name="connsiteX3" fmla="*/ 1479685 w 1479685"/>
                    <a:gd name="connsiteY3" fmla="*/ 1815490 h 1900420"/>
                    <a:gd name="connsiteX4" fmla="*/ 0 w 1479685"/>
                    <a:gd name="connsiteY4" fmla="*/ 1900420 h 1900420"/>
                    <a:gd name="connsiteX0" fmla="*/ 0 w 1508749"/>
                    <a:gd name="connsiteY0" fmla="*/ 1900420 h 1900420"/>
                    <a:gd name="connsiteX1" fmla="*/ 895687 w 1508749"/>
                    <a:gd name="connsiteY1" fmla="*/ 0 h 1900420"/>
                    <a:gd name="connsiteX2" fmla="*/ 1221353 w 1508749"/>
                    <a:gd name="connsiteY2" fmla="*/ 0 h 1900420"/>
                    <a:gd name="connsiteX3" fmla="*/ 1508749 w 1508749"/>
                    <a:gd name="connsiteY3" fmla="*/ 1815889 h 1900420"/>
                    <a:gd name="connsiteX4" fmla="*/ 0 w 1508749"/>
                    <a:gd name="connsiteY4" fmla="*/ 1900420 h 1900420"/>
                    <a:gd name="connsiteX0" fmla="*/ 0 w 1637339"/>
                    <a:gd name="connsiteY0" fmla="*/ 2172105 h 2172105"/>
                    <a:gd name="connsiteX1" fmla="*/ 1024277 w 1637339"/>
                    <a:gd name="connsiteY1" fmla="*/ 0 h 2172105"/>
                    <a:gd name="connsiteX2" fmla="*/ 1349943 w 1637339"/>
                    <a:gd name="connsiteY2" fmla="*/ 0 h 2172105"/>
                    <a:gd name="connsiteX3" fmla="*/ 1637339 w 1637339"/>
                    <a:gd name="connsiteY3" fmla="*/ 1815889 h 2172105"/>
                    <a:gd name="connsiteX4" fmla="*/ 0 w 1637339"/>
                    <a:gd name="connsiteY4" fmla="*/ 2172105 h 2172105"/>
                    <a:gd name="connsiteX0" fmla="*/ 0 w 1349943"/>
                    <a:gd name="connsiteY0" fmla="*/ 2172105 h 2611823"/>
                    <a:gd name="connsiteX1" fmla="*/ 1024277 w 1349943"/>
                    <a:gd name="connsiteY1" fmla="*/ 0 h 2611823"/>
                    <a:gd name="connsiteX2" fmla="*/ 1349943 w 1349943"/>
                    <a:gd name="connsiteY2" fmla="*/ 0 h 2611823"/>
                    <a:gd name="connsiteX3" fmla="*/ 797316 w 1349943"/>
                    <a:gd name="connsiteY3" fmla="*/ 2611823 h 2611823"/>
                    <a:gd name="connsiteX4" fmla="*/ 0 w 1349943"/>
                    <a:gd name="connsiteY4" fmla="*/ 2172105 h 2611823"/>
                    <a:gd name="connsiteX0" fmla="*/ 0 w 1670291"/>
                    <a:gd name="connsiteY0" fmla="*/ 3427270 h 3427270"/>
                    <a:gd name="connsiteX1" fmla="*/ 1344625 w 1670291"/>
                    <a:gd name="connsiteY1" fmla="*/ 0 h 3427270"/>
                    <a:gd name="connsiteX2" fmla="*/ 1670291 w 1670291"/>
                    <a:gd name="connsiteY2" fmla="*/ 0 h 3427270"/>
                    <a:gd name="connsiteX3" fmla="*/ 1117664 w 1670291"/>
                    <a:gd name="connsiteY3" fmla="*/ 2611823 h 3427270"/>
                    <a:gd name="connsiteX4" fmla="*/ 0 w 1670291"/>
                    <a:gd name="connsiteY4" fmla="*/ 3427270 h 3427270"/>
                    <a:gd name="connsiteX0" fmla="*/ 0 w 1670291"/>
                    <a:gd name="connsiteY0" fmla="*/ 3443663 h 3443663"/>
                    <a:gd name="connsiteX1" fmla="*/ 1349271 w 1670291"/>
                    <a:gd name="connsiteY1" fmla="*/ 0 h 3443663"/>
                    <a:gd name="connsiteX2" fmla="*/ 1670291 w 1670291"/>
                    <a:gd name="connsiteY2" fmla="*/ 16393 h 3443663"/>
                    <a:gd name="connsiteX3" fmla="*/ 1117664 w 1670291"/>
                    <a:gd name="connsiteY3" fmla="*/ 2628216 h 3443663"/>
                    <a:gd name="connsiteX4" fmla="*/ 0 w 1670291"/>
                    <a:gd name="connsiteY4" fmla="*/ 3443663 h 3443663"/>
                    <a:gd name="connsiteX0" fmla="*/ 0 w 1704852"/>
                    <a:gd name="connsiteY0" fmla="*/ 3443663 h 3443663"/>
                    <a:gd name="connsiteX1" fmla="*/ 1349271 w 1704852"/>
                    <a:gd name="connsiteY1" fmla="*/ 0 h 3443663"/>
                    <a:gd name="connsiteX2" fmla="*/ 1704852 w 1704852"/>
                    <a:gd name="connsiteY2" fmla="*/ 35044 h 3443663"/>
                    <a:gd name="connsiteX3" fmla="*/ 1117664 w 1704852"/>
                    <a:gd name="connsiteY3" fmla="*/ 2628216 h 3443663"/>
                    <a:gd name="connsiteX4" fmla="*/ 0 w 1704852"/>
                    <a:gd name="connsiteY4" fmla="*/ 3443663 h 3443663"/>
                    <a:gd name="connsiteX0" fmla="*/ 0 w 1704852"/>
                    <a:gd name="connsiteY0" fmla="*/ 3525220 h 3525220"/>
                    <a:gd name="connsiteX1" fmla="*/ 1389326 w 1704852"/>
                    <a:gd name="connsiteY1" fmla="*/ 0 h 3525220"/>
                    <a:gd name="connsiteX2" fmla="*/ 1704852 w 1704852"/>
                    <a:gd name="connsiteY2" fmla="*/ 116601 h 3525220"/>
                    <a:gd name="connsiteX3" fmla="*/ 1117664 w 1704852"/>
                    <a:gd name="connsiteY3" fmla="*/ 2709773 h 3525220"/>
                    <a:gd name="connsiteX4" fmla="*/ 0 w 1704852"/>
                    <a:gd name="connsiteY4" fmla="*/ 3525220 h 3525220"/>
                    <a:gd name="connsiteX0" fmla="*/ 0 w 1937597"/>
                    <a:gd name="connsiteY0" fmla="*/ 3290412 h 3290412"/>
                    <a:gd name="connsiteX1" fmla="*/ 1622071 w 1937597"/>
                    <a:gd name="connsiteY1" fmla="*/ 0 h 3290412"/>
                    <a:gd name="connsiteX2" fmla="*/ 1937597 w 1937597"/>
                    <a:gd name="connsiteY2" fmla="*/ 116601 h 3290412"/>
                    <a:gd name="connsiteX3" fmla="*/ 1350409 w 1937597"/>
                    <a:gd name="connsiteY3" fmla="*/ 2709773 h 3290412"/>
                    <a:gd name="connsiteX4" fmla="*/ 0 w 1937597"/>
                    <a:gd name="connsiteY4" fmla="*/ 3290412 h 3290412"/>
                    <a:gd name="connsiteX0" fmla="*/ 0 w 1937597"/>
                    <a:gd name="connsiteY0" fmla="*/ 3290412 h 3290412"/>
                    <a:gd name="connsiteX1" fmla="*/ 1622071 w 1937597"/>
                    <a:gd name="connsiteY1" fmla="*/ 0 h 3290412"/>
                    <a:gd name="connsiteX2" fmla="*/ 1937597 w 1937597"/>
                    <a:gd name="connsiteY2" fmla="*/ 116601 h 3290412"/>
                    <a:gd name="connsiteX3" fmla="*/ 1297043 w 1937597"/>
                    <a:gd name="connsiteY3" fmla="*/ 3116736 h 3290412"/>
                    <a:gd name="connsiteX4" fmla="*/ 0 w 1937597"/>
                    <a:gd name="connsiteY4" fmla="*/ 3290412 h 3290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597" h="3290412">
                      <a:moveTo>
                        <a:pt x="0" y="3290412"/>
                      </a:moveTo>
                      <a:lnTo>
                        <a:pt x="1622071" y="0"/>
                      </a:lnTo>
                      <a:lnTo>
                        <a:pt x="1937597" y="116601"/>
                      </a:lnTo>
                      <a:lnTo>
                        <a:pt x="1297043" y="3116736"/>
                      </a:lnTo>
                      <a:lnTo>
                        <a:pt x="0" y="3290412"/>
                      </a:lnTo>
                      <a:close/>
                    </a:path>
                  </a:pathLst>
                </a:custGeom>
                <a:gradFill>
                  <a:gsLst>
                    <a:gs pos="21000">
                      <a:schemeClr val="tx1">
                        <a:lumMod val="75000"/>
                        <a:alpha val="0"/>
                      </a:schemeClr>
                    </a:gs>
                    <a:gs pos="100000">
                      <a:schemeClr val="accent3">
                        <a:lumMod val="50000"/>
                      </a:schemeClr>
                    </a:gs>
                    <a:gs pos="100000">
                      <a:srgbClr val="FFE89F">
                        <a:alpha val="0"/>
                      </a:srgb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grpSp>
          <p:grpSp>
            <p:nvGrpSpPr>
              <p:cNvPr id="9" name="Group 127"/>
              <p:cNvGrpSpPr>
                <a:grpSpLocks/>
              </p:cNvGrpSpPr>
              <p:nvPr/>
            </p:nvGrpSpPr>
            <p:grpSpPr bwMode="auto">
              <a:xfrm flipH="1">
                <a:off x="1857804" y="2579197"/>
                <a:ext cx="2168608" cy="3087396"/>
                <a:chOff x="5111165" y="2579197"/>
                <a:chExt cx="2168608" cy="3087396"/>
              </a:xfrm>
            </p:grpSpPr>
            <p:sp>
              <p:nvSpPr>
                <p:cNvPr id="10" name="Freeform 9"/>
                <p:cNvSpPr/>
                <p:nvPr/>
              </p:nvSpPr>
              <p:spPr>
                <a:xfrm rot="12852361">
                  <a:off x="5111165" y="2579197"/>
                  <a:ext cx="1636722" cy="2171295"/>
                </a:xfrm>
                <a:custGeom>
                  <a:avLst/>
                  <a:gdLst>
                    <a:gd name="connsiteX0" fmla="*/ 0 w 1819470"/>
                    <a:gd name="connsiteY0" fmla="*/ 1754155 h 1754155"/>
                    <a:gd name="connsiteX1" fmla="*/ 746902 w 1819470"/>
                    <a:gd name="connsiteY1" fmla="*/ 0 h 1754155"/>
                    <a:gd name="connsiteX2" fmla="*/ 1072568 w 1819470"/>
                    <a:gd name="connsiteY2" fmla="*/ 0 h 1754155"/>
                    <a:gd name="connsiteX3" fmla="*/ 1819470 w 1819470"/>
                    <a:gd name="connsiteY3" fmla="*/ 1754155 h 1754155"/>
                    <a:gd name="connsiteX4" fmla="*/ 0 w 1819470"/>
                    <a:gd name="connsiteY4" fmla="*/ 1754155 h 1754155"/>
                    <a:gd name="connsiteX0" fmla="*/ 0 w 1330900"/>
                    <a:gd name="connsiteY0" fmla="*/ 1754155 h 1815490"/>
                    <a:gd name="connsiteX1" fmla="*/ 746902 w 1330900"/>
                    <a:gd name="connsiteY1" fmla="*/ 0 h 1815490"/>
                    <a:gd name="connsiteX2" fmla="*/ 1072568 w 1330900"/>
                    <a:gd name="connsiteY2" fmla="*/ 0 h 1815490"/>
                    <a:gd name="connsiteX3" fmla="*/ 1330900 w 1330900"/>
                    <a:gd name="connsiteY3" fmla="*/ 1815490 h 1815490"/>
                    <a:gd name="connsiteX4" fmla="*/ 0 w 1330900"/>
                    <a:gd name="connsiteY4" fmla="*/ 1754155 h 1815490"/>
                    <a:gd name="connsiteX0" fmla="*/ 0 w 1479685"/>
                    <a:gd name="connsiteY0" fmla="*/ 1900420 h 1900420"/>
                    <a:gd name="connsiteX1" fmla="*/ 895687 w 1479685"/>
                    <a:gd name="connsiteY1" fmla="*/ 0 h 1900420"/>
                    <a:gd name="connsiteX2" fmla="*/ 1221353 w 1479685"/>
                    <a:gd name="connsiteY2" fmla="*/ 0 h 1900420"/>
                    <a:gd name="connsiteX3" fmla="*/ 1479685 w 1479685"/>
                    <a:gd name="connsiteY3" fmla="*/ 1815490 h 1900420"/>
                    <a:gd name="connsiteX4" fmla="*/ 0 w 1479685"/>
                    <a:gd name="connsiteY4" fmla="*/ 1900420 h 1900420"/>
                    <a:gd name="connsiteX0" fmla="*/ 0 w 1508749"/>
                    <a:gd name="connsiteY0" fmla="*/ 1900420 h 1900420"/>
                    <a:gd name="connsiteX1" fmla="*/ 895687 w 1508749"/>
                    <a:gd name="connsiteY1" fmla="*/ 0 h 1900420"/>
                    <a:gd name="connsiteX2" fmla="*/ 1221353 w 1508749"/>
                    <a:gd name="connsiteY2" fmla="*/ 0 h 1900420"/>
                    <a:gd name="connsiteX3" fmla="*/ 1508749 w 1508749"/>
                    <a:gd name="connsiteY3" fmla="*/ 1815889 h 1900420"/>
                    <a:gd name="connsiteX4" fmla="*/ 0 w 1508749"/>
                    <a:gd name="connsiteY4" fmla="*/ 1900420 h 1900420"/>
                    <a:gd name="connsiteX0" fmla="*/ 0 w 1637339"/>
                    <a:gd name="connsiteY0" fmla="*/ 2172105 h 2172105"/>
                    <a:gd name="connsiteX1" fmla="*/ 1024277 w 1637339"/>
                    <a:gd name="connsiteY1" fmla="*/ 0 h 2172105"/>
                    <a:gd name="connsiteX2" fmla="*/ 1349943 w 1637339"/>
                    <a:gd name="connsiteY2" fmla="*/ 0 h 2172105"/>
                    <a:gd name="connsiteX3" fmla="*/ 1637339 w 1637339"/>
                    <a:gd name="connsiteY3" fmla="*/ 1815889 h 2172105"/>
                    <a:gd name="connsiteX4" fmla="*/ 0 w 1637339"/>
                    <a:gd name="connsiteY4" fmla="*/ 2172105 h 2172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339" h="2172105">
                      <a:moveTo>
                        <a:pt x="0" y="2172105"/>
                      </a:moveTo>
                      <a:lnTo>
                        <a:pt x="1024277" y="0"/>
                      </a:lnTo>
                      <a:lnTo>
                        <a:pt x="1349943" y="0"/>
                      </a:lnTo>
                      <a:lnTo>
                        <a:pt x="1637339" y="1815889"/>
                      </a:lnTo>
                      <a:lnTo>
                        <a:pt x="0" y="2172105"/>
                      </a:lnTo>
                      <a:close/>
                    </a:path>
                  </a:pathLst>
                </a:custGeom>
                <a:gradFill>
                  <a:gsLst>
                    <a:gs pos="35000">
                      <a:schemeClr val="tx1">
                        <a:lumMod val="75000"/>
                        <a:alpha val="0"/>
                      </a:schemeClr>
                    </a:gs>
                    <a:gs pos="100000">
                      <a:schemeClr val="accent3">
                        <a:lumMod val="50000"/>
                      </a:schemeClr>
                    </a:gs>
                    <a:gs pos="100000">
                      <a:srgbClr val="FFE89F">
                        <a:alpha val="0"/>
                      </a:srgb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sp>
              <p:nvSpPr>
                <p:cNvPr id="11" name="Freeform 10"/>
                <p:cNvSpPr/>
                <p:nvPr/>
              </p:nvSpPr>
              <p:spPr>
                <a:xfrm rot="13691974">
                  <a:off x="5391845" y="3778664"/>
                  <a:ext cx="1937978" cy="1837879"/>
                </a:xfrm>
                <a:custGeom>
                  <a:avLst/>
                  <a:gdLst>
                    <a:gd name="connsiteX0" fmla="*/ 0 w 1819470"/>
                    <a:gd name="connsiteY0" fmla="*/ 1754155 h 1754155"/>
                    <a:gd name="connsiteX1" fmla="*/ 746902 w 1819470"/>
                    <a:gd name="connsiteY1" fmla="*/ 0 h 1754155"/>
                    <a:gd name="connsiteX2" fmla="*/ 1072568 w 1819470"/>
                    <a:gd name="connsiteY2" fmla="*/ 0 h 1754155"/>
                    <a:gd name="connsiteX3" fmla="*/ 1819470 w 1819470"/>
                    <a:gd name="connsiteY3" fmla="*/ 1754155 h 1754155"/>
                    <a:gd name="connsiteX4" fmla="*/ 0 w 1819470"/>
                    <a:gd name="connsiteY4" fmla="*/ 1754155 h 1754155"/>
                    <a:gd name="connsiteX0" fmla="*/ 0 w 1330900"/>
                    <a:gd name="connsiteY0" fmla="*/ 1754155 h 1815490"/>
                    <a:gd name="connsiteX1" fmla="*/ 746902 w 1330900"/>
                    <a:gd name="connsiteY1" fmla="*/ 0 h 1815490"/>
                    <a:gd name="connsiteX2" fmla="*/ 1072568 w 1330900"/>
                    <a:gd name="connsiteY2" fmla="*/ 0 h 1815490"/>
                    <a:gd name="connsiteX3" fmla="*/ 1330900 w 1330900"/>
                    <a:gd name="connsiteY3" fmla="*/ 1815490 h 1815490"/>
                    <a:gd name="connsiteX4" fmla="*/ 0 w 1330900"/>
                    <a:gd name="connsiteY4" fmla="*/ 1754155 h 1815490"/>
                    <a:gd name="connsiteX0" fmla="*/ 0 w 1479685"/>
                    <a:gd name="connsiteY0" fmla="*/ 1900420 h 1900420"/>
                    <a:gd name="connsiteX1" fmla="*/ 895687 w 1479685"/>
                    <a:gd name="connsiteY1" fmla="*/ 0 h 1900420"/>
                    <a:gd name="connsiteX2" fmla="*/ 1221353 w 1479685"/>
                    <a:gd name="connsiteY2" fmla="*/ 0 h 1900420"/>
                    <a:gd name="connsiteX3" fmla="*/ 1479685 w 1479685"/>
                    <a:gd name="connsiteY3" fmla="*/ 1815490 h 1900420"/>
                    <a:gd name="connsiteX4" fmla="*/ 0 w 1479685"/>
                    <a:gd name="connsiteY4" fmla="*/ 1900420 h 1900420"/>
                    <a:gd name="connsiteX0" fmla="*/ 0 w 1508749"/>
                    <a:gd name="connsiteY0" fmla="*/ 1900420 h 1900420"/>
                    <a:gd name="connsiteX1" fmla="*/ 895687 w 1508749"/>
                    <a:gd name="connsiteY1" fmla="*/ 0 h 1900420"/>
                    <a:gd name="connsiteX2" fmla="*/ 1221353 w 1508749"/>
                    <a:gd name="connsiteY2" fmla="*/ 0 h 1900420"/>
                    <a:gd name="connsiteX3" fmla="*/ 1508749 w 1508749"/>
                    <a:gd name="connsiteY3" fmla="*/ 1815889 h 1900420"/>
                    <a:gd name="connsiteX4" fmla="*/ 0 w 1508749"/>
                    <a:gd name="connsiteY4" fmla="*/ 1900420 h 1900420"/>
                    <a:gd name="connsiteX0" fmla="*/ 0 w 1637339"/>
                    <a:gd name="connsiteY0" fmla="*/ 2172105 h 2172105"/>
                    <a:gd name="connsiteX1" fmla="*/ 1024277 w 1637339"/>
                    <a:gd name="connsiteY1" fmla="*/ 0 h 2172105"/>
                    <a:gd name="connsiteX2" fmla="*/ 1349943 w 1637339"/>
                    <a:gd name="connsiteY2" fmla="*/ 0 h 2172105"/>
                    <a:gd name="connsiteX3" fmla="*/ 1637339 w 1637339"/>
                    <a:gd name="connsiteY3" fmla="*/ 1815889 h 2172105"/>
                    <a:gd name="connsiteX4" fmla="*/ 0 w 1637339"/>
                    <a:gd name="connsiteY4" fmla="*/ 2172105 h 2172105"/>
                    <a:gd name="connsiteX0" fmla="*/ 0 w 1349943"/>
                    <a:gd name="connsiteY0" fmla="*/ 2172105 h 2611823"/>
                    <a:gd name="connsiteX1" fmla="*/ 1024277 w 1349943"/>
                    <a:gd name="connsiteY1" fmla="*/ 0 h 2611823"/>
                    <a:gd name="connsiteX2" fmla="*/ 1349943 w 1349943"/>
                    <a:gd name="connsiteY2" fmla="*/ 0 h 2611823"/>
                    <a:gd name="connsiteX3" fmla="*/ 797316 w 1349943"/>
                    <a:gd name="connsiteY3" fmla="*/ 2611823 h 2611823"/>
                    <a:gd name="connsiteX4" fmla="*/ 0 w 1349943"/>
                    <a:gd name="connsiteY4" fmla="*/ 2172105 h 2611823"/>
                    <a:gd name="connsiteX0" fmla="*/ 0 w 1670291"/>
                    <a:gd name="connsiteY0" fmla="*/ 3427270 h 3427270"/>
                    <a:gd name="connsiteX1" fmla="*/ 1344625 w 1670291"/>
                    <a:gd name="connsiteY1" fmla="*/ 0 h 3427270"/>
                    <a:gd name="connsiteX2" fmla="*/ 1670291 w 1670291"/>
                    <a:gd name="connsiteY2" fmla="*/ 0 h 3427270"/>
                    <a:gd name="connsiteX3" fmla="*/ 1117664 w 1670291"/>
                    <a:gd name="connsiteY3" fmla="*/ 2611823 h 3427270"/>
                    <a:gd name="connsiteX4" fmla="*/ 0 w 1670291"/>
                    <a:gd name="connsiteY4" fmla="*/ 3427270 h 3427270"/>
                    <a:gd name="connsiteX0" fmla="*/ 0 w 1670291"/>
                    <a:gd name="connsiteY0" fmla="*/ 3443663 h 3443663"/>
                    <a:gd name="connsiteX1" fmla="*/ 1349271 w 1670291"/>
                    <a:gd name="connsiteY1" fmla="*/ 0 h 3443663"/>
                    <a:gd name="connsiteX2" fmla="*/ 1670291 w 1670291"/>
                    <a:gd name="connsiteY2" fmla="*/ 16393 h 3443663"/>
                    <a:gd name="connsiteX3" fmla="*/ 1117664 w 1670291"/>
                    <a:gd name="connsiteY3" fmla="*/ 2628216 h 3443663"/>
                    <a:gd name="connsiteX4" fmla="*/ 0 w 1670291"/>
                    <a:gd name="connsiteY4" fmla="*/ 3443663 h 3443663"/>
                    <a:gd name="connsiteX0" fmla="*/ 0 w 1704852"/>
                    <a:gd name="connsiteY0" fmla="*/ 3443663 h 3443663"/>
                    <a:gd name="connsiteX1" fmla="*/ 1349271 w 1704852"/>
                    <a:gd name="connsiteY1" fmla="*/ 0 h 3443663"/>
                    <a:gd name="connsiteX2" fmla="*/ 1704852 w 1704852"/>
                    <a:gd name="connsiteY2" fmla="*/ 35044 h 3443663"/>
                    <a:gd name="connsiteX3" fmla="*/ 1117664 w 1704852"/>
                    <a:gd name="connsiteY3" fmla="*/ 2628216 h 3443663"/>
                    <a:gd name="connsiteX4" fmla="*/ 0 w 1704852"/>
                    <a:gd name="connsiteY4" fmla="*/ 3443663 h 3443663"/>
                    <a:gd name="connsiteX0" fmla="*/ 0 w 1704852"/>
                    <a:gd name="connsiteY0" fmla="*/ 3525220 h 3525220"/>
                    <a:gd name="connsiteX1" fmla="*/ 1389326 w 1704852"/>
                    <a:gd name="connsiteY1" fmla="*/ 0 h 3525220"/>
                    <a:gd name="connsiteX2" fmla="*/ 1704852 w 1704852"/>
                    <a:gd name="connsiteY2" fmla="*/ 116601 h 3525220"/>
                    <a:gd name="connsiteX3" fmla="*/ 1117664 w 1704852"/>
                    <a:gd name="connsiteY3" fmla="*/ 2709773 h 3525220"/>
                    <a:gd name="connsiteX4" fmla="*/ 0 w 1704852"/>
                    <a:gd name="connsiteY4" fmla="*/ 3525220 h 3525220"/>
                    <a:gd name="connsiteX0" fmla="*/ 0 w 1937597"/>
                    <a:gd name="connsiteY0" fmla="*/ 3290412 h 3290412"/>
                    <a:gd name="connsiteX1" fmla="*/ 1622071 w 1937597"/>
                    <a:gd name="connsiteY1" fmla="*/ 0 h 3290412"/>
                    <a:gd name="connsiteX2" fmla="*/ 1937597 w 1937597"/>
                    <a:gd name="connsiteY2" fmla="*/ 116601 h 3290412"/>
                    <a:gd name="connsiteX3" fmla="*/ 1350409 w 1937597"/>
                    <a:gd name="connsiteY3" fmla="*/ 2709773 h 3290412"/>
                    <a:gd name="connsiteX4" fmla="*/ 0 w 1937597"/>
                    <a:gd name="connsiteY4" fmla="*/ 3290412 h 3290412"/>
                    <a:gd name="connsiteX0" fmla="*/ 0 w 1937597"/>
                    <a:gd name="connsiteY0" fmla="*/ 3290412 h 3290412"/>
                    <a:gd name="connsiteX1" fmla="*/ 1622071 w 1937597"/>
                    <a:gd name="connsiteY1" fmla="*/ 0 h 3290412"/>
                    <a:gd name="connsiteX2" fmla="*/ 1937597 w 1937597"/>
                    <a:gd name="connsiteY2" fmla="*/ 116601 h 3290412"/>
                    <a:gd name="connsiteX3" fmla="*/ 1297043 w 1937597"/>
                    <a:gd name="connsiteY3" fmla="*/ 3116736 h 3290412"/>
                    <a:gd name="connsiteX4" fmla="*/ 0 w 1937597"/>
                    <a:gd name="connsiteY4" fmla="*/ 3290412 h 3290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597" h="3290412">
                      <a:moveTo>
                        <a:pt x="0" y="3290412"/>
                      </a:moveTo>
                      <a:lnTo>
                        <a:pt x="1622071" y="0"/>
                      </a:lnTo>
                      <a:lnTo>
                        <a:pt x="1937597" y="116601"/>
                      </a:lnTo>
                      <a:lnTo>
                        <a:pt x="1297043" y="3116736"/>
                      </a:lnTo>
                      <a:lnTo>
                        <a:pt x="0" y="3290412"/>
                      </a:lnTo>
                      <a:close/>
                    </a:path>
                  </a:pathLst>
                </a:custGeom>
                <a:gradFill>
                  <a:gsLst>
                    <a:gs pos="17000">
                      <a:schemeClr val="tx1">
                        <a:lumMod val="75000"/>
                        <a:alpha val="0"/>
                      </a:schemeClr>
                    </a:gs>
                    <a:gs pos="100000">
                      <a:schemeClr val="accent3">
                        <a:lumMod val="50000"/>
                      </a:schemeClr>
                    </a:gs>
                    <a:gs pos="100000">
                      <a:srgbClr val="FFE89F">
                        <a:alpha val="0"/>
                      </a:srgb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grpSp>
        </p:grpSp>
        <p:grpSp>
          <p:nvGrpSpPr>
            <p:cNvPr id="14" name="Group 13"/>
            <p:cNvGrpSpPr/>
            <p:nvPr/>
          </p:nvGrpSpPr>
          <p:grpSpPr>
            <a:xfrm>
              <a:off x="3846860" y="2939654"/>
              <a:ext cx="1610966" cy="1292571"/>
              <a:chOff x="3683001" y="2939654"/>
              <a:chExt cx="1774825" cy="1331119"/>
            </a:xfrm>
          </p:grpSpPr>
          <p:sp>
            <p:nvSpPr>
              <p:cNvPr id="15" name="Oval 14"/>
              <p:cNvSpPr/>
              <p:nvPr/>
            </p:nvSpPr>
            <p:spPr bwMode="auto">
              <a:xfrm>
                <a:off x="3683001" y="2939654"/>
                <a:ext cx="1774825" cy="1331119"/>
              </a:xfrm>
              <a:prstGeom prst="ellipse">
                <a:avLst/>
              </a:prstGeom>
              <a:gradFill>
                <a:gsLst>
                  <a:gs pos="35000">
                    <a:schemeClr val="accent3">
                      <a:lumMod val="75000"/>
                    </a:schemeClr>
                  </a:gs>
                  <a:gs pos="53000">
                    <a:schemeClr val="accent1">
                      <a:tint val="23500"/>
                      <a:satMod val="160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pic>
            <p:nvPicPr>
              <p:cNvPr id="1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813003" y="3013011"/>
                <a:ext cx="1522305" cy="1164636"/>
              </a:xfrm>
              <a:prstGeom prst="ellipse">
                <a:avLst/>
              </a:prstGeom>
              <a:noFill/>
              <a:effectLst>
                <a:innerShdw blurRad="165100">
                  <a:prstClr val="black"/>
                </a:innerShdw>
              </a:effectLst>
              <a:extLst>
                <a:ext uri="{909E8E84-426E-40DD-AFC4-6F175D3DCCD1}">
                  <a14:hiddenFill xmlns:a14="http://schemas.microsoft.com/office/drawing/2010/main">
                    <a:solidFill>
                      <a:srgbClr val="FFFFFF"/>
                    </a:solidFill>
                  </a14:hiddenFill>
                </a:ext>
              </a:extLst>
            </p:spPr>
          </p:pic>
        </p:grpSp>
      </p:grpSp>
      <p:pic>
        <p:nvPicPr>
          <p:cNvPr id="71" name="Picture 7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3666" y="2748888"/>
            <a:ext cx="617894" cy="617894"/>
          </a:xfrm>
          <a:prstGeom prst="ellipse">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37143" y="909249"/>
            <a:ext cx="753112" cy="786085"/>
          </a:xfrm>
          <a:prstGeom prst="roundRect">
            <a:avLst>
              <a:gd name="adj" fmla="val 10671"/>
            </a:avLst>
          </a:prstGeom>
        </p:spPr>
      </p:pic>
      <p:sp>
        <p:nvSpPr>
          <p:cNvPr id="19" name="Rectangle 18"/>
          <p:cNvSpPr/>
          <p:nvPr/>
        </p:nvSpPr>
        <p:spPr>
          <a:xfrm>
            <a:off x="6367549" y="969045"/>
            <a:ext cx="2678176" cy="36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spcAft>
                <a:spcPts val="1800"/>
              </a:spcAft>
            </a:pPr>
            <a:r>
              <a:rPr lang="en-US" sz="2000" b="1" dirty="0" smtClean="0">
                <a:solidFill>
                  <a:schemeClr val="tx1"/>
                </a:solidFill>
              </a:rPr>
              <a:t>MANY CHANNELS BUT NOT CONNECTED</a:t>
            </a:r>
          </a:p>
          <a:p>
            <a:pPr marL="349250" indent="-182563">
              <a:spcAft>
                <a:spcPts val="1200"/>
              </a:spcAft>
              <a:buFont typeface="Arial" panose="020B0604020202020204" pitchFamily="34" charset="0"/>
              <a:buChar char="•"/>
            </a:pPr>
            <a:r>
              <a:rPr lang="en-US" b="1" dirty="0" smtClean="0">
                <a:solidFill>
                  <a:schemeClr val="tx1"/>
                </a:solidFill>
              </a:rPr>
              <a:t>Each </a:t>
            </a:r>
            <a:r>
              <a:rPr lang="en-US" b="1" dirty="0">
                <a:solidFill>
                  <a:schemeClr val="tx1"/>
                </a:solidFill>
              </a:rPr>
              <a:t>i</a:t>
            </a:r>
            <a:r>
              <a:rPr lang="en-US" b="1" dirty="0" smtClean="0">
                <a:solidFill>
                  <a:schemeClr val="tx1"/>
                </a:solidFill>
              </a:rPr>
              <a:t>nteraction </a:t>
            </a:r>
            <a:r>
              <a:rPr lang="en-US" b="1" dirty="0">
                <a:solidFill>
                  <a:schemeClr val="tx1"/>
                </a:solidFill>
              </a:rPr>
              <a:t>c</a:t>
            </a:r>
            <a:r>
              <a:rPr lang="en-US" b="1" dirty="0" smtClean="0">
                <a:solidFill>
                  <a:schemeClr val="tx1"/>
                </a:solidFill>
              </a:rPr>
              <a:t>hannel is its own silo</a:t>
            </a:r>
            <a:endParaRPr lang="en-US" dirty="0" smtClean="0">
              <a:solidFill>
                <a:schemeClr val="tx1"/>
              </a:solidFill>
            </a:endParaRPr>
          </a:p>
          <a:p>
            <a:pPr marL="349250" indent="-182563">
              <a:spcAft>
                <a:spcPts val="1200"/>
              </a:spcAft>
              <a:buFont typeface="Arial" panose="020B0604020202020204" pitchFamily="34" charset="0"/>
              <a:buChar char="•"/>
            </a:pPr>
            <a:r>
              <a:rPr lang="en-US" b="1" dirty="0" smtClean="0">
                <a:solidFill>
                  <a:schemeClr val="tx1"/>
                </a:solidFill>
              </a:rPr>
              <a:t>Consumer rehashes information channel to channel</a:t>
            </a:r>
            <a:endParaRPr lang="en-US" dirty="0" smtClean="0">
              <a:solidFill>
                <a:schemeClr val="tx1"/>
              </a:solidFill>
            </a:endParaRPr>
          </a:p>
          <a:p>
            <a:pPr marL="349250" indent="-182563">
              <a:spcAft>
                <a:spcPts val="1200"/>
              </a:spcAft>
              <a:buFont typeface="Arial" panose="020B0604020202020204" pitchFamily="34" charset="0"/>
              <a:buChar char="•"/>
            </a:pPr>
            <a:r>
              <a:rPr lang="en-US" b="1" dirty="0">
                <a:solidFill>
                  <a:schemeClr val="tx1"/>
                </a:solidFill>
              </a:rPr>
              <a:t>Point i</a:t>
            </a:r>
            <a:r>
              <a:rPr lang="en-US" b="1" dirty="0" smtClean="0">
                <a:solidFill>
                  <a:schemeClr val="tx1"/>
                </a:solidFill>
              </a:rPr>
              <a:t>ntegrations </a:t>
            </a:r>
            <a:endParaRPr lang="en-US" b="1" dirty="0">
              <a:solidFill>
                <a:schemeClr val="tx1"/>
              </a:solidFill>
            </a:endParaRPr>
          </a:p>
        </p:txBody>
      </p:sp>
      <p:sp>
        <p:nvSpPr>
          <p:cNvPr id="20" name="Rectangle 19"/>
          <p:cNvSpPr/>
          <p:nvPr/>
        </p:nvSpPr>
        <p:spPr>
          <a:xfrm>
            <a:off x="1458324" y="170738"/>
            <a:ext cx="6736188" cy="461665"/>
          </a:xfrm>
          <a:prstGeom prst="rect">
            <a:avLst/>
          </a:prstGeom>
        </p:spPr>
        <p:txBody>
          <a:bodyPr wrap="square">
            <a:spAutoFit/>
          </a:bodyPr>
          <a:lstStyle/>
          <a:p>
            <a:r>
              <a:rPr lang="en-US" sz="2400" dirty="0" smtClean="0"/>
              <a:t>Typical Customer Engagement Today - Fragmented</a:t>
            </a:r>
            <a:endParaRPr lang="en-US" sz="2400" dirty="0"/>
          </a:p>
        </p:txBody>
      </p:sp>
      <p:sp>
        <p:nvSpPr>
          <p:cNvPr id="21" name="TextBox 20"/>
          <p:cNvSpPr txBox="1"/>
          <p:nvPr/>
        </p:nvSpPr>
        <p:spPr>
          <a:xfrm>
            <a:off x="1132509" y="4891305"/>
            <a:ext cx="45719" cy="369332"/>
          </a:xfrm>
          <a:prstGeom prst="rect">
            <a:avLst/>
          </a:prstGeom>
          <a:noFill/>
        </p:spPr>
        <p:txBody>
          <a:bodyPr wrap="square" rtlCol="0">
            <a:spAutoFit/>
          </a:bodyPr>
          <a:lstStyle/>
          <a:p>
            <a:endParaRPr lang="en-US" dirty="0"/>
          </a:p>
        </p:txBody>
      </p:sp>
      <p:grpSp>
        <p:nvGrpSpPr>
          <p:cNvPr id="24" name="Group 23"/>
          <p:cNvGrpSpPr/>
          <p:nvPr/>
        </p:nvGrpSpPr>
        <p:grpSpPr>
          <a:xfrm>
            <a:off x="199500" y="4128236"/>
            <a:ext cx="1475772" cy="676935"/>
            <a:chOff x="199500" y="4128236"/>
            <a:chExt cx="1475772" cy="676935"/>
          </a:xfrm>
        </p:grpSpPr>
        <p:sp>
          <p:nvSpPr>
            <p:cNvPr id="51" name="Rounded Rectangle 50"/>
            <p:cNvSpPr/>
            <p:nvPr/>
          </p:nvSpPr>
          <p:spPr>
            <a:xfrm>
              <a:off x="208294" y="4128236"/>
              <a:ext cx="1250030" cy="676935"/>
            </a:xfrm>
            <a:prstGeom prst="roundRect">
              <a:avLst>
                <a:gd name="adj" fmla="val 5658"/>
              </a:avLst>
            </a:prstGeom>
            <a:solidFill>
              <a:schemeClr val="tx1">
                <a:lumMod val="25000"/>
                <a:lumOff val="75000"/>
                <a:alpha val="41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199500" y="4143538"/>
              <a:ext cx="1475772" cy="646331"/>
            </a:xfrm>
            <a:prstGeom prst="rect">
              <a:avLst/>
            </a:prstGeom>
            <a:noFill/>
          </p:spPr>
          <p:txBody>
            <a:bodyPr wrap="square" rtlCol="0">
              <a:spAutoFit/>
            </a:bodyPr>
            <a:lstStyle/>
            <a:p>
              <a:r>
                <a:rPr lang="en-US" dirty="0" smtClean="0"/>
                <a:t>Consumers</a:t>
              </a:r>
            </a:p>
            <a:p>
              <a:r>
                <a:rPr lang="en-US" dirty="0" smtClean="0"/>
                <a:t>Employees</a:t>
              </a:r>
              <a:endParaRPr lang="en-US" dirty="0"/>
            </a:p>
          </p:txBody>
        </p:sp>
      </p:grpSp>
      <p:grpSp>
        <p:nvGrpSpPr>
          <p:cNvPr id="23" name="Group 22"/>
          <p:cNvGrpSpPr/>
          <p:nvPr/>
        </p:nvGrpSpPr>
        <p:grpSpPr>
          <a:xfrm>
            <a:off x="147162" y="963824"/>
            <a:ext cx="899458" cy="676935"/>
            <a:chOff x="147162" y="963824"/>
            <a:chExt cx="899458" cy="676935"/>
          </a:xfrm>
        </p:grpSpPr>
        <p:sp>
          <p:nvSpPr>
            <p:cNvPr id="50" name="Rounded Rectangle 49"/>
            <p:cNvSpPr/>
            <p:nvPr/>
          </p:nvSpPr>
          <p:spPr>
            <a:xfrm>
              <a:off x="147162" y="963824"/>
              <a:ext cx="899458" cy="676935"/>
            </a:xfrm>
            <a:prstGeom prst="roundRect">
              <a:avLst>
                <a:gd name="adj" fmla="val 5658"/>
              </a:avLst>
            </a:prstGeom>
            <a:solidFill>
              <a:schemeClr val="tx1">
                <a:lumMod val="25000"/>
                <a:lumOff val="75000"/>
                <a:alpha val="41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156707" y="979126"/>
              <a:ext cx="880369" cy="646331"/>
            </a:xfrm>
            <a:prstGeom prst="rect">
              <a:avLst/>
            </a:prstGeom>
            <a:noFill/>
          </p:spPr>
          <p:txBody>
            <a:bodyPr wrap="none" rtlCol="0">
              <a:spAutoFit/>
            </a:bodyPr>
            <a:lstStyle/>
            <a:p>
              <a:r>
                <a:rPr lang="en-US" dirty="0" smtClean="0"/>
                <a:t>Agents </a:t>
              </a:r>
              <a:endParaRPr lang="en-US" dirty="0"/>
            </a:p>
            <a:p>
              <a:r>
                <a:rPr lang="en-US" dirty="0" smtClean="0"/>
                <a:t>Experts</a:t>
              </a:r>
              <a:endParaRPr lang="en-US" dirty="0"/>
            </a:p>
          </p:txBody>
        </p:sp>
      </p:grpSp>
      <p:sp>
        <p:nvSpPr>
          <p:cNvPr id="25" name="Diagonal Stripe 24"/>
          <p:cNvSpPr/>
          <p:nvPr/>
        </p:nvSpPr>
        <p:spPr>
          <a:xfrm>
            <a:off x="1275286" y="2183991"/>
            <a:ext cx="4781986" cy="380176"/>
          </a:xfrm>
          <a:prstGeom prst="diagStrip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29478" y="2051919"/>
            <a:ext cx="1395882" cy="923330"/>
          </a:xfrm>
          <a:prstGeom prst="rect">
            <a:avLst/>
          </a:prstGeom>
          <a:noFill/>
        </p:spPr>
        <p:txBody>
          <a:bodyPr wrap="square" rtlCol="0">
            <a:spAutoFit/>
          </a:bodyPr>
          <a:lstStyle/>
          <a:p>
            <a:r>
              <a:rPr lang="en-US" b="1" dirty="0" smtClean="0">
                <a:solidFill>
                  <a:srgbClr val="FF0000"/>
                </a:solidFill>
              </a:rPr>
              <a:t>Interaction </a:t>
            </a:r>
          </a:p>
          <a:p>
            <a:r>
              <a:rPr lang="en-US" b="1" dirty="0" smtClean="0">
                <a:solidFill>
                  <a:srgbClr val="FF0000"/>
                </a:solidFill>
              </a:rPr>
              <a:t>Channel Silos</a:t>
            </a:r>
            <a:endParaRPr lang="en-US" b="1" dirty="0">
              <a:solidFill>
                <a:srgbClr val="FF0000"/>
              </a:solidFill>
            </a:endParaRPr>
          </a:p>
        </p:txBody>
      </p:sp>
      <p:sp>
        <p:nvSpPr>
          <p:cNvPr id="38" name="Footer Placeholder 3"/>
          <p:cNvSpPr>
            <a:spLocks noGrp="1"/>
          </p:cNvSpPr>
          <p:nvPr>
            <p:ph type="ftr" sz="quarter" idx="11"/>
          </p:nvPr>
        </p:nvSpPr>
        <p:spPr>
          <a:xfrm>
            <a:off x="107629" y="4876119"/>
            <a:ext cx="3898938" cy="273844"/>
          </a:xfrm>
        </p:spPr>
        <p:txBody>
          <a:bodyPr/>
          <a:lstStyle/>
          <a:p>
            <a:r>
              <a:rPr lang="en-US" dirty="0" smtClean="0">
                <a:solidFill>
                  <a:prstClr val="white"/>
                </a:solidFill>
              </a:rPr>
              <a:t>CaféX Communications Confidential © 2014 – All Rights Reserved. </a:t>
            </a:r>
            <a:endParaRPr lang="en-US" dirty="0">
              <a:solidFill>
                <a:prstClr val="white"/>
              </a:solidFill>
            </a:endParaRPr>
          </a:p>
        </p:txBody>
      </p:sp>
      <p:sp>
        <p:nvSpPr>
          <p:cNvPr id="39" name="Slide Number Placeholder 4"/>
          <p:cNvSpPr>
            <a:spLocks noGrp="1"/>
          </p:cNvSpPr>
          <p:nvPr>
            <p:ph type="sldNum" sz="quarter" idx="12"/>
          </p:nvPr>
        </p:nvSpPr>
        <p:spPr>
          <a:xfrm>
            <a:off x="7014842" y="4876119"/>
            <a:ext cx="2133600" cy="273844"/>
          </a:xfrm>
        </p:spPr>
        <p:txBody>
          <a:bodyPr/>
          <a:lstStyle/>
          <a:p>
            <a:fld id="{0431C951-9D62-474D-B35D-66AB940D3B2F}" type="slidenum">
              <a:rPr lang="en-US" sz="1000">
                <a:solidFill>
                  <a:srgbClr val="FFFFFF"/>
                </a:solidFill>
              </a:rPr>
              <a:pPr/>
              <a:t>20</a:t>
            </a:fld>
            <a:endParaRPr lang="en-US" sz="1000" dirty="0">
              <a:solidFill>
                <a:srgbClr val="FFFFFF"/>
              </a:solidFill>
            </a:endParaRPr>
          </a:p>
        </p:txBody>
      </p:sp>
      <p:pic>
        <p:nvPicPr>
          <p:cNvPr id="40" name="Picture 25" descr="http://www.advancednfp.com/images/crm-icon-81px.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17555" y="935794"/>
            <a:ext cx="624974" cy="73299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1" descr="http://njpo.org/images/ChatRoom.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1189"/>
          <a:stretch/>
        </p:blipFill>
        <p:spPr bwMode="auto">
          <a:xfrm>
            <a:off x="1291679" y="3284054"/>
            <a:ext cx="700686" cy="716559"/>
          </a:xfrm>
          <a:prstGeom prst="roundRect">
            <a:avLst>
              <a:gd name="adj" fmla="val 15448"/>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88014" y="933933"/>
            <a:ext cx="726424" cy="736717"/>
          </a:xfrm>
          <a:prstGeom prst="ellipse">
            <a:avLst/>
          </a:prstGeom>
        </p:spPr>
      </p:pic>
      <p:pic>
        <p:nvPicPr>
          <p:cNvPr id="76" name="Picture 7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502883" y="3366782"/>
            <a:ext cx="696686" cy="675660"/>
          </a:xfrm>
          <a:prstGeom prst="roundRect">
            <a:avLst>
              <a:gd name="adj" fmla="val 12344"/>
            </a:avLst>
          </a:prstGeom>
        </p:spPr>
      </p:pic>
      <p:pic>
        <p:nvPicPr>
          <p:cNvPr id="43" name="Picture 21" descr="http://eltoblog.wpengine.com/wp-content/uploads/2012/12/social_media.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4543891" y="2646293"/>
            <a:ext cx="772302" cy="765136"/>
          </a:xfrm>
          <a:prstGeom prst="ellipse">
            <a:avLst/>
          </a:prstGeom>
          <a:noFill/>
          <a:extLst>
            <a:ext uri="{909E8E84-426E-40DD-AFC4-6F175D3DCCD1}">
              <a14:hiddenFill xmlns:a14="http://schemas.microsoft.com/office/drawing/2010/main">
                <a:solidFill>
                  <a:srgbClr val="FFFFFF"/>
                </a:solidFill>
              </a14:hiddenFill>
            </a:ext>
          </a:extLst>
        </p:spPr>
      </p:pic>
      <p:sp>
        <p:nvSpPr>
          <p:cNvPr id="3" name="AutoShape 2" descr="http://upload.wikimedia.org/wikipedia/commons/b/b8/Telephone_icon_blue_gradient.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File:Telephone icon blue gradient.sv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486819" y="2586848"/>
            <a:ext cx="653761" cy="6537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mages.tmcnet.com/tmc/misc/articles/Image/2013/video%20customer%20service.jpg"/>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2283741" y="933514"/>
            <a:ext cx="737745" cy="737554"/>
          </a:xfrm>
          <a:prstGeom prst="roundRect">
            <a:avLst>
              <a:gd name="adj" fmla="val 8151"/>
            </a:avLst>
          </a:prstGeom>
          <a:noFill/>
          <a:extLst>
            <a:ext uri="{909E8E84-426E-40DD-AFC4-6F175D3DCCD1}">
              <a14:hiddenFill xmlns:a14="http://schemas.microsoft.com/office/drawing/2010/main">
                <a:solidFill>
                  <a:srgbClr val="FFFFFF"/>
                </a:solidFill>
              </a14:hiddenFill>
            </a:ext>
          </a:extLst>
        </p:spPr>
      </p:pic>
      <p:pic>
        <p:nvPicPr>
          <p:cNvPr id="1032" name="Picture 8" descr="http://thumbs.dreamstime.com/z/man-typing-computer-keyboard-5313183.jpg"/>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1275286" y="929073"/>
            <a:ext cx="733473" cy="746437"/>
          </a:xfrm>
          <a:prstGeom prst="roundRect">
            <a:avLst>
              <a:gd name="adj" fmla="val 8062"/>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13" cstate="screen">
            <a:extLst>
              <a:ext uri="{BEBA8EAE-BF5A-486C-A8C5-ECC9F3942E4B}">
                <a14:imgProps xmlns:a14="http://schemas.microsoft.com/office/drawing/2010/main">
                  <a14:imgLayer r:embed="rId14">
                    <a14:imgEffect>
                      <a14:backgroundRemoval t="4124" b="92784" l="9653" r="96139"/>
                    </a14:imgEffect>
                  </a14:imgLayer>
                </a14:imgProps>
              </a:ext>
              <a:ext uri="{28A0092B-C50C-407E-A947-70E740481C1C}">
                <a14:useLocalDpi xmlns:a14="http://schemas.microsoft.com/office/drawing/2010/main"/>
              </a:ext>
            </a:extLst>
          </a:blip>
          <a:stretch>
            <a:fillRect/>
          </a:stretch>
        </p:blipFill>
        <p:spPr>
          <a:xfrm>
            <a:off x="2205250" y="4218175"/>
            <a:ext cx="1014491" cy="759890"/>
          </a:xfrm>
          <a:prstGeom prst="rect">
            <a:avLst/>
          </a:prstGeom>
        </p:spPr>
      </p:pic>
    </p:spTree>
    <p:extLst>
      <p:ext uri="{BB962C8B-B14F-4D97-AF65-F5344CB8AC3E}">
        <p14:creationId xmlns:p14="http://schemas.microsoft.com/office/powerpoint/2010/main" val="2380249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2400" dirty="0" smtClean="0"/>
              <a:t>Broad Applicability Across Verticals</a:t>
            </a:r>
            <a:br>
              <a:rPr lang="en-US" sz="2400" dirty="0" smtClean="0"/>
            </a:br>
            <a:r>
              <a:rPr lang="en-US" sz="1800" i="1" dirty="0" smtClean="0">
                <a:solidFill>
                  <a:srgbClr val="C00000"/>
                </a:solidFill>
              </a:rPr>
              <a:t>Mobile &amp; Web are Hot!</a:t>
            </a:r>
            <a:endParaRPr lang="en-US" sz="1800" i="1" dirty="0">
              <a:solidFill>
                <a:srgbClr val="C00000"/>
              </a:solidFill>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860" y="836871"/>
            <a:ext cx="2306670" cy="1164413"/>
          </a:xfrm>
          <a:prstGeom prst="rect">
            <a:avLst/>
          </a:prstGeom>
        </p:spPr>
      </p:pic>
      <p:grpSp>
        <p:nvGrpSpPr>
          <p:cNvPr id="6" name="Group 5"/>
          <p:cNvGrpSpPr/>
          <p:nvPr/>
        </p:nvGrpSpPr>
        <p:grpSpPr>
          <a:xfrm>
            <a:off x="124046" y="1052272"/>
            <a:ext cx="359134" cy="439643"/>
            <a:chOff x="360787" y="1083734"/>
            <a:chExt cx="2540000" cy="254000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787" y="1083734"/>
              <a:ext cx="2540000" cy="2540000"/>
            </a:xfrm>
            <a:prstGeom prst="rect">
              <a:avLst/>
            </a:prstGeom>
            <a:ln w="19050">
              <a:solidFill>
                <a:schemeClr val="bg1"/>
              </a:solidFill>
            </a:ln>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097" y="1464734"/>
              <a:ext cx="2327380" cy="1825156"/>
            </a:xfrm>
            <a:prstGeom prst="rect">
              <a:avLst/>
            </a:prstGeom>
          </p:spPr>
        </p:pic>
      </p:grpSp>
      <p:grpSp>
        <p:nvGrpSpPr>
          <p:cNvPr id="9" name="Group 8"/>
          <p:cNvGrpSpPr/>
          <p:nvPr/>
        </p:nvGrpSpPr>
        <p:grpSpPr>
          <a:xfrm>
            <a:off x="2410051" y="750186"/>
            <a:ext cx="1286355" cy="964074"/>
            <a:chOff x="1981200" y="866106"/>
            <a:chExt cx="5172062" cy="3915444"/>
          </a:xfrm>
        </p:grpSpPr>
        <p:grpSp>
          <p:nvGrpSpPr>
            <p:cNvPr id="10" name="Group 9"/>
            <p:cNvGrpSpPr/>
            <p:nvPr/>
          </p:nvGrpSpPr>
          <p:grpSpPr>
            <a:xfrm>
              <a:off x="1981200" y="866106"/>
              <a:ext cx="5172062" cy="3915444"/>
              <a:chOff x="1981200" y="866106"/>
              <a:chExt cx="5172062" cy="3915444"/>
            </a:xfrm>
          </p:grpSpPr>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81200" y="866106"/>
                <a:ext cx="5172062" cy="3915444"/>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81972" y="3028950"/>
                <a:ext cx="1632828" cy="1174400"/>
              </a:xfrm>
              <a:prstGeom prst="rect">
                <a:avLst/>
              </a:prstGeom>
            </p:spPr>
          </p:pic>
        </p:grpSp>
        <p:pic>
          <p:nvPicPr>
            <p:cNvPr id="11" name="Picture 10"/>
            <p:cNvPicPr>
              <a:picLocks noChangeAspect="1"/>
            </p:cNvPicPr>
            <p:nvPr/>
          </p:nvPicPr>
          <p:blipFill>
            <a:blip r:embed="rId7" cstate="screen">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a:ext>
              </a:extLst>
            </a:blip>
            <a:stretch>
              <a:fillRect/>
            </a:stretch>
          </p:blipFill>
          <p:spPr>
            <a:xfrm>
              <a:off x="4664616" y="1386208"/>
              <a:ext cx="1828804" cy="1731442"/>
            </a:xfrm>
            <a:prstGeom prst="rect">
              <a:avLst/>
            </a:prstGeom>
          </p:spPr>
        </p:pic>
      </p:grpSp>
      <p:grpSp>
        <p:nvGrpSpPr>
          <p:cNvPr id="14" name="Group 13"/>
          <p:cNvGrpSpPr/>
          <p:nvPr/>
        </p:nvGrpSpPr>
        <p:grpSpPr>
          <a:xfrm>
            <a:off x="3833627" y="655674"/>
            <a:ext cx="2182980" cy="1442920"/>
            <a:chOff x="1015553" y="756581"/>
            <a:chExt cx="6798513" cy="5486399"/>
          </a:xfrm>
        </p:grpSpPr>
        <p:pic>
          <p:nvPicPr>
            <p:cNvPr id="15" name="007c0e95-d3fa-40f6-9b36-9f59a1fb14dd" descr="1D401601-D703-42B6-8713-133E9B06E88C"/>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1015553" y="756581"/>
              <a:ext cx="6798513" cy="548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412473" y="1629455"/>
              <a:ext cx="3590762" cy="332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74479" y="1629455"/>
              <a:ext cx="1618782" cy="1524836"/>
            </a:xfrm>
            <a:prstGeom prst="rect">
              <a:avLst/>
            </a:prstGeom>
          </p:spPr>
        </p:pic>
        <p:pic>
          <p:nvPicPr>
            <p:cNvPr id="18" name="Picture 1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73742" y="3173599"/>
              <a:ext cx="1622175" cy="1444465"/>
            </a:xfrm>
            <a:prstGeom prst="rect">
              <a:avLst/>
            </a:prstGeom>
          </p:spPr>
        </p:pic>
        <p:pic>
          <p:nvPicPr>
            <p:cNvPr id="19" name="Picture 1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404659" y="4938107"/>
              <a:ext cx="3598575" cy="302006"/>
            </a:xfrm>
            <a:prstGeom prst="rect">
              <a:avLst/>
            </a:prstGeom>
          </p:spPr>
        </p:pic>
      </p:grpSp>
      <p:pic>
        <p:nvPicPr>
          <p:cNvPr id="20" name="Picture 4" descr="http://www.utilityproducts.com/content/dam/up/print-articles/volume-16/issue-09/retreiver_PDA-in-field.jp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90022" y="3119673"/>
            <a:ext cx="1434098" cy="856873"/>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a:grpSpLocks noChangeAspect="1"/>
          </p:cNvGrpSpPr>
          <p:nvPr/>
        </p:nvGrpSpPr>
        <p:grpSpPr>
          <a:xfrm>
            <a:off x="1865492" y="3125365"/>
            <a:ext cx="951827" cy="743708"/>
            <a:chOff x="5257800" y="2503484"/>
            <a:chExt cx="3720130" cy="2906716"/>
          </a:xfrm>
        </p:grpSpPr>
        <p:pic>
          <p:nvPicPr>
            <p:cNvPr id="22" name="Picture 2" descr="C:\Users\AMacGowen\AppData\Local\Microsoft\Windows\Temporary Internet Files\Content.Outlook\IB3R1B6Q\Medical_WebRTCv3.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257800" y="2503484"/>
              <a:ext cx="3720130" cy="290671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3" descr="C:\Users\AMacGowen\AppData\Local\Microsoft\Windows\Temporary Internet Files\Content.Outlook\IB3R1B6Q\pushtotalk_engineer (3).pn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5504503" y="2746821"/>
              <a:ext cx="3226724" cy="2420043"/>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86314" y="3989877"/>
            <a:ext cx="1655747" cy="853846"/>
          </a:xfrm>
          <a:prstGeom prst="rect">
            <a:avLst/>
          </a:prstGeom>
        </p:spPr>
      </p:pic>
      <p:sp>
        <p:nvSpPr>
          <p:cNvPr id="25" name="Left-Right Arrow 24"/>
          <p:cNvSpPr/>
          <p:nvPr/>
        </p:nvSpPr>
        <p:spPr>
          <a:xfrm>
            <a:off x="0" y="2156467"/>
            <a:ext cx="9096744" cy="881437"/>
          </a:xfrm>
          <a:prstGeom prst="leftRightArrow">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chemeClr val="bg1"/>
                </a:solidFill>
              </a:rPr>
              <a:t>Higher-Ed   HealthCare   Citizen &amp; Federal Services  Finance  Retail  Manufacturing…  </a:t>
            </a:r>
          </a:p>
        </p:txBody>
      </p:sp>
      <p:pic>
        <p:nvPicPr>
          <p:cNvPr id="26" name="Picture 25"/>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587395" y="3060437"/>
            <a:ext cx="1918657" cy="1452495"/>
          </a:xfrm>
          <a:prstGeom prst="rect">
            <a:avLst/>
          </a:prstGeom>
        </p:spPr>
      </p:pic>
      <p:pic>
        <p:nvPicPr>
          <p:cNvPr id="27" name="Picture 26"/>
          <p:cNvPicPr>
            <a:picLocks noChangeAspect="1"/>
          </p:cNvPicPr>
          <p:nvPr/>
        </p:nvPicPr>
        <p:blipFill>
          <a:blip r:embed="rId19" cstate="screen">
            <a:extLst>
              <a:ext uri="{BEBA8EAE-BF5A-486C-A8C5-ECC9F3942E4B}">
                <a14:imgProps xmlns:a14="http://schemas.microsoft.com/office/drawing/2010/main">
                  <a14:imgLayer r:embed="rId20">
                    <a14:imgEffect>
                      <a14:saturation sat="400000"/>
                    </a14:imgEffect>
                  </a14:imgLayer>
                </a14:imgProps>
              </a:ext>
              <a:ext uri="{28A0092B-C50C-407E-A947-70E740481C1C}">
                <a14:useLocalDpi xmlns:a14="http://schemas.microsoft.com/office/drawing/2010/main"/>
              </a:ext>
            </a:extLst>
          </a:blip>
          <a:stretch>
            <a:fillRect/>
          </a:stretch>
        </p:blipFill>
        <p:spPr>
          <a:xfrm>
            <a:off x="7370354" y="3293189"/>
            <a:ext cx="997537" cy="822531"/>
          </a:xfrm>
          <a:prstGeom prst="rect">
            <a:avLst/>
          </a:prstGeom>
        </p:spPr>
      </p:pic>
      <p:pic>
        <p:nvPicPr>
          <p:cNvPr id="28" name="007c0e95-d3fa-40f6-9b36-9f59a1fb14dd" descr="1D401601-D703-42B6-8713-133E9B06E88C"/>
          <p:cNvPicPr>
            <a:picLocks noChangeAspect="1" noChangeArrowheads="1"/>
          </p:cNvPicPr>
          <p:nvPr/>
        </p:nvPicPr>
        <p:blipFill>
          <a:blip r:embed="rId21" cstate="screen">
            <a:extLst>
              <a:ext uri="{28A0092B-C50C-407E-A947-70E740481C1C}">
                <a14:useLocalDpi xmlns:a14="http://schemas.microsoft.com/office/drawing/2010/main"/>
              </a:ext>
            </a:extLst>
          </a:blip>
          <a:stretch>
            <a:fillRect/>
          </a:stretch>
        </p:blipFill>
        <p:spPr bwMode="auto">
          <a:xfrm>
            <a:off x="6187006" y="573105"/>
            <a:ext cx="2327038" cy="173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agent_dad_ciscoendpoint.png"/>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8061062" y="633515"/>
            <a:ext cx="935264" cy="862399"/>
          </a:xfrm>
          <a:prstGeom prst="rect">
            <a:avLst/>
          </a:prstGeom>
        </p:spPr>
      </p:pic>
      <p:pic>
        <p:nvPicPr>
          <p:cNvPr id="30" name="Picture 29"/>
          <p:cNvPicPr/>
          <p:nvPr/>
        </p:nvPicPr>
        <p:blipFill rotWithShape="1">
          <a:blip r:embed="rId23" cstate="screen">
            <a:extLst>
              <a:ext uri="{28A0092B-C50C-407E-A947-70E740481C1C}">
                <a14:useLocalDpi xmlns:a14="http://schemas.microsoft.com/office/drawing/2010/main"/>
              </a:ext>
            </a:extLst>
          </a:blip>
          <a:srcRect/>
          <a:stretch/>
        </p:blipFill>
        <p:spPr bwMode="auto">
          <a:xfrm>
            <a:off x="3301999" y="3104108"/>
            <a:ext cx="1216838" cy="824031"/>
          </a:xfrm>
          <a:prstGeom prst="roundRect">
            <a:avLst>
              <a:gd name="adj" fmla="val 10304"/>
            </a:avLst>
          </a:prstGeom>
          <a:noFill/>
          <a:extLst/>
        </p:spPr>
      </p:pic>
      <p:grpSp>
        <p:nvGrpSpPr>
          <p:cNvPr id="31" name="Group 30"/>
          <p:cNvGrpSpPr/>
          <p:nvPr/>
        </p:nvGrpSpPr>
        <p:grpSpPr>
          <a:xfrm>
            <a:off x="4593860" y="3059812"/>
            <a:ext cx="1986512" cy="1370420"/>
            <a:chOff x="6324604" y="2266950"/>
            <a:chExt cx="2152493" cy="1615160"/>
          </a:xfrm>
        </p:grpSpPr>
        <p:pic>
          <p:nvPicPr>
            <p:cNvPr id="32" name="Picture 31"/>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6324604" y="2266950"/>
              <a:ext cx="2152493" cy="1615160"/>
            </a:xfrm>
            <a:prstGeom prst="rect">
              <a:avLst/>
            </a:prstGeom>
          </p:spPr>
        </p:pic>
        <p:pic>
          <p:nvPicPr>
            <p:cNvPr id="33" name="Picture 32"/>
            <p:cNvPicPr>
              <a:picLocks/>
            </p:cNvPicPr>
            <p:nvPr/>
          </p:nvPicPr>
          <p:blipFill>
            <a:blip r:embed="rId25" cstate="screen">
              <a:extLst>
                <a:ext uri="{28A0092B-C50C-407E-A947-70E740481C1C}">
                  <a14:useLocalDpi xmlns:a14="http://schemas.microsoft.com/office/drawing/2010/main"/>
                </a:ext>
              </a:extLst>
            </a:blip>
            <a:stretch>
              <a:fillRect/>
            </a:stretch>
          </p:blipFill>
          <p:spPr>
            <a:xfrm>
              <a:off x="6547104" y="2834640"/>
              <a:ext cx="310896" cy="320040"/>
            </a:xfrm>
            <a:prstGeom prst="rect">
              <a:avLst/>
            </a:prstGeom>
          </p:spPr>
        </p:pic>
      </p:grpSp>
      <p:pic>
        <p:nvPicPr>
          <p:cNvPr id="34" name="007c0e95-d3fa-40f6-9b36-9f59a1fb14dd" descr="1D401601-D703-42B6-8713-133E9B06E88C"/>
          <p:cNvPicPr>
            <a:picLocks noChangeAspect="1" noChangeArrowheads="1"/>
          </p:cNvPicPr>
          <p:nvPr/>
        </p:nvPicPr>
        <p:blipFill>
          <a:blip r:embed="rId26" cstate="screen">
            <a:extLst>
              <a:ext uri="{28A0092B-C50C-407E-A947-70E740481C1C}">
                <a14:useLocalDpi xmlns:a14="http://schemas.microsoft.com/office/drawing/2010/main"/>
              </a:ext>
            </a:extLst>
          </a:blip>
          <a:stretch>
            <a:fillRect/>
          </a:stretch>
        </p:blipFill>
        <p:spPr bwMode="auto">
          <a:xfrm>
            <a:off x="3261496" y="3910756"/>
            <a:ext cx="1330593" cy="997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Footer Placeholder 1"/>
          <p:cNvSpPr>
            <a:spLocks noGrp="1"/>
          </p:cNvSpPr>
          <p:nvPr>
            <p:ph type="ftr" sz="quarter" idx="11"/>
          </p:nvPr>
        </p:nvSpPr>
        <p:spPr>
          <a:xfrm>
            <a:off x="107629" y="4876118"/>
            <a:ext cx="3898938" cy="273844"/>
          </a:xfrm>
        </p:spPr>
        <p:txBody>
          <a:bodyPr/>
          <a:lstStyle/>
          <a:p>
            <a:r>
              <a:rPr lang="en-US" dirty="0" smtClean="0">
                <a:solidFill>
                  <a:prstClr val="white"/>
                </a:solidFill>
              </a:rPr>
              <a:t>CaféX Communications Confidential © 2014 – All Rights Reserved. </a:t>
            </a:r>
            <a:endParaRPr lang="en-US" dirty="0">
              <a:solidFill>
                <a:prstClr val="white"/>
              </a:solidFill>
            </a:endParaRPr>
          </a:p>
        </p:txBody>
      </p:sp>
      <p:sp>
        <p:nvSpPr>
          <p:cNvPr id="36" name="Slide Number Placeholder 2"/>
          <p:cNvSpPr>
            <a:spLocks noGrp="1"/>
          </p:cNvSpPr>
          <p:nvPr>
            <p:ph type="sldNum" sz="quarter" idx="12"/>
          </p:nvPr>
        </p:nvSpPr>
        <p:spPr>
          <a:xfrm>
            <a:off x="7014842" y="4876118"/>
            <a:ext cx="2133600" cy="273844"/>
          </a:xfrm>
        </p:spPr>
        <p:txBody>
          <a:bodyPr/>
          <a:lstStyle/>
          <a:p>
            <a:fld id="{0431C951-9D62-474D-B35D-66AB940D3B2F}" type="slidenum">
              <a:rPr lang="en-US" sz="1000" smtClean="0">
                <a:solidFill>
                  <a:srgbClr val="FFFFFF"/>
                </a:solidFill>
              </a:rPr>
              <a:pPr/>
              <a:t>21</a:t>
            </a:fld>
            <a:endParaRPr lang="en-US" sz="1000" dirty="0">
              <a:solidFill>
                <a:srgbClr val="FFFFFF"/>
              </a:solidFill>
            </a:endParaRPr>
          </a:p>
        </p:txBody>
      </p:sp>
    </p:spTree>
    <p:extLst>
      <p:ext uri="{BB962C8B-B14F-4D97-AF65-F5344CB8AC3E}">
        <p14:creationId xmlns:p14="http://schemas.microsoft.com/office/powerpoint/2010/main" val="103236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a:spLocks noChangeAspect="1"/>
          </p:cNvSpPr>
          <p:nvPr/>
        </p:nvSpPr>
        <p:spPr bwMode="auto">
          <a:xfrm>
            <a:off x="3657600" y="787399"/>
            <a:ext cx="4968395" cy="3979375"/>
          </a:xfrm>
          <a:prstGeom prst="roundRect">
            <a:avLst>
              <a:gd name="adj" fmla="val 3592"/>
            </a:avLst>
          </a:prstGeom>
          <a:solidFill>
            <a:schemeClr val="bg1"/>
          </a:solidFill>
          <a:ln w="9525" cap="flat" cmpd="sng" algn="ctr">
            <a:solidFill>
              <a:schemeClr val="accent1"/>
            </a:solidFill>
            <a:prstDash val="solid"/>
            <a:round/>
            <a:headEnd type="none" w="med" len="med"/>
            <a:tailEnd type="none" w="med" len="med"/>
          </a:ln>
          <a:effectLst/>
        </p:spPr>
        <p:txBody>
          <a:bodyPr rIns="0">
            <a:prstTxWarp prst="textNoShape">
              <a:avLst/>
            </a:prstTxWarp>
          </a:bodyPr>
          <a:lstStyle/>
          <a:p>
            <a:pPr>
              <a:defRPr/>
            </a:pPr>
            <a:endParaRPr lang="en-US" sz="1200" dirty="0">
              <a:latin typeface="Arial Narrow" charset="0"/>
            </a:endParaRPr>
          </a:p>
          <a:p>
            <a:pPr>
              <a:defRPr/>
            </a:pPr>
            <a:endParaRPr lang="en-US" sz="800" dirty="0">
              <a:latin typeface="Arial Narrow" charset="0"/>
            </a:endParaRPr>
          </a:p>
          <a:p>
            <a:pPr>
              <a:defRPr/>
            </a:pPr>
            <a:endParaRPr lang="en-US" sz="1200" b="1" dirty="0">
              <a:latin typeface="Arial Bold" charset="0"/>
              <a:ea typeface="Arial Bold" charset="0"/>
              <a:cs typeface="Arial Bold" charset="0"/>
            </a:endParaRPr>
          </a:p>
        </p:txBody>
      </p:sp>
      <p:sp>
        <p:nvSpPr>
          <p:cNvPr id="27" name="AutoShape 20"/>
          <p:cNvSpPr>
            <a:spLocks noChangeAspect="1" noChangeArrowheads="1"/>
          </p:cNvSpPr>
          <p:nvPr/>
        </p:nvSpPr>
        <p:spPr bwMode="auto">
          <a:xfrm rot="12937952">
            <a:off x="4429918" y="1655151"/>
            <a:ext cx="609600" cy="1447800"/>
          </a:xfrm>
          <a:prstGeom prst="triangle">
            <a:avLst>
              <a:gd name="adj" fmla="val 50000"/>
            </a:avLst>
          </a:prstGeom>
          <a:solidFill>
            <a:schemeClr val="accent1">
              <a:alpha val="25000"/>
            </a:schemeClr>
          </a:solidFill>
          <a:ln w="9525">
            <a:noFill/>
            <a:miter lim="800000"/>
            <a:headEnd/>
            <a:tailEnd/>
          </a:ln>
        </p:spPr>
        <p:txBody>
          <a:bodyPr wrap="none" anchor="ctr">
            <a:prstTxWarp prst="textNoShape">
              <a:avLst/>
            </a:prstTxWarp>
          </a:bodyPr>
          <a:lstStyle/>
          <a:p>
            <a:endParaRPr lang="en-US" dirty="0"/>
          </a:p>
        </p:txBody>
      </p:sp>
      <p:sp>
        <p:nvSpPr>
          <p:cNvPr id="33" name="AutoShape 24"/>
          <p:cNvSpPr>
            <a:spLocks noChangeAspect="1" noChangeArrowheads="1"/>
          </p:cNvSpPr>
          <p:nvPr/>
        </p:nvSpPr>
        <p:spPr bwMode="auto">
          <a:xfrm rot="-4717344">
            <a:off x="6372131" y="171013"/>
            <a:ext cx="896865" cy="2330450"/>
          </a:xfrm>
          <a:prstGeom prst="triangle">
            <a:avLst>
              <a:gd name="adj" fmla="val 50000"/>
            </a:avLst>
          </a:prstGeom>
          <a:solidFill>
            <a:schemeClr val="accent1">
              <a:alpha val="25000"/>
            </a:schemeClr>
          </a:solidFill>
          <a:ln w="9525">
            <a:noFill/>
            <a:miter lim="800000"/>
            <a:headEnd/>
            <a:tailEnd/>
          </a:ln>
        </p:spPr>
        <p:txBody>
          <a:bodyPr wrap="none" anchor="ctr">
            <a:prstTxWarp prst="textNoShape">
              <a:avLst/>
            </a:prstTxWarp>
          </a:bodyPr>
          <a:lstStyle/>
          <a:p>
            <a:endParaRPr lang="en-US" dirty="0"/>
          </a:p>
        </p:txBody>
      </p:sp>
      <p:sp>
        <p:nvSpPr>
          <p:cNvPr id="34" name="AutoShape 28"/>
          <p:cNvSpPr>
            <a:spLocks noChangeAspect="1" noChangeArrowheads="1"/>
          </p:cNvSpPr>
          <p:nvPr/>
        </p:nvSpPr>
        <p:spPr bwMode="auto">
          <a:xfrm rot="39452">
            <a:off x="7464258" y="2160471"/>
            <a:ext cx="496887" cy="1447800"/>
          </a:xfrm>
          <a:prstGeom prst="triangle">
            <a:avLst>
              <a:gd name="adj" fmla="val 50000"/>
            </a:avLst>
          </a:prstGeom>
          <a:solidFill>
            <a:schemeClr val="accent1">
              <a:alpha val="25000"/>
            </a:schemeClr>
          </a:solidFill>
          <a:ln w="9525">
            <a:noFill/>
            <a:miter lim="800000"/>
            <a:headEnd/>
            <a:tailEnd/>
          </a:ln>
        </p:spPr>
        <p:txBody>
          <a:bodyPr wrap="none" anchor="ctr">
            <a:prstTxWarp prst="textNoShape">
              <a:avLst/>
            </a:prstTxWarp>
          </a:bodyPr>
          <a:lstStyle/>
          <a:p>
            <a:endParaRPr lang="en-US" dirty="0"/>
          </a:p>
        </p:txBody>
      </p:sp>
      <p:sp>
        <p:nvSpPr>
          <p:cNvPr id="35" name="AutoShape 30"/>
          <p:cNvSpPr>
            <a:spLocks noChangeAspect="1" noChangeArrowheads="1"/>
          </p:cNvSpPr>
          <p:nvPr/>
        </p:nvSpPr>
        <p:spPr bwMode="auto">
          <a:xfrm rot="4017751">
            <a:off x="5468837" y="2835408"/>
            <a:ext cx="609600" cy="2194860"/>
          </a:xfrm>
          <a:prstGeom prst="triangle">
            <a:avLst>
              <a:gd name="adj" fmla="val 50000"/>
            </a:avLst>
          </a:prstGeom>
          <a:solidFill>
            <a:schemeClr val="accent1">
              <a:alpha val="25000"/>
            </a:schemeClr>
          </a:solidFill>
          <a:ln w="9525">
            <a:noFill/>
            <a:miter lim="800000"/>
            <a:headEnd/>
            <a:tailEnd/>
          </a:ln>
        </p:spPr>
        <p:txBody>
          <a:bodyPr rot="10800000" vert="eaVert" wrap="none" anchor="ctr">
            <a:prstTxWarp prst="textNoShape">
              <a:avLst/>
            </a:prstTxWarp>
          </a:bodyPr>
          <a:lstStyle/>
          <a:p>
            <a:pPr algn="ctr"/>
            <a:endParaRPr lang="en-US" dirty="0"/>
          </a:p>
        </p:txBody>
      </p:sp>
      <p:sp>
        <p:nvSpPr>
          <p:cNvPr id="3" name="Slide Number Placeholder 2"/>
          <p:cNvSpPr>
            <a:spLocks noGrp="1"/>
          </p:cNvSpPr>
          <p:nvPr>
            <p:ph type="sldNum" sz="quarter" idx="12"/>
          </p:nvPr>
        </p:nvSpPr>
        <p:spPr>
          <a:prstGeom prst="rect">
            <a:avLst/>
          </a:prstGeom>
        </p:spPr>
        <p:txBody>
          <a:bodyPr/>
          <a:lstStyle/>
          <a:p>
            <a:fld id="{0431C951-9D62-474D-B35D-66AB940D3B2F}" type="slidenum">
              <a:rPr lang="en-US" sz="1000" smtClean="0">
                <a:solidFill>
                  <a:srgbClr val="FFFFFF"/>
                </a:solidFill>
              </a:rPr>
              <a:t>22</a:t>
            </a:fld>
            <a:endParaRPr lang="en-US" sz="1000" dirty="0">
              <a:solidFill>
                <a:srgbClr val="FFFFFF"/>
              </a:solidFill>
            </a:endParaRPr>
          </a:p>
        </p:txBody>
      </p:sp>
      <p:sp>
        <p:nvSpPr>
          <p:cNvPr id="16" name="Title 15"/>
          <p:cNvSpPr>
            <a:spLocks noGrp="1"/>
          </p:cNvSpPr>
          <p:nvPr>
            <p:ph type="title"/>
          </p:nvPr>
        </p:nvSpPr>
        <p:spPr/>
        <p:txBody>
          <a:bodyPr/>
          <a:lstStyle/>
          <a:p>
            <a:r>
              <a:rPr lang="en-US" dirty="0"/>
              <a:t>High Net worth Clients &amp; FA: Case </a:t>
            </a:r>
            <a:r>
              <a:rPr lang="en-US" dirty="0" smtClean="0"/>
              <a:t>Study</a:t>
            </a:r>
            <a:endParaRPr lang="en-US" dirty="0"/>
          </a:p>
        </p:txBody>
      </p:sp>
      <p:sp>
        <p:nvSpPr>
          <p:cNvPr id="10" name="Rounded Rectangle 9"/>
          <p:cNvSpPr/>
          <p:nvPr/>
        </p:nvSpPr>
        <p:spPr bwMode="auto">
          <a:xfrm>
            <a:off x="114106" y="819150"/>
            <a:ext cx="3127248" cy="1370287"/>
          </a:xfrm>
          <a:prstGeom prst="roundRect">
            <a:avLst>
              <a:gd name="adj" fmla="val 8103"/>
            </a:avLst>
          </a:prstGeom>
          <a:solidFill>
            <a:schemeClr val="accent1">
              <a:lumMod val="20000"/>
              <a:lumOff val="80000"/>
            </a:schemeClr>
          </a:solidFill>
          <a:ln w="9525" cap="flat" cmpd="sng" algn="ctr">
            <a:noFill/>
            <a:prstDash val="solid"/>
            <a:round/>
            <a:headEnd type="none" w="med" len="med"/>
            <a:tailEnd type="none" w="med" len="med"/>
          </a:ln>
          <a:effectLst/>
        </p:spPr>
        <p:txBody>
          <a:bodyPr rIns="0" anchor="b" anchorCtr="0">
            <a:prstTxWarp prst="textNoShape">
              <a:avLst/>
            </a:prstTxWarp>
          </a:bodyPr>
          <a:lstStyle/>
          <a:p>
            <a:r>
              <a:rPr lang="en-US" sz="1400" dirty="0">
                <a:ea typeface="Arial Bold" charset="0"/>
                <a:cs typeface="Arial Bold" charset="0"/>
              </a:rPr>
              <a:t>Enable 3K Financial Advisors &amp; 10K High Net Worth Clients with video collaboration from within bank’s iOS </a:t>
            </a:r>
            <a:r>
              <a:rPr lang="en-US" sz="1400" dirty="0" smtClean="0">
                <a:ea typeface="Arial Bold" charset="0"/>
                <a:cs typeface="Arial Bold" charset="0"/>
              </a:rPr>
              <a:t>app - </a:t>
            </a:r>
            <a:r>
              <a:rPr lang="en-US" sz="1400" b="1" dirty="0" smtClean="0">
                <a:ea typeface="Arial Bold" charset="0"/>
                <a:cs typeface="Arial Bold" charset="0"/>
              </a:rPr>
              <a:t>no </a:t>
            </a:r>
            <a:r>
              <a:rPr lang="en-US" sz="1400" b="1" dirty="0">
                <a:ea typeface="Arial Bold" charset="0"/>
                <a:cs typeface="Arial Bold" charset="0"/>
              </a:rPr>
              <a:t>plugins or soft-clients   </a:t>
            </a:r>
          </a:p>
        </p:txBody>
      </p:sp>
      <p:sp>
        <p:nvSpPr>
          <p:cNvPr id="11" name="Round Same Side Corner Rectangle 10"/>
          <p:cNvSpPr/>
          <p:nvPr/>
        </p:nvSpPr>
        <p:spPr bwMode="auto">
          <a:xfrm>
            <a:off x="107629" y="787400"/>
            <a:ext cx="3133725" cy="365760"/>
          </a:xfrm>
          <a:prstGeom prst="round2SameRect">
            <a:avLst/>
          </a:prstGeom>
          <a:solidFill>
            <a:schemeClr val="tx2"/>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2000" b="1" dirty="0" smtClean="0">
                <a:solidFill>
                  <a:schemeClr val="bg1"/>
                </a:solidFill>
              </a:rPr>
              <a:t>Use Case </a:t>
            </a:r>
            <a:endParaRPr lang="en-US" sz="2000" b="1" dirty="0">
              <a:solidFill>
                <a:schemeClr val="bg1"/>
              </a:solidFill>
            </a:endParaRPr>
          </a:p>
        </p:txBody>
      </p:sp>
      <p:sp>
        <p:nvSpPr>
          <p:cNvPr id="13" name="Rounded Rectangle 12"/>
          <p:cNvSpPr/>
          <p:nvPr/>
        </p:nvSpPr>
        <p:spPr bwMode="auto">
          <a:xfrm>
            <a:off x="115266" y="2343150"/>
            <a:ext cx="3126088" cy="1161288"/>
          </a:xfrm>
          <a:prstGeom prst="roundRect">
            <a:avLst>
              <a:gd name="adj" fmla="val 8660"/>
            </a:avLst>
          </a:prstGeom>
          <a:solidFill>
            <a:schemeClr val="accent1">
              <a:lumMod val="20000"/>
              <a:lumOff val="80000"/>
            </a:schemeClr>
          </a:solidFill>
          <a:ln w="9525" cap="flat" cmpd="sng" algn="ctr">
            <a:noFill/>
            <a:prstDash val="solid"/>
            <a:round/>
            <a:headEnd type="none" w="med" len="med"/>
            <a:tailEnd type="none" w="med" len="med"/>
          </a:ln>
          <a:effectLst/>
        </p:spPr>
        <p:txBody>
          <a:bodyPr rIns="0" anchor="b" anchorCtr="0">
            <a:prstTxWarp prst="textNoShape">
              <a:avLst/>
            </a:prstTxWarp>
          </a:bodyPr>
          <a:lstStyle/>
          <a:p>
            <a:pPr>
              <a:defRPr/>
            </a:pPr>
            <a:endParaRPr lang="en-US" sz="1600" b="1" dirty="0" smtClean="0">
              <a:ea typeface="Arial Bold" charset="0"/>
              <a:cs typeface="Arial Bold" charset="0"/>
            </a:endParaRPr>
          </a:p>
          <a:p>
            <a:pPr marL="176213" indent="-176213">
              <a:buFont typeface="Arial"/>
              <a:buChar char="•"/>
              <a:defRPr/>
            </a:pPr>
            <a:r>
              <a:rPr lang="en-US" sz="1400" dirty="0">
                <a:ea typeface="Arial Bold" charset="0"/>
                <a:cs typeface="Arial Bold" charset="0"/>
              </a:rPr>
              <a:t>Improve productivity </a:t>
            </a:r>
          </a:p>
          <a:p>
            <a:pPr marL="176213" indent="-176213">
              <a:buFont typeface="Arial"/>
              <a:buChar char="•"/>
              <a:defRPr/>
            </a:pPr>
            <a:r>
              <a:rPr lang="en-US" sz="1400" dirty="0">
                <a:ea typeface="Arial Bold" charset="0"/>
                <a:cs typeface="Arial Bold" charset="0"/>
              </a:rPr>
              <a:t>Speed </a:t>
            </a:r>
            <a:r>
              <a:rPr lang="en-US" sz="1400" dirty="0" smtClean="0">
                <a:ea typeface="Arial Bold" charset="0"/>
                <a:cs typeface="Arial Bold" charset="0"/>
              </a:rPr>
              <a:t>issue </a:t>
            </a:r>
            <a:r>
              <a:rPr lang="en-US" sz="1400" dirty="0">
                <a:ea typeface="Arial Bold" charset="0"/>
                <a:cs typeface="Arial Bold" charset="0"/>
              </a:rPr>
              <a:t>r</a:t>
            </a:r>
            <a:r>
              <a:rPr lang="en-US" sz="1400" dirty="0" smtClean="0">
                <a:ea typeface="Arial Bold" charset="0"/>
                <a:cs typeface="Arial Bold" charset="0"/>
              </a:rPr>
              <a:t>esolution</a:t>
            </a:r>
            <a:endParaRPr lang="en-US" sz="1400" dirty="0">
              <a:ea typeface="Arial Bold" charset="0"/>
              <a:cs typeface="Arial Bold" charset="0"/>
            </a:endParaRPr>
          </a:p>
          <a:p>
            <a:pPr marL="176213" indent="-176213">
              <a:buFont typeface="Arial"/>
              <a:buChar char="•"/>
              <a:defRPr/>
            </a:pPr>
            <a:r>
              <a:rPr lang="en-US" sz="1400" dirty="0">
                <a:ea typeface="Arial Bold" charset="0"/>
                <a:cs typeface="Arial Bold" charset="0"/>
              </a:rPr>
              <a:t>Foster better </a:t>
            </a:r>
            <a:r>
              <a:rPr lang="en-US" sz="1400" dirty="0" smtClean="0">
                <a:ea typeface="Arial Bold" charset="0"/>
                <a:cs typeface="Arial Bold" charset="0"/>
              </a:rPr>
              <a:t>partnerships</a:t>
            </a:r>
            <a:endParaRPr lang="en-US" sz="1600" b="1" dirty="0">
              <a:ea typeface="Arial Bold" charset="0"/>
              <a:cs typeface="Arial Bold" charset="0"/>
            </a:endParaRPr>
          </a:p>
        </p:txBody>
      </p:sp>
      <p:sp>
        <p:nvSpPr>
          <p:cNvPr id="14" name="Round Same Side Corner Rectangle 13"/>
          <p:cNvSpPr/>
          <p:nvPr/>
        </p:nvSpPr>
        <p:spPr bwMode="auto">
          <a:xfrm>
            <a:off x="94929" y="2343150"/>
            <a:ext cx="3136392" cy="365760"/>
          </a:xfrm>
          <a:prstGeom prst="round2SameRect">
            <a:avLst/>
          </a:prstGeom>
          <a:solidFill>
            <a:schemeClr val="tx2"/>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2000" b="1" dirty="0" smtClean="0">
                <a:solidFill>
                  <a:schemeClr val="bg1"/>
                </a:solidFill>
                <a:ea typeface="MS PGothic" pitchFamily="34" charset="-128"/>
                <a:cs typeface="MS PGothic" pitchFamily="34" charset="-128"/>
              </a:rPr>
              <a:t> Impact</a:t>
            </a:r>
            <a:endParaRPr lang="en-US" sz="2000" b="1" dirty="0">
              <a:solidFill>
                <a:schemeClr val="bg1"/>
              </a:solidFill>
              <a:ea typeface="MS PGothic" pitchFamily="34" charset="-128"/>
              <a:cs typeface="MS PGothic" pitchFamily="34" charset="-128"/>
            </a:endParaRPr>
          </a:p>
        </p:txBody>
      </p:sp>
      <p:sp>
        <p:nvSpPr>
          <p:cNvPr id="19" name="Rectangle 1058"/>
          <p:cNvSpPr>
            <a:spLocks noChangeArrowheads="1"/>
          </p:cNvSpPr>
          <p:nvPr/>
        </p:nvSpPr>
        <p:spPr bwMode="auto">
          <a:xfrm>
            <a:off x="5943600" y="1013257"/>
            <a:ext cx="2418584" cy="1201219"/>
          </a:xfrm>
          <a:prstGeom prst="rect">
            <a:avLst/>
          </a:prstGeom>
          <a:noFill/>
          <a:ln w="9525">
            <a:noFill/>
            <a:miter lim="800000"/>
            <a:headEnd/>
            <a:tailEnd/>
          </a:ln>
        </p:spPr>
        <p:txBody>
          <a:bodyPr anchor="ctr">
            <a:prstTxWarp prst="textNoShape">
              <a:avLst/>
            </a:prstTxWarp>
          </a:bodyPr>
          <a:lstStyle/>
          <a:p>
            <a:pPr algn="ctr"/>
            <a:r>
              <a:rPr lang="en-US" sz="1400" dirty="0" smtClean="0"/>
              <a:t>Client can initiate a chat through presence indicator of FA and launch a video call or join other video calls from within the banking app</a:t>
            </a:r>
            <a:endParaRPr lang="en-US" sz="1400" dirty="0"/>
          </a:p>
        </p:txBody>
      </p:sp>
      <p:sp>
        <p:nvSpPr>
          <p:cNvPr id="20" name="Rectangle 1058"/>
          <p:cNvSpPr>
            <a:spLocks noChangeArrowheads="1"/>
          </p:cNvSpPr>
          <p:nvPr/>
        </p:nvSpPr>
        <p:spPr bwMode="auto">
          <a:xfrm>
            <a:off x="4128272" y="2647950"/>
            <a:ext cx="2272528" cy="789432"/>
          </a:xfrm>
          <a:prstGeom prst="rect">
            <a:avLst/>
          </a:prstGeom>
          <a:noFill/>
          <a:ln w="9525">
            <a:noFill/>
            <a:miter lim="800000"/>
            <a:headEnd/>
            <a:tailEnd/>
          </a:ln>
        </p:spPr>
        <p:txBody>
          <a:bodyPr anchor="ctr">
            <a:prstTxWarp prst="textNoShape">
              <a:avLst/>
            </a:prstTxWarp>
          </a:bodyPr>
          <a:lstStyle/>
          <a:p>
            <a:pPr algn="ctr"/>
            <a:r>
              <a:rPr lang="en-US" sz="1400" dirty="0"/>
              <a:t>C</a:t>
            </a:r>
            <a:r>
              <a:rPr lang="en-US" sz="1400" dirty="0" smtClean="0"/>
              <a:t>ollaborate with other expert peers (n-way video); app-share &amp; co-browse </a:t>
            </a:r>
          </a:p>
        </p:txBody>
      </p:sp>
      <p:sp>
        <p:nvSpPr>
          <p:cNvPr id="21" name="Rectangle 1058"/>
          <p:cNvSpPr>
            <a:spLocks noChangeArrowheads="1"/>
          </p:cNvSpPr>
          <p:nvPr/>
        </p:nvSpPr>
        <p:spPr bwMode="auto">
          <a:xfrm>
            <a:off x="5811016" y="3943350"/>
            <a:ext cx="2418584" cy="771215"/>
          </a:xfrm>
          <a:prstGeom prst="rect">
            <a:avLst/>
          </a:prstGeom>
          <a:noFill/>
          <a:ln w="9525">
            <a:noFill/>
            <a:miter lim="800000"/>
            <a:headEnd/>
            <a:tailEnd/>
          </a:ln>
        </p:spPr>
        <p:txBody>
          <a:bodyPr anchor="ctr">
            <a:prstTxWarp prst="textNoShape">
              <a:avLst/>
            </a:prstTxWarp>
          </a:bodyPr>
          <a:lstStyle/>
          <a:p>
            <a:pPr algn="ctr"/>
            <a:r>
              <a:rPr lang="en-US" sz="1400" dirty="0" smtClean="0"/>
              <a:t>FA’s or experts can leverage existing video devices (no rip and replace) </a:t>
            </a:r>
            <a:endParaRPr lang="en-US" sz="1400" dirty="0"/>
          </a:p>
        </p:txBody>
      </p:sp>
      <p:sp>
        <p:nvSpPr>
          <p:cNvPr id="22" name="Rounded Rectangle 21"/>
          <p:cNvSpPr/>
          <p:nvPr/>
        </p:nvSpPr>
        <p:spPr bwMode="auto">
          <a:xfrm>
            <a:off x="116310" y="3638550"/>
            <a:ext cx="3125044" cy="1128224"/>
          </a:xfrm>
          <a:prstGeom prst="roundRect">
            <a:avLst>
              <a:gd name="adj" fmla="val 6653"/>
            </a:avLst>
          </a:prstGeom>
          <a:solidFill>
            <a:schemeClr val="accent1">
              <a:lumMod val="20000"/>
              <a:lumOff val="80000"/>
            </a:schemeClr>
          </a:solidFill>
          <a:ln w="9525" cap="flat" cmpd="sng" algn="ctr">
            <a:noFill/>
            <a:prstDash val="solid"/>
            <a:round/>
            <a:headEnd type="none" w="med" len="med"/>
            <a:tailEnd type="none" w="med" len="med"/>
          </a:ln>
          <a:effectLst/>
        </p:spPr>
        <p:txBody>
          <a:bodyPr rIns="0" anchor="b" anchorCtr="0">
            <a:prstTxWarp prst="textNoShape">
              <a:avLst/>
            </a:prstTxWarp>
          </a:bodyPr>
          <a:lstStyle/>
          <a:p>
            <a:pPr marL="176213" indent="-176213">
              <a:buFont typeface="Arial"/>
              <a:buChar char="•"/>
              <a:defRPr/>
            </a:pPr>
            <a:r>
              <a:rPr lang="en-US" sz="1400" dirty="0" smtClean="0">
                <a:ea typeface="Arial Bold" charset="0"/>
                <a:cs typeface="Arial Bold" charset="0"/>
              </a:rPr>
              <a:t>Mobile Advisor </a:t>
            </a:r>
            <a:r>
              <a:rPr lang="en-US" sz="1400" dirty="0">
                <a:ea typeface="Arial Bold" charset="0"/>
                <a:cs typeface="Arial Bold" charset="0"/>
              </a:rPr>
              <a:t>SDK</a:t>
            </a:r>
          </a:p>
          <a:p>
            <a:pPr marL="176213" indent="-176213">
              <a:buFont typeface="Arial"/>
              <a:buChar char="•"/>
              <a:defRPr/>
            </a:pPr>
            <a:r>
              <a:rPr lang="en-US" sz="1400" dirty="0">
                <a:ea typeface="Arial Bold" charset="0"/>
                <a:cs typeface="Arial Bold" charset="0"/>
              </a:rPr>
              <a:t>Cisco VCS/VCE, CUCM and Presence server </a:t>
            </a:r>
          </a:p>
        </p:txBody>
      </p:sp>
      <p:sp>
        <p:nvSpPr>
          <p:cNvPr id="23" name="Round Same Side Corner Rectangle 22"/>
          <p:cNvSpPr/>
          <p:nvPr/>
        </p:nvSpPr>
        <p:spPr bwMode="auto">
          <a:xfrm>
            <a:off x="107629" y="3638550"/>
            <a:ext cx="3133725" cy="365760"/>
          </a:xfrm>
          <a:prstGeom prst="round2SameRect">
            <a:avLst/>
          </a:prstGeom>
          <a:solidFill>
            <a:schemeClr val="tx2"/>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2000" b="1" dirty="0">
                <a:solidFill>
                  <a:schemeClr val="bg1"/>
                </a:solidFill>
              </a:rPr>
              <a:t>Technology</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24600" y="2266950"/>
            <a:ext cx="2152493" cy="1615160"/>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4289" y="999684"/>
            <a:ext cx="1132886" cy="1401882"/>
          </a:xfrm>
          <a:prstGeom prst="rect">
            <a:avLst/>
          </a:prstGeom>
        </p:spPr>
      </p:pic>
      <p:pic>
        <p:nvPicPr>
          <p:cNvPr id="44" name="Picture 4" descr="C:\Users\AMacGowen\AppData\Local\Microsoft\Windows\Temporary Internet Files\Content.Outlook\IB3R1B6Q\businessman_videodeviceV5_trans jpg.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15238" y="3530073"/>
            <a:ext cx="1690987" cy="1133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58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solidFill>
                  <a:prstClr val="white"/>
                </a:solidFill>
              </a:rPr>
              <a:t>CaféX Communications Confidential © 2014 – All Rights Reserved. </a:t>
            </a:r>
            <a:endParaRPr lang="en-US" dirty="0">
              <a:solidFill>
                <a:prstClr val="white"/>
              </a:solidFill>
            </a:endParaRPr>
          </a:p>
        </p:txBody>
      </p:sp>
      <p:sp>
        <p:nvSpPr>
          <p:cNvPr id="8" name="Title 14"/>
          <p:cNvSpPr txBox="1">
            <a:spLocks/>
          </p:cNvSpPr>
          <p:nvPr/>
        </p:nvSpPr>
        <p:spPr>
          <a:xfrm>
            <a:off x="325437" y="62724"/>
            <a:ext cx="8818563" cy="685800"/>
          </a:xfrm>
          <a:prstGeom prst="rect">
            <a:avLst/>
          </a:prstGeom>
        </p:spPr>
        <p:txBody>
          <a:bodyPr vert="horz" lIns="91440" tIns="45720" rIns="91440" bIns="45720" rtlCol="0" anchor="ctr">
            <a:noAutofit/>
          </a:bodyPr>
          <a:lstStyle>
            <a:lvl1pPr algn="l" defTabSz="457200" rtl="0" eaLnBrk="1" latinLnBrk="0" hangingPunct="1">
              <a:lnSpc>
                <a:spcPct val="80000"/>
              </a:lnSpc>
              <a:spcBef>
                <a:spcPct val="0"/>
              </a:spcBef>
              <a:buNone/>
              <a:defRPr sz="3200" b="1" kern="1200">
                <a:solidFill>
                  <a:schemeClr val="tx1"/>
                </a:solidFill>
                <a:effectLst/>
                <a:latin typeface="+mj-lt"/>
                <a:ea typeface="+mj-ea"/>
                <a:cs typeface="+mj-cs"/>
              </a:defRPr>
            </a:lvl1pPr>
          </a:lstStyle>
          <a:p>
            <a:pPr algn="ctr"/>
            <a:r>
              <a:rPr lang="en-US" dirty="0" smtClean="0">
                <a:solidFill>
                  <a:srgbClr val="092E4D"/>
                </a:solidFill>
              </a:rPr>
              <a:t>Financial Card Services – Case Study</a:t>
            </a:r>
            <a:endParaRPr lang="en-US" dirty="0">
              <a:solidFill>
                <a:srgbClr val="092E4D"/>
              </a:solidFill>
            </a:endParaRPr>
          </a:p>
        </p:txBody>
      </p:sp>
      <p:sp>
        <p:nvSpPr>
          <p:cNvPr id="24" name="Slide Number Placeholder 4"/>
          <p:cNvSpPr txBox="1">
            <a:spLocks/>
          </p:cNvSpPr>
          <p:nvPr/>
        </p:nvSpPr>
        <p:spPr>
          <a:xfrm>
            <a:off x="7014842" y="487611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7F7F7F"/>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31C951-9D62-474D-B35D-66AB940D3B2F}" type="slidenum">
              <a:rPr lang="en-US" sz="1000" smtClean="0">
                <a:solidFill>
                  <a:srgbClr val="FFFFFF"/>
                </a:solidFill>
              </a:rPr>
              <a:pPr/>
              <a:t>23</a:t>
            </a:fld>
            <a:endParaRPr lang="en-US" sz="1000" dirty="0">
              <a:solidFill>
                <a:srgbClr val="FFFFFF"/>
              </a:solidFill>
            </a:endParaRPr>
          </a:p>
        </p:txBody>
      </p:sp>
      <p:sp>
        <p:nvSpPr>
          <p:cNvPr id="25" name="Rounded Rectangle 24"/>
          <p:cNvSpPr>
            <a:spLocks noChangeAspect="1"/>
          </p:cNvSpPr>
          <p:nvPr/>
        </p:nvSpPr>
        <p:spPr bwMode="auto">
          <a:xfrm>
            <a:off x="3723212" y="802175"/>
            <a:ext cx="4968395" cy="3979375"/>
          </a:xfrm>
          <a:prstGeom prst="roundRect">
            <a:avLst>
              <a:gd name="adj" fmla="val 3592"/>
            </a:avLst>
          </a:prstGeom>
          <a:solidFill>
            <a:schemeClr val="bg1"/>
          </a:solidFill>
          <a:ln w="9525" cap="flat" cmpd="sng" algn="ctr">
            <a:solidFill>
              <a:schemeClr val="accent2"/>
            </a:solidFill>
            <a:prstDash val="solid"/>
            <a:round/>
            <a:headEnd type="none" w="med" len="med"/>
            <a:tailEnd type="none" w="med" len="med"/>
          </a:ln>
          <a:effectLst/>
        </p:spPr>
        <p:txBody>
          <a:bodyPr rIns="0">
            <a:prstTxWarp prst="textNoShape">
              <a:avLst/>
            </a:prstTxWarp>
          </a:bodyPr>
          <a:lstStyle/>
          <a:p>
            <a:pPr defTabSz="457200">
              <a:defRPr/>
            </a:pPr>
            <a:endParaRPr lang="en-US" sz="1200" dirty="0">
              <a:solidFill>
                <a:srgbClr val="092E4D"/>
              </a:solidFill>
              <a:latin typeface="Arial Narrow" charset="0"/>
            </a:endParaRPr>
          </a:p>
          <a:p>
            <a:pPr defTabSz="457200">
              <a:defRPr/>
            </a:pPr>
            <a:endParaRPr lang="en-US" sz="800" dirty="0">
              <a:solidFill>
                <a:srgbClr val="092E4D"/>
              </a:solidFill>
              <a:latin typeface="Arial Narrow" charset="0"/>
            </a:endParaRPr>
          </a:p>
          <a:p>
            <a:pPr defTabSz="457200">
              <a:defRPr/>
            </a:pPr>
            <a:endParaRPr lang="en-US" sz="1200" b="1" dirty="0">
              <a:solidFill>
                <a:srgbClr val="092E4D"/>
              </a:solidFill>
              <a:latin typeface="Arial Bold" charset="0"/>
              <a:ea typeface="Arial Bold" charset="0"/>
              <a:cs typeface="Arial Bold" charset="0"/>
            </a:endParaRPr>
          </a:p>
        </p:txBody>
      </p:sp>
      <p:sp>
        <p:nvSpPr>
          <p:cNvPr id="29" name="AutoShape 20"/>
          <p:cNvSpPr>
            <a:spLocks noChangeAspect="1" noChangeArrowheads="1"/>
          </p:cNvSpPr>
          <p:nvPr/>
        </p:nvSpPr>
        <p:spPr bwMode="auto">
          <a:xfrm rot="12937952">
            <a:off x="4429918" y="1697350"/>
            <a:ext cx="609600" cy="1447800"/>
          </a:xfrm>
          <a:prstGeom prst="triangle">
            <a:avLst>
              <a:gd name="adj" fmla="val 50000"/>
            </a:avLst>
          </a:prstGeom>
          <a:solidFill>
            <a:schemeClr val="bg1">
              <a:lumMod val="65000"/>
              <a:alpha val="25000"/>
            </a:schemeClr>
          </a:solidFill>
          <a:ln w="9525">
            <a:noFill/>
            <a:miter lim="800000"/>
            <a:headEnd/>
            <a:tailEnd/>
          </a:ln>
        </p:spPr>
        <p:txBody>
          <a:bodyPr wrap="none" anchor="ctr">
            <a:prstTxWarp prst="textNoShape">
              <a:avLst/>
            </a:prstTxWarp>
          </a:bodyPr>
          <a:lstStyle/>
          <a:p>
            <a:pPr defTabSz="457200"/>
            <a:endParaRPr lang="en-US" dirty="0">
              <a:solidFill>
                <a:srgbClr val="092E4D"/>
              </a:solidFill>
            </a:endParaRPr>
          </a:p>
        </p:txBody>
      </p:sp>
      <p:sp>
        <p:nvSpPr>
          <p:cNvPr id="30" name="AutoShape 24"/>
          <p:cNvSpPr>
            <a:spLocks noChangeAspect="1" noChangeArrowheads="1"/>
          </p:cNvSpPr>
          <p:nvPr/>
        </p:nvSpPr>
        <p:spPr bwMode="auto">
          <a:xfrm rot="-4717344">
            <a:off x="6372131" y="276712"/>
            <a:ext cx="896865" cy="2330450"/>
          </a:xfrm>
          <a:prstGeom prst="triangle">
            <a:avLst>
              <a:gd name="adj" fmla="val 50000"/>
            </a:avLst>
          </a:prstGeom>
          <a:solidFill>
            <a:schemeClr val="bg1">
              <a:lumMod val="65000"/>
              <a:alpha val="25000"/>
            </a:schemeClr>
          </a:solidFill>
          <a:ln w="9525">
            <a:noFill/>
            <a:miter lim="800000"/>
            <a:headEnd/>
            <a:tailEnd/>
          </a:ln>
        </p:spPr>
        <p:txBody>
          <a:bodyPr wrap="none" anchor="ctr">
            <a:prstTxWarp prst="textNoShape">
              <a:avLst/>
            </a:prstTxWarp>
          </a:bodyPr>
          <a:lstStyle/>
          <a:p>
            <a:pPr defTabSz="457200"/>
            <a:endParaRPr lang="en-US" dirty="0">
              <a:solidFill>
                <a:srgbClr val="092E4D"/>
              </a:solidFill>
            </a:endParaRPr>
          </a:p>
        </p:txBody>
      </p:sp>
      <p:sp>
        <p:nvSpPr>
          <p:cNvPr id="31" name="AutoShape 28"/>
          <p:cNvSpPr>
            <a:spLocks noChangeAspect="1" noChangeArrowheads="1"/>
          </p:cNvSpPr>
          <p:nvPr/>
        </p:nvSpPr>
        <p:spPr bwMode="auto">
          <a:xfrm rot="39452">
            <a:off x="7464258" y="2202670"/>
            <a:ext cx="496887" cy="1447800"/>
          </a:xfrm>
          <a:prstGeom prst="triangle">
            <a:avLst>
              <a:gd name="adj" fmla="val 50000"/>
            </a:avLst>
          </a:prstGeom>
          <a:solidFill>
            <a:schemeClr val="bg1">
              <a:lumMod val="65000"/>
              <a:alpha val="25000"/>
            </a:schemeClr>
          </a:solidFill>
          <a:ln w="9525">
            <a:noFill/>
            <a:miter lim="800000"/>
            <a:headEnd/>
            <a:tailEnd/>
          </a:ln>
        </p:spPr>
        <p:txBody>
          <a:bodyPr wrap="none" anchor="ctr">
            <a:prstTxWarp prst="textNoShape">
              <a:avLst/>
            </a:prstTxWarp>
          </a:bodyPr>
          <a:lstStyle/>
          <a:p>
            <a:pPr defTabSz="457200"/>
            <a:endParaRPr lang="en-US" dirty="0">
              <a:solidFill>
                <a:srgbClr val="092E4D"/>
              </a:solidFill>
            </a:endParaRPr>
          </a:p>
        </p:txBody>
      </p:sp>
      <p:sp>
        <p:nvSpPr>
          <p:cNvPr id="32" name="AutoShape 30"/>
          <p:cNvSpPr>
            <a:spLocks noChangeAspect="1" noChangeArrowheads="1"/>
          </p:cNvSpPr>
          <p:nvPr/>
        </p:nvSpPr>
        <p:spPr bwMode="auto">
          <a:xfrm rot="4017751">
            <a:off x="5468837" y="2877607"/>
            <a:ext cx="609600" cy="2194860"/>
          </a:xfrm>
          <a:prstGeom prst="triangle">
            <a:avLst>
              <a:gd name="adj" fmla="val 50000"/>
            </a:avLst>
          </a:prstGeom>
          <a:solidFill>
            <a:schemeClr val="bg1">
              <a:lumMod val="65000"/>
              <a:alpha val="25000"/>
            </a:schemeClr>
          </a:solidFill>
          <a:ln w="9525">
            <a:noFill/>
            <a:miter lim="800000"/>
            <a:headEnd/>
            <a:tailEnd/>
          </a:ln>
        </p:spPr>
        <p:txBody>
          <a:bodyPr rot="10800000" vert="eaVert" wrap="none" anchor="ctr">
            <a:prstTxWarp prst="textNoShape">
              <a:avLst/>
            </a:prstTxWarp>
          </a:bodyPr>
          <a:lstStyle/>
          <a:p>
            <a:pPr algn="ctr" defTabSz="457200"/>
            <a:endParaRPr lang="en-US" dirty="0">
              <a:solidFill>
                <a:srgbClr val="092E4D"/>
              </a:solidFill>
            </a:endParaRPr>
          </a:p>
        </p:txBody>
      </p:sp>
      <p:sp>
        <p:nvSpPr>
          <p:cNvPr id="38" name="Rectangle 1058"/>
          <p:cNvSpPr>
            <a:spLocks noChangeArrowheads="1"/>
          </p:cNvSpPr>
          <p:nvPr/>
        </p:nvSpPr>
        <p:spPr bwMode="auto">
          <a:xfrm>
            <a:off x="5804147" y="785149"/>
            <a:ext cx="2120653" cy="1201219"/>
          </a:xfrm>
          <a:prstGeom prst="rect">
            <a:avLst/>
          </a:prstGeom>
          <a:noFill/>
          <a:ln w="9525">
            <a:noFill/>
            <a:miter lim="800000"/>
            <a:headEnd/>
            <a:tailEnd/>
          </a:ln>
        </p:spPr>
        <p:txBody>
          <a:bodyPr anchor="ctr">
            <a:prstTxWarp prst="textNoShape">
              <a:avLst/>
            </a:prstTxWarp>
          </a:bodyPr>
          <a:lstStyle/>
          <a:p>
            <a:pPr algn="ctr" defTabSz="457200"/>
            <a:r>
              <a:rPr lang="en-US" sz="1400" dirty="0">
                <a:solidFill>
                  <a:srgbClr val="092E4D"/>
                </a:solidFill>
              </a:rPr>
              <a:t>Card member initiates voice or video call from app</a:t>
            </a:r>
          </a:p>
        </p:txBody>
      </p:sp>
      <p:sp>
        <p:nvSpPr>
          <p:cNvPr id="39" name="Rectangle 1058"/>
          <p:cNvSpPr>
            <a:spLocks noChangeArrowheads="1"/>
          </p:cNvSpPr>
          <p:nvPr/>
        </p:nvSpPr>
        <p:spPr bwMode="auto">
          <a:xfrm>
            <a:off x="3810000" y="2302090"/>
            <a:ext cx="2272528" cy="789432"/>
          </a:xfrm>
          <a:prstGeom prst="rect">
            <a:avLst/>
          </a:prstGeom>
          <a:noFill/>
          <a:ln w="9525">
            <a:noFill/>
            <a:miter lim="800000"/>
            <a:headEnd/>
            <a:tailEnd/>
          </a:ln>
        </p:spPr>
        <p:txBody>
          <a:bodyPr anchor="ctr">
            <a:prstTxWarp prst="textNoShape">
              <a:avLst/>
            </a:prstTxWarp>
          </a:bodyPr>
          <a:lstStyle/>
          <a:p>
            <a:pPr algn="ctr" defTabSz="457200"/>
            <a:r>
              <a:rPr lang="en-US" sz="1400" dirty="0">
                <a:solidFill>
                  <a:srgbClr val="092E4D"/>
                </a:solidFill>
              </a:rPr>
              <a:t>Call is routed based on caller status/profile, product to agent/concierge</a:t>
            </a:r>
          </a:p>
        </p:txBody>
      </p:sp>
      <p:sp>
        <p:nvSpPr>
          <p:cNvPr id="40" name="Rectangle 1058"/>
          <p:cNvSpPr>
            <a:spLocks noChangeArrowheads="1"/>
          </p:cNvSpPr>
          <p:nvPr/>
        </p:nvSpPr>
        <p:spPr bwMode="auto">
          <a:xfrm>
            <a:off x="5774112" y="3817475"/>
            <a:ext cx="2852358" cy="771215"/>
          </a:xfrm>
          <a:prstGeom prst="rect">
            <a:avLst/>
          </a:prstGeom>
          <a:noFill/>
          <a:ln w="9525">
            <a:noFill/>
            <a:miter lim="800000"/>
            <a:headEnd/>
            <a:tailEnd/>
          </a:ln>
        </p:spPr>
        <p:txBody>
          <a:bodyPr anchor="ctr">
            <a:prstTxWarp prst="textNoShape">
              <a:avLst/>
            </a:prstTxWarp>
          </a:bodyPr>
          <a:lstStyle/>
          <a:p>
            <a:pPr algn="ctr" defTabSz="457200"/>
            <a:r>
              <a:rPr lang="en-US" sz="1400" dirty="0">
                <a:solidFill>
                  <a:srgbClr val="092E4D"/>
                </a:solidFill>
              </a:rPr>
              <a:t> Account info, online activity “screen popped”  to agent / concierge with video call </a:t>
            </a:r>
          </a:p>
        </p:txBody>
      </p:sp>
      <p:grpSp>
        <p:nvGrpSpPr>
          <p:cNvPr id="41" name="Group 40"/>
          <p:cNvGrpSpPr/>
          <p:nvPr/>
        </p:nvGrpSpPr>
        <p:grpSpPr>
          <a:xfrm>
            <a:off x="5573844" y="1358421"/>
            <a:ext cx="3285443" cy="3029231"/>
            <a:chOff x="5631719" y="1190347"/>
            <a:chExt cx="3285443" cy="3029231"/>
          </a:xfrm>
        </p:grpSpPr>
        <p:pic>
          <p:nvPicPr>
            <p:cNvPr id="42" name="Picture 6" descr="http://mockuphone.com/static/images/phones/ipad4_white_landscap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31719" y="1190347"/>
              <a:ext cx="3285443" cy="3029231"/>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43" name="Group 42"/>
            <p:cNvGrpSpPr/>
            <p:nvPr/>
          </p:nvGrpSpPr>
          <p:grpSpPr>
            <a:xfrm>
              <a:off x="6336041" y="2018153"/>
              <a:ext cx="1973636" cy="1365587"/>
              <a:chOff x="6127019" y="1851069"/>
              <a:chExt cx="2087803" cy="1444581"/>
            </a:xfrm>
            <a:effectLst/>
          </p:grpSpPr>
          <p:pic>
            <p:nvPicPr>
              <p:cNvPr id="44"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27019" y="1851069"/>
                <a:ext cx="2087803" cy="1444581"/>
              </a:xfrm>
              <a:prstGeom prst="rect">
                <a:avLst/>
              </a:prstGeom>
              <a:ln>
                <a:solidFill>
                  <a:schemeClr val="bg1">
                    <a:lumMod val="85000"/>
                  </a:schemeClr>
                </a:solidFill>
              </a:ln>
              <a:effectLst/>
            </p:spPr>
          </p:pic>
          <p:pic>
            <p:nvPicPr>
              <p:cNvPr id="45" name="Picture 4" descr="http://1.bp.blogspot.com/-TtJKN9peT8Q/TsK8UZKUuyI/AAAAAAAAALc/FQjX0KFw1is/s1600/phone+answering+service.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198709" y="2033997"/>
                <a:ext cx="899584" cy="635575"/>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6" name="Picture 45" descr="macbookpro_video.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93421" y="3414039"/>
            <a:ext cx="2074636" cy="1270951"/>
          </a:xfrm>
          <a:prstGeom prst="rect">
            <a:avLst/>
          </a:prstGeom>
        </p:spPr>
      </p:pic>
      <p:pic>
        <p:nvPicPr>
          <p:cNvPr id="47" name="Picture 8" descr="https://encrypted-tbn2.gstatic.com/images?q=tbn:ANd9GcSXG_0GsTawqKGDe3G2rr0-OdNiBXQ6l_cl3l11BXbJH2w2IQKi"/>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992519" y="943339"/>
            <a:ext cx="1484398" cy="1142291"/>
          </a:xfrm>
          <a:prstGeom prst="round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163867" y="3500042"/>
            <a:ext cx="1555143" cy="1064548"/>
          </a:xfrm>
          <a:prstGeom prst="rect">
            <a:avLst/>
          </a:prstGeom>
        </p:spPr>
      </p:pic>
      <p:pic>
        <p:nvPicPr>
          <p:cNvPr id="49" name="Picture 3"/>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4240448" y="3948813"/>
            <a:ext cx="1095812" cy="615777"/>
          </a:xfrm>
          <a:prstGeom prst="rect">
            <a:avLst/>
          </a:prstGeom>
          <a:ln>
            <a:noFill/>
          </a:ln>
          <a:effectLst/>
        </p:spPr>
      </p:pic>
      <p:pic>
        <p:nvPicPr>
          <p:cNvPr id="50" name="Picture 4" descr="http://1.bp.blogspot.com/-TtJKN9peT8Q/TsK8UZKUuyI/AAAAAAAAALc/FQjX0KFw1is/s1600/phone+answering+service.jpg"/>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5238667" y="3580822"/>
            <a:ext cx="366165" cy="25591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1"/>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5371994" y="4159673"/>
            <a:ext cx="293435" cy="376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ounded Rectangle 32"/>
          <p:cNvSpPr/>
          <p:nvPr/>
        </p:nvSpPr>
        <p:spPr bwMode="auto">
          <a:xfrm>
            <a:off x="114106" y="774700"/>
            <a:ext cx="3127248" cy="1111250"/>
          </a:xfrm>
          <a:prstGeom prst="roundRect">
            <a:avLst>
              <a:gd name="adj" fmla="val 8103"/>
            </a:avLst>
          </a:prstGeom>
          <a:solidFill>
            <a:schemeClr val="accent1">
              <a:lumMod val="20000"/>
              <a:lumOff val="80000"/>
            </a:schemeClr>
          </a:solidFill>
          <a:ln w="9525" cap="flat" cmpd="sng" algn="ctr">
            <a:noFill/>
            <a:prstDash val="solid"/>
            <a:round/>
            <a:headEnd type="none" w="med" len="med"/>
            <a:tailEnd type="none" w="med" len="med"/>
          </a:ln>
          <a:effectLst/>
        </p:spPr>
        <p:txBody>
          <a:bodyPr rIns="0" anchor="b" anchorCtr="0">
            <a:prstTxWarp prst="textNoShape">
              <a:avLst/>
            </a:prstTxWarp>
          </a:bodyPr>
          <a:lstStyle/>
          <a:p>
            <a:pPr defTabSz="457200"/>
            <a:r>
              <a:rPr lang="en-US" sz="1400" dirty="0">
                <a:solidFill>
                  <a:srgbClr val="092E4D"/>
                </a:solidFill>
                <a:ea typeface="Arial Bold" charset="0"/>
                <a:cs typeface="Arial Bold" charset="0"/>
              </a:rPr>
              <a:t>Enabling initial 45K platinum members with video collaboration with CC Agents through  tablet App or MYCA web portal </a:t>
            </a:r>
          </a:p>
        </p:txBody>
      </p:sp>
      <p:sp>
        <p:nvSpPr>
          <p:cNvPr id="34" name="Round Same Side Corner Rectangle 33"/>
          <p:cNvSpPr/>
          <p:nvPr/>
        </p:nvSpPr>
        <p:spPr bwMode="auto">
          <a:xfrm>
            <a:off x="107629" y="787398"/>
            <a:ext cx="3133725" cy="321311"/>
          </a:xfrm>
          <a:prstGeom prst="round2SameRect">
            <a:avLst/>
          </a:prstGeom>
          <a:solidFill>
            <a:schemeClr val="tx2"/>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r>
              <a:rPr lang="en-US" sz="1600" b="1" dirty="0">
                <a:solidFill>
                  <a:prstClr val="white"/>
                </a:solidFill>
              </a:rPr>
              <a:t>Use Case </a:t>
            </a:r>
          </a:p>
        </p:txBody>
      </p:sp>
      <p:sp>
        <p:nvSpPr>
          <p:cNvPr id="35" name="Rounded Rectangle 34"/>
          <p:cNvSpPr/>
          <p:nvPr/>
        </p:nvSpPr>
        <p:spPr bwMode="auto">
          <a:xfrm>
            <a:off x="115266" y="1962150"/>
            <a:ext cx="3126088" cy="1732227"/>
          </a:xfrm>
          <a:prstGeom prst="roundRect">
            <a:avLst>
              <a:gd name="adj" fmla="val 8660"/>
            </a:avLst>
          </a:prstGeom>
          <a:solidFill>
            <a:schemeClr val="accent1">
              <a:lumMod val="20000"/>
              <a:lumOff val="80000"/>
            </a:schemeClr>
          </a:solidFill>
          <a:ln w="9525" cap="flat" cmpd="sng" algn="ctr">
            <a:noFill/>
            <a:prstDash val="solid"/>
            <a:round/>
            <a:headEnd type="none" w="med" len="med"/>
            <a:tailEnd type="none" w="med" len="med"/>
          </a:ln>
          <a:effectLst/>
        </p:spPr>
        <p:txBody>
          <a:bodyPr rIns="0" anchor="b" anchorCtr="0">
            <a:prstTxWarp prst="textNoShape">
              <a:avLst/>
            </a:prstTxWarp>
          </a:bodyPr>
          <a:lstStyle/>
          <a:p>
            <a:pPr defTabSz="457200">
              <a:defRPr/>
            </a:pPr>
            <a:endParaRPr lang="en-US" sz="1600" b="1" dirty="0">
              <a:solidFill>
                <a:srgbClr val="092E4D"/>
              </a:solidFill>
              <a:ea typeface="Arial Bold" charset="0"/>
              <a:cs typeface="Arial Bold" charset="0"/>
            </a:endParaRPr>
          </a:p>
          <a:p>
            <a:pPr marL="176213" indent="-176213" defTabSz="457200">
              <a:buFont typeface="Arial"/>
              <a:buChar char="•"/>
              <a:defRPr/>
            </a:pPr>
            <a:r>
              <a:rPr lang="en-US" sz="1400" dirty="0">
                <a:solidFill>
                  <a:srgbClr val="092E4D"/>
                </a:solidFill>
                <a:ea typeface="Arial Bold" charset="0"/>
                <a:cs typeface="Arial Bold" charset="0"/>
              </a:rPr>
              <a:t>Reinforce value of the card</a:t>
            </a:r>
          </a:p>
          <a:p>
            <a:pPr marL="176213" indent="-176213" defTabSz="457200">
              <a:buFont typeface="Arial"/>
              <a:buChar char="•"/>
              <a:defRPr/>
            </a:pPr>
            <a:r>
              <a:rPr lang="en-US" sz="1400" dirty="0">
                <a:solidFill>
                  <a:srgbClr val="092E4D"/>
                </a:solidFill>
                <a:ea typeface="Arial Bold" charset="0"/>
                <a:cs typeface="Arial Bold" charset="0"/>
              </a:rPr>
              <a:t>Higher CSAT - 4 pts increase in NPS</a:t>
            </a:r>
          </a:p>
          <a:p>
            <a:pPr marL="176213" indent="-176213" defTabSz="457200">
              <a:buFont typeface="Arial"/>
              <a:buChar char="•"/>
              <a:defRPr/>
            </a:pPr>
            <a:r>
              <a:rPr lang="en-US" sz="1400" dirty="0">
                <a:solidFill>
                  <a:srgbClr val="092E4D"/>
                </a:solidFill>
                <a:ea typeface="Arial Bold" charset="0"/>
                <a:cs typeface="Arial Bold" charset="0"/>
              </a:rPr>
              <a:t>Higher conversion rate + upsell</a:t>
            </a:r>
          </a:p>
          <a:p>
            <a:pPr marL="176213" indent="-176213" defTabSz="457200">
              <a:buFont typeface="Arial"/>
              <a:buChar char="•"/>
              <a:defRPr/>
            </a:pPr>
            <a:r>
              <a:rPr lang="en-US" sz="1400" dirty="0">
                <a:solidFill>
                  <a:srgbClr val="092E4D"/>
                </a:solidFill>
                <a:ea typeface="Arial Bold" charset="0"/>
                <a:cs typeface="Arial Bold" charset="0"/>
              </a:rPr>
              <a:t>Stronger client-advisor relationships</a:t>
            </a:r>
          </a:p>
          <a:p>
            <a:pPr marL="176213" indent="-176213" defTabSz="457200">
              <a:buFont typeface="Arial"/>
              <a:buChar char="•"/>
              <a:defRPr/>
            </a:pPr>
            <a:r>
              <a:rPr lang="en-US" sz="1400" dirty="0">
                <a:solidFill>
                  <a:srgbClr val="092E4D"/>
                </a:solidFill>
                <a:ea typeface="Arial Bold" charset="0"/>
                <a:cs typeface="Arial Bold" charset="0"/>
              </a:rPr>
              <a:t>Agents get more human, personal experience</a:t>
            </a:r>
          </a:p>
        </p:txBody>
      </p:sp>
      <p:sp>
        <p:nvSpPr>
          <p:cNvPr id="36" name="Round Same Side Corner Rectangle 35"/>
          <p:cNvSpPr/>
          <p:nvPr/>
        </p:nvSpPr>
        <p:spPr bwMode="auto">
          <a:xfrm>
            <a:off x="94929" y="2006599"/>
            <a:ext cx="3136392" cy="321311"/>
          </a:xfrm>
          <a:prstGeom prst="round2SameRect">
            <a:avLst/>
          </a:prstGeom>
          <a:solidFill>
            <a:schemeClr val="tx2"/>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r>
              <a:rPr lang="en-US" sz="1600" b="1" dirty="0">
                <a:solidFill>
                  <a:prstClr val="white"/>
                </a:solidFill>
                <a:ea typeface="MS PGothic" pitchFamily="34" charset="-128"/>
                <a:cs typeface="MS PGothic" pitchFamily="34" charset="-128"/>
              </a:rPr>
              <a:t> Impact</a:t>
            </a:r>
          </a:p>
        </p:txBody>
      </p:sp>
      <p:sp>
        <p:nvSpPr>
          <p:cNvPr id="37" name="Rounded Rectangle 36"/>
          <p:cNvSpPr/>
          <p:nvPr/>
        </p:nvSpPr>
        <p:spPr bwMode="auto">
          <a:xfrm>
            <a:off x="116310" y="3729526"/>
            <a:ext cx="3125044" cy="1128224"/>
          </a:xfrm>
          <a:prstGeom prst="roundRect">
            <a:avLst>
              <a:gd name="adj" fmla="val 6653"/>
            </a:avLst>
          </a:prstGeom>
          <a:solidFill>
            <a:schemeClr val="accent1">
              <a:lumMod val="20000"/>
              <a:lumOff val="80000"/>
            </a:schemeClr>
          </a:solidFill>
          <a:ln w="9525" cap="flat" cmpd="sng" algn="ctr">
            <a:noFill/>
            <a:prstDash val="solid"/>
            <a:round/>
            <a:headEnd type="none" w="med" len="med"/>
            <a:tailEnd type="none" w="med" len="med"/>
          </a:ln>
          <a:effectLst/>
        </p:spPr>
        <p:txBody>
          <a:bodyPr rIns="0" anchor="b" anchorCtr="0">
            <a:prstTxWarp prst="textNoShape">
              <a:avLst/>
            </a:prstTxWarp>
          </a:bodyPr>
          <a:lstStyle/>
          <a:p>
            <a:pPr marL="176213" indent="-176213" defTabSz="457200">
              <a:buFont typeface="Arial"/>
              <a:buChar char="•"/>
              <a:defRPr/>
            </a:pPr>
            <a:r>
              <a:rPr lang="it-IT" sz="1400" dirty="0">
                <a:solidFill>
                  <a:srgbClr val="092E4D"/>
                </a:solidFill>
                <a:ea typeface="Arial Bold" charset="0"/>
                <a:cs typeface="Arial Bold" charset="0"/>
              </a:rPr>
              <a:t>Fusion Client SDK &amp; Palettes</a:t>
            </a:r>
          </a:p>
          <a:p>
            <a:pPr marL="176213" indent="-176213" defTabSz="457200">
              <a:buFont typeface="Arial"/>
              <a:buChar char="•"/>
              <a:defRPr/>
            </a:pPr>
            <a:r>
              <a:rPr lang="it-IT" sz="1400" dirty="0">
                <a:solidFill>
                  <a:srgbClr val="092E4D"/>
                </a:solidFill>
                <a:ea typeface="Arial Bold" charset="0"/>
                <a:cs typeface="Arial Bold" charset="0"/>
              </a:rPr>
              <a:t>UCCE Contact Center (CVP,ICM, EX-60, Finesse)</a:t>
            </a:r>
          </a:p>
        </p:txBody>
      </p:sp>
      <p:sp>
        <p:nvSpPr>
          <p:cNvPr id="52" name="Round Same Side Corner Rectangle 51"/>
          <p:cNvSpPr/>
          <p:nvPr/>
        </p:nvSpPr>
        <p:spPr bwMode="auto">
          <a:xfrm>
            <a:off x="107629" y="3773974"/>
            <a:ext cx="3133725" cy="321311"/>
          </a:xfrm>
          <a:prstGeom prst="round2SameRect">
            <a:avLst/>
          </a:prstGeom>
          <a:solidFill>
            <a:schemeClr val="tx2"/>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defTabSz="457200">
              <a:defRPr/>
            </a:pPr>
            <a:r>
              <a:rPr lang="en-US" sz="1600" b="1" dirty="0">
                <a:solidFill>
                  <a:prstClr val="white"/>
                </a:solidFill>
              </a:rPr>
              <a:t>Technology</a:t>
            </a:r>
          </a:p>
        </p:txBody>
      </p:sp>
    </p:spTree>
    <p:extLst>
      <p:ext uri="{BB962C8B-B14F-4D97-AF65-F5344CB8AC3E}">
        <p14:creationId xmlns:p14="http://schemas.microsoft.com/office/powerpoint/2010/main" val="325367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0036" y="137982"/>
            <a:ext cx="7636982" cy="566375"/>
          </a:xfrm>
        </p:spPr>
        <p:txBody>
          <a:bodyPr/>
          <a:lstStyle/>
          <a:p>
            <a:r>
              <a:rPr lang="en-US" dirty="0" smtClean="0"/>
              <a:t>Acknowledging Innovation and Leadership</a:t>
            </a:r>
            <a:endParaRPr lang="en-US" dirty="0"/>
          </a:p>
        </p:txBody>
      </p:sp>
      <p:sp>
        <p:nvSpPr>
          <p:cNvPr id="3" name="Text Placeholder 2"/>
          <p:cNvSpPr>
            <a:spLocks noGrp="1"/>
          </p:cNvSpPr>
          <p:nvPr>
            <p:ph type="body" sz="quarter" idx="4294967295"/>
          </p:nvPr>
        </p:nvSpPr>
        <p:spPr>
          <a:xfrm>
            <a:off x="55420" y="1008063"/>
            <a:ext cx="3563938" cy="3724275"/>
          </a:xfrm>
        </p:spPr>
        <p:txBody>
          <a:bodyPr>
            <a:noAutofit/>
          </a:bodyPr>
          <a:lstStyle/>
          <a:p>
            <a:pPr marL="234950" indent="-234950"/>
            <a:r>
              <a:rPr lang="en-US" sz="1400" dirty="0"/>
              <a:t>“Over the last several years we’ve been on a journey to bring the power of personality and human interaction back to servicing,” said Daniel Clayton, manager of public affairs and communications at </a:t>
            </a:r>
            <a:r>
              <a:rPr lang="en-US" sz="1400" dirty="0">
                <a:hlinkClick r:id="rId2"/>
              </a:rPr>
              <a:t>American Express, New York. “This capability allows us an even deeper way to build a relationship with the customer in a way that uses technology to heighten and harness the power of dialogue.</a:t>
            </a:r>
          </a:p>
          <a:p>
            <a:pPr marL="234950" indent="-234950">
              <a:buNone/>
            </a:pPr>
            <a:endParaRPr lang="en-US" sz="1400" dirty="0"/>
          </a:p>
          <a:p>
            <a:pPr marL="234950" indent="-234950"/>
            <a:r>
              <a:rPr lang="en-US" sz="1400" dirty="0"/>
              <a:t>“Here’s hoping more </a:t>
            </a:r>
            <a:r>
              <a:rPr lang="en-US" sz="1400" dirty="0" err="1"/>
              <a:t>iOS</a:t>
            </a:r>
            <a:r>
              <a:rPr lang="en-US" sz="1400" dirty="0"/>
              <a:t> apps add a similar feature in the near future, because from where we stand making customer service easier to access can only be a good thing.”</a:t>
            </a:r>
          </a:p>
        </p:txBody>
      </p:sp>
      <p:pic>
        <p:nvPicPr>
          <p:cNvPr id="4" name="Picture 3" descr="Screen Shot 2014-02-20 at 1.51.04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62413" y="973455"/>
            <a:ext cx="3492239" cy="2395120"/>
          </a:xfrm>
          <a:prstGeom prst="rect">
            <a:avLst/>
          </a:prstGeom>
        </p:spPr>
      </p:pic>
      <p:pic>
        <p:nvPicPr>
          <p:cNvPr id="5" name="Picture 4" descr="Screen Shot 2014-02-20 at 4.12.18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10625" y="978894"/>
            <a:ext cx="3002441" cy="2940916"/>
          </a:xfrm>
          <a:prstGeom prst="rect">
            <a:avLst/>
          </a:prstGeom>
        </p:spPr>
      </p:pic>
      <p:pic>
        <p:nvPicPr>
          <p:cNvPr id="6" name="Picture 5" descr="Screen Shot 2014-02-20 at 4.13.00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5268" y="2207854"/>
            <a:ext cx="1894913" cy="2688908"/>
          </a:xfrm>
          <a:prstGeom prst="rect">
            <a:avLst/>
          </a:prstGeom>
        </p:spPr>
      </p:pic>
    </p:spTree>
    <p:extLst>
      <p:ext uri="{BB962C8B-B14F-4D97-AF65-F5344CB8AC3E}">
        <p14:creationId xmlns:p14="http://schemas.microsoft.com/office/powerpoint/2010/main" val="230486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a:spLocks noChangeAspect="1"/>
          </p:cNvSpPr>
          <p:nvPr/>
        </p:nvSpPr>
        <p:spPr bwMode="auto">
          <a:xfrm>
            <a:off x="3723213" y="787399"/>
            <a:ext cx="4968395" cy="3979375"/>
          </a:xfrm>
          <a:prstGeom prst="roundRect">
            <a:avLst>
              <a:gd name="adj" fmla="val 3592"/>
            </a:avLst>
          </a:prstGeom>
          <a:solidFill>
            <a:schemeClr val="bg1"/>
          </a:solidFill>
          <a:ln w="9525" cap="flat" cmpd="sng" algn="ctr">
            <a:solidFill>
              <a:schemeClr val="accent1"/>
            </a:solidFill>
            <a:prstDash val="solid"/>
            <a:round/>
            <a:headEnd type="none" w="med" len="med"/>
            <a:tailEnd type="none" w="med" len="med"/>
          </a:ln>
          <a:effectLst/>
        </p:spPr>
        <p:txBody>
          <a:bodyPr rIns="0">
            <a:prstTxWarp prst="textNoShape">
              <a:avLst/>
            </a:prstTxWarp>
          </a:bodyPr>
          <a:lstStyle/>
          <a:p>
            <a:pPr>
              <a:defRPr/>
            </a:pPr>
            <a:endParaRPr lang="en-US" sz="1200" dirty="0">
              <a:latin typeface="Arial Narrow" charset="0"/>
            </a:endParaRPr>
          </a:p>
          <a:p>
            <a:pPr>
              <a:defRPr/>
            </a:pPr>
            <a:endParaRPr lang="en-US" sz="800" dirty="0">
              <a:latin typeface="Arial Narrow" charset="0"/>
            </a:endParaRPr>
          </a:p>
          <a:p>
            <a:pPr>
              <a:defRPr/>
            </a:pPr>
            <a:endParaRPr lang="en-US" sz="1200" b="1" dirty="0">
              <a:latin typeface="Arial Bold" charset="0"/>
              <a:ea typeface="Arial Bold" charset="0"/>
              <a:cs typeface="Arial Bold" charset="0"/>
            </a:endParaRPr>
          </a:p>
        </p:txBody>
      </p:sp>
      <p:sp>
        <p:nvSpPr>
          <p:cNvPr id="27" name="AutoShape 20"/>
          <p:cNvSpPr>
            <a:spLocks noChangeAspect="1" noChangeArrowheads="1"/>
          </p:cNvSpPr>
          <p:nvPr/>
        </p:nvSpPr>
        <p:spPr bwMode="auto">
          <a:xfrm rot="12937952">
            <a:off x="4429918" y="1655151"/>
            <a:ext cx="609600" cy="1447800"/>
          </a:xfrm>
          <a:prstGeom prst="triangle">
            <a:avLst>
              <a:gd name="adj" fmla="val 50000"/>
            </a:avLst>
          </a:prstGeom>
          <a:solidFill>
            <a:schemeClr val="bg1">
              <a:lumMod val="75000"/>
              <a:alpha val="25000"/>
            </a:schemeClr>
          </a:solidFill>
          <a:ln w="9525">
            <a:noFill/>
            <a:miter lim="800000"/>
            <a:headEnd/>
            <a:tailEnd/>
          </a:ln>
        </p:spPr>
        <p:txBody>
          <a:bodyPr wrap="none" anchor="ctr">
            <a:prstTxWarp prst="textNoShape">
              <a:avLst/>
            </a:prstTxWarp>
          </a:bodyPr>
          <a:lstStyle/>
          <a:p>
            <a:endParaRPr lang="en-US" dirty="0"/>
          </a:p>
        </p:txBody>
      </p:sp>
      <p:sp>
        <p:nvSpPr>
          <p:cNvPr id="33" name="AutoShape 24"/>
          <p:cNvSpPr>
            <a:spLocks noChangeAspect="1" noChangeArrowheads="1"/>
          </p:cNvSpPr>
          <p:nvPr/>
        </p:nvSpPr>
        <p:spPr bwMode="auto">
          <a:xfrm rot="-4717344">
            <a:off x="6372131" y="171013"/>
            <a:ext cx="896865" cy="2330450"/>
          </a:xfrm>
          <a:prstGeom prst="triangle">
            <a:avLst>
              <a:gd name="adj" fmla="val 50000"/>
            </a:avLst>
          </a:prstGeom>
          <a:solidFill>
            <a:schemeClr val="bg1">
              <a:lumMod val="75000"/>
              <a:alpha val="25000"/>
            </a:schemeClr>
          </a:solidFill>
          <a:ln w="9525">
            <a:noFill/>
            <a:miter lim="800000"/>
            <a:headEnd/>
            <a:tailEnd/>
          </a:ln>
        </p:spPr>
        <p:txBody>
          <a:bodyPr wrap="none" anchor="ctr">
            <a:prstTxWarp prst="textNoShape">
              <a:avLst/>
            </a:prstTxWarp>
          </a:bodyPr>
          <a:lstStyle/>
          <a:p>
            <a:endParaRPr lang="en-US" dirty="0"/>
          </a:p>
        </p:txBody>
      </p:sp>
      <p:sp>
        <p:nvSpPr>
          <p:cNvPr id="34" name="AutoShape 28"/>
          <p:cNvSpPr>
            <a:spLocks noChangeAspect="1" noChangeArrowheads="1"/>
          </p:cNvSpPr>
          <p:nvPr/>
        </p:nvSpPr>
        <p:spPr bwMode="auto">
          <a:xfrm rot="39452">
            <a:off x="7464258" y="2160471"/>
            <a:ext cx="496887" cy="1447800"/>
          </a:xfrm>
          <a:prstGeom prst="triangle">
            <a:avLst>
              <a:gd name="adj" fmla="val 50000"/>
            </a:avLst>
          </a:prstGeom>
          <a:solidFill>
            <a:schemeClr val="accent1">
              <a:alpha val="25000"/>
            </a:schemeClr>
          </a:solidFill>
          <a:ln w="9525">
            <a:noFill/>
            <a:miter lim="800000"/>
            <a:headEnd/>
            <a:tailEnd/>
          </a:ln>
        </p:spPr>
        <p:txBody>
          <a:bodyPr wrap="none" anchor="ctr">
            <a:prstTxWarp prst="textNoShape">
              <a:avLst/>
            </a:prstTxWarp>
          </a:bodyPr>
          <a:lstStyle/>
          <a:p>
            <a:endParaRPr lang="en-US" dirty="0"/>
          </a:p>
        </p:txBody>
      </p:sp>
      <p:sp>
        <p:nvSpPr>
          <p:cNvPr id="35" name="AutoShape 30"/>
          <p:cNvSpPr>
            <a:spLocks noChangeAspect="1" noChangeArrowheads="1"/>
          </p:cNvSpPr>
          <p:nvPr/>
        </p:nvSpPr>
        <p:spPr bwMode="auto">
          <a:xfrm rot="4017751">
            <a:off x="5468837" y="2835408"/>
            <a:ext cx="609600" cy="2194860"/>
          </a:xfrm>
          <a:prstGeom prst="triangle">
            <a:avLst>
              <a:gd name="adj" fmla="val 50000"/>
            </a:avLst>
          </a:prstGeom>
          <a:solidFill>
            <a:schemeClr val="bg1">
              <a:lumMod val="75000"/>
              <a:alpha val="25000"/>
            </a:schemeClr>
          </a:solidFill>
          <a:ln w="9525">
            <a:noFill/>
            <a:miter lim="800000"/>
            <a:headEnd/>
            <a:tailEnd/>
          </a:ln>
        </p:spPr>
        <p:txBody>
          <a:bodyPr rot="10800000" vert="eaVert" wrap="none" anchor="ctr">
            <a:prstTxWarp prst="textNoShape">
              <a:avLst/>
            </a:prstTxWarp>
          </a:bodyPr>
          <a:lstStyle/>
          <a:p>
            <a:pPr algn="ctr"/>
            <a:endParaRPr lang="en-US" dirty="0"/>
          </a:p>
        </p:txBody>
      </p:sp>
      <p:sp>
        <p:nvSpPr>
          <p:cNvPr id="2" name="Footer Placeholder 1"/>
          <p:cNvSpPr>
            <a:spLocks noGrp="1"/>
          </p:cNvSpPr>
          <p:nvPr>
            <p:ph type="ftr" sz="quarter" idx="11"/>
          </p:nvPr>
        </p:nvSpPr>
        <p:spPr/>
        <p:txBody>
          <a:bodyPr/>
          <a:lstStyle/>
          <a:p>
            <a:r>
              <a:rPr lang="en-US" smtClean="0">
                <a:solidFill>
                  <a:schemeClr val="bg1"/>
                </a:solidFill>
              </a:rPr>
              <a:t>CaféX Communications Confidential © 2013 – All Rights Reserved. </a:t>
            </a:r>
            <a:endParaRPr lang="en-US" dirty="0">
              <a:solidFill>
                <a:schemeClr val="bg1"/>
              </a:solidFill>
            </a:endParaRPr>
          </a:p>
        </p:txBody>
      </p:sp>
      <p:sp>
        <p:nvSpPr>
          <p:cNvPr id="3" name="Slide Number Placeholder 2"/>
          <p:cNvSpPr>
            <a:spLocks noGrp="1"/>
          </p:cNvSpPr>
          <p:nvPr>
            <p:ph type="sldNum" sz="quarter" idx="12"/>
          </p:nvPr>
        </p:nvSpPr>
        <p:spPr>
          <a:xfrm>
            <a:off x="7061876" y="4468412"/>
            <a:ext cx="2133600" cy="273844"/>
          </a:xfrm>
        </p:spPr>
        <p:txBody>
          <a:bodyPr/>
          <a:lstStyle/>
          <a:p>
            <a:fld id="{0431C951-9D62-474D-B35D-66AB940D3B2F}" type="slidenum">
              <a:rPr lang="en-US" sz="1000" smtClean="0">
                <a:solidFill>
                  <a:srgbClr val="FFFFFF"/>
                </a:solidFill>
              </a:rPr>
              <a:t>25</a:t>
            </a:fld>
            <a:endParaRPr lang="en-US" sz="1000" dirty="0">
              <a:solidFill>
                <a:srgbClr val="FFFFFF"/>
              </a:solidFill>
            </a:endParaRPr>
          </a:p>
        </p:txBody>
      </p:sp>
      <p:sp>
        <p:nvSpPr>
          <p:cNvPr id="8" name="Title 14"/>
          <p:cNvSpPr txBox="1">
            <a:spLocks/>
          </p:cNvSpPr>
          <p:nvPr/>
        </p:nvSpPr>
        <p:spPr>
          <a:xfrm>
            <a:off x="325437" y="62724"/>
            <a:ext cx="8818563" cy="685800"/>
          </a:xfrm>
          <a:prstGeom prst="rect">
            <a:avLst/>
          </a:prstGeom>
        </p:spPr>
        <p:txBody>
          <a:bodyPr vert="horz" lIns="91440" tIns="45720" rIns="91440" bIns="45720" rtlCol="0" anchor="ctr">
            <a:noAutofit/>
          </a:bodyPr>
          <a:lstStyle>
            <a:lvl1pPr algn="l" defTabSz="457200" rtl="0" eaLnBrk="1" latinLnBrk="0" hangingPunct="1">
              <a:lnSpc>
                <a:spcPct val="80000"/>
              </a:lnSpc>
              <a:spcBef>
                <a:spcPct val="0"/>
              </a:spcBef>
              <a:buNone/>
              <a:defRPr sz="3200" b="1" kern="1200">
                <a:solidFill>
                  <a:schemeClr val="tx1"/>
                </a:solidFill>
                <a:effectLst/>
                <a:latin typeface="+mj-lt"/>
                <a:ea typeface="+mj-ea"/>
                <a:cs typeface="+mj-cs"/>
              </a:defRPr>
            </a:lvl1pPr>
          </a:lstStyle>
          <a:p>
            <a:pPr algn="ctr"/>
            <a:r>
              <a:rPr lang="en-US" dirty="0" smtClean="0"/>
              <a:t>Banking with IVR Bypass – Case Study</a:t>
            </a:r>
            <a:endParaRPr lang="en-US" dirty="0"/>
          </a:p>
        </p:txBody>
      </p:sp>
      <p:sp>
        <p:nvSpPr>
          <p:cNvPr id="19" name="Rectangle 1058"/>
          <p:cNvSpPr>
            <a:spLocks noChangeArrowheads="1"/>
          </p:cNvSpPr>
          <p:nvPr/>
        </p:nvSpPr>
        <p:spPr bwMode="auto">
          <a:xfrm>
            <a:off x="5804147" y="1002031"/>
            <a:ext cx="2120653" cy="807720"/>
          </a:xfrm>
          <a:prstGeom prst="rect">
            <a:avLst/>
          </a:prstGeom>
          <a:noFill/>
          <a:ln w="9525">
            <a:noFill/>
            <a:miter lim="800000"/>
            <a:headEnd/>
            <a:tailEnd/>
          </a:ln>
        </p:spPr>
        <p:txBody>
          <a:bodyPr anchor="ctr">
            <a:prstTxWarp prst="textNoShape">
              <a:avLst/>
            </a:prstTxWarp>
          </a:bodyPr>
          <a:lstStyle/>
          <a:p>
            <a:pPr algn="ctr"/>
            <a:r>
              <a:rPr lang="en-US" sz="1400" dirty="0"/>
              <a:t>Click to video call from web portal </a:t>
            </a:r>
          </a:p>
        </p:txBody>
      </p:sp>
      <p:sp>
        <p:nvSpPr>
          <p:cNvPr id="20" name="Rectangle 1058"/>
          <p:cNvSpPr>
            <a:spLocks noChangeArrowheads="1"/>
          </p:cNvSpPr>
          <p:nvPr/>
        </p:nvSpPr>
        <p:spPr bwMode="auto">
          <a:xfrm>
            <a:off x="3809999" y="2259891"/>
            <a:ext cx="2678537" cy="962994"/>
          </a:xfrm>
          <a:prstGeom prst="rect">
            <a:avLst/>
          </a:prstGeom>
          <a:noFill/>
          <a:ln w="9525">
            <a:noFill/>
            <a:miter lim="800000"/>
            <a:headEnd/>
            <a:tailEnd/>
          </a:ln>
        </p:spPr>
        <p:txBody>
          <a:bodyPr anchor="ctr">
            <a:prstTxWarp prst="textNoShape">
              <a:avLst/>
            </a:prstTxWarp>
          </a:bodyPr>
          <a:lstStyle/>
          <a:p>
            <a:pPr algn="ctr"/>
            <a:r>
              <a:rPr lang="en-US" sz="1400" dirty="0"/>
              <a:t>Call is “self </a:t>
            </a:r>
            <a:r>
              <a:rPr lang="en-US" sz="1400" dirty="0" smtClean="0"/>
              <a:t>served</a:t>
            </a:r>
            <a:r>
              <a:rPr lang="en-US" sz="1400" dirty="0"/>
              <a:t>” via Visual IVR treatment and potentially routed based on caller status/profile/ product and other attributes to Financial Advisor </a:t>
            </a:r>
          </a:p>
        </p:txBody>
      </p:sp>
      <p:sp>
        <p:nvSpPr>
          <p:cNvPr id="21" name="Rectangle 1058"/>
          <p:cNvSpPr>
            <a:spLocks noChangeArrowheads="1"/>
          </p:cNvSpPr>
          <p:nvPr/>
        </p:nvSpPr>
        <p:spPr bwMode="auto">
          <a:xfrm>
            <a:off x="5605842" y="3790950"/>
            <a:ext cx="2852358" cy="771215"/>
          </a:xfrm>
          <a:prstGeom prst="rect">
            <a:avLst/>
          </a:prstGeom>
          <a:noFill/>
          <a:ln w="9525">
            <a:noFill/>
            <a:miter lim="800000"/>
            <a:headEnd/>
            <a:tailEnd/>
          </a:ln>
        </p:spPr>
        <p:txBody>
          <a:bodyPr anchor="ctr">
            <a:prstTxWarp prst="textNoShape">
              <a:avLst/>
            </a:prstTxWarp>
          </a:bodyPr>
          <a:lstStyle/>
          <a:p>
            <a:pPr algn="ctr"/>
            <a:r>
              <a:rPr lang="en-US" sz="1400" dirty="0"/>
              <a:t> Account information, web page and  other context info are delivered/ “screen popped”  to Financial Advisor  along with video call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8885" y="895734"/>
            <a:ext cx="1591668" cy="1066417"/>
          </a:xfrm>
          <a:prstGeom prst="rect">
            <a:avLst/>
          </a:prstGeom>
        </p:spPr>
      </p:pic>
      <p:pic>
        <p:nvPicPr>
          <p:cNvPr id="30" name="Picture 29"/>
          <p:cNvPicPr>
            <a:picLocks noChangeAspect="1"/>
          </p:cNvPicPr>
          <p:nvPr/>
        </p:nvPicPr>
        <p:blipFill>
          <a:blip r:embed="rId4"/>
          <a:stretch>
            <a:fillRect/>
          </a:stretch>
        </p:blipFill>
        <p:spPr>
          <a:xfrm>
            <a:off x="4010871" y="3579477"/>
            <a:ext cx="1594971" cy="106331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7410" y="1884528"/>
            <a:ext cx="2169931" cy="1785116"/>
          </a:xfrm>
          <a:prstGeom prst="rect">
            <a:avLst/>
          </a:prstGeom>
        </p:spPr>
      </p:pic>
      <p:sp>
        <p:nvSpPr>
          <p:cNvPr id="24" name="Rounded Rectangle 23"/>
          <p:cNvSpPr/>
          <p:nvPr/>
        </p:nvSpPr>
        <p:spPr bwMode="auto">
          <a:xfrm>
            <a:off x="135618" y="823648"/>
            <a:ext cx="3443776" cy="1010685"/>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rIns="0">
            <a:prstTxWarp prst="textNoShape">
              <a:avLst/>
            </a:prstTxWarp>
          </a:bodyPr>
          <a:lstStyle/>
          <a:p>
            <a:pPr marL="85725" indent="-85725">
              <a:defRPr/>
            </a:pPr>
            <a:endParaRPr lang="en-US" sz="600" dirty="0"/>
          </a:p>
          <a:p>
            <a:pPr marL="85725" indent="-85725">
              <a:defRPr/>
            </a:pPr>
            <a:endParaRPr lang="en-US" sz="525" dirty="0"/>
          </a:p>
        </p:txBody>
      </p:sp>
      <p:sp>
        <p:nvSpPr>
          <p:cNvPr id="25" name="Round Same Side Corner Rectangle 24"/>
          <p:cNvSpPr/>
          <p:nvPr/>
        </p:nvSpPr>
        <p:spPr bwMode="auto">
          <a:xfrm>
            <a:off x="135618" y="823647"/>
            <a:ext cx="3443776" cy="301752"/>
          </a:xfrm>
          <a:prstGeom prst="round2SameRect">
            <a:avLst/>
          </a:prstGeom>
          <a:solidFill>
            <a:schemeClr val="tx2"/>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500" b="1" dirty="0">
                <a:solidFill>
                  <a:schemeClr val="bg1"/>
                </a:solidFill>
              </a:rPr>
              <a:t>Use Case </a:t>
            </a:r>
          </a:p>
        </p:txBody>
      </p:sp>
      <p:sp>
        <p:nvSpPr>
          <p:cNvPr id="28" name="Rounded Rectangle 27"/>
          <p:cNvSpPr/>
          <p:nvPr/>
        </p:nvSpPr>
        <p:spPr bwMode="auto">
          <a:xfrm>
            <a:off x="135618" y="1994310"/>
            <a:ext cx="3443775" cy="1451883"/>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rIns="0">
            <a:prstTxWarp prst="textNoShape">
              <a:avLst/>
            </a:prstTxWarp>
          </a:bodyPr>
          <a:lstStyle/>
          <a:p>
            <a:pPr>
              <a:defRPr/>
            </a:pPr>
            <a:endParaRPr lang="en-US" sz="1400" dirty="0">
              <a:ea typeface="Arial Bold" charset="0"/>
              <a:cs typeface="Arial Bold" charset="0"/>
            </a:endParaRPr>
          </a:p>
          <a:p>
            <a:pPr marL="214313" indent="-214313">
              <a:buFont typeface="Arial"/>
              <a:buChar char="•"/>
              <a:defRPr/>
            </a:pPr>
            <a:r>
              <a:rPr lang="en-US" sz="1400" dirty="0">
                <a:ea typeface="Arial Bold" charset="0"/>
                <a:cs typeface="Arial Bold" charset="0"/>
              </a:rPr>
              <a:t>Reinforce value of the card</a:t>
            </a:r>
          </a:p>
          <a:p>
            <a:pPr marL="214313" indent="-214313">
              <a:buFont typeface="Arial"/>
              <a:buChar char="•"/>
              <a:defRPr/>
            </a:pPr>
            <a:r>
              <a:rPr lang="en-US" sz="1400" dirty="0">
                <a:ea typeface="Arial Bold" charset="0"/>
                <a:cs typeface="Arial Bold" charset="0"/>
              </a:rPr>
              <a:t>Upsell Opportunity</a:t>
            </a:r>
          </a:p>
          <a:p>
            <a:pPr marL="214313" indent="-214313">
              <a:buFont typeface="Arial"/>
              <a:buChar char="•"/>
              <a:defRPr/>
            </a:pPr>
            <a:r>
              <a:rPr lang="en-US" sz="1400" dirty="0">
                <a:ea typeface="Arial Bold" charset="0"/>
                <a:cs typeface="Arial Bold" charset="0"/>
              </a:rPr>
              <a:t>Higher conversion rate</a:t>
            </a:r>
          </a:p>
          <a:p>
            <a:pPr marL="214313" indent="-214313">
              <a:buFont typeface="Arial"/>
              <a:buChar char="•"/>
              <a:defRPr/>
            </a:pPr>
            <a:r>
              <a:rPr lang="en-US" sz="1400" dirty="0">
                <a:ea typeface="Arial Bold" charset="0"/>
                <a:cs typeface="Arial Bold" charset="0"/>
              </a:rPr>
              <a:t>Foster relationship</a:t>
            </a:r>
          </a:p>
          <a:p>
            <a:pPr marL="214313" indent="-214313">
              <a:buFont typeface="Arial"/>
              <a:buChar char="•"/>
              <a:defRPr/>
            </a:pPr>
            <a:r>
              <a:rPr lang="en-US" sz="1400" dirty="0">
                <a:ea typeface="Arial Bold" charset="0"/>
                <a:cs typeface="Arial Bold" charset="0"/>
              </a:rPr>
              <a:t>Paper off conversion rate </a:t>
            </a:r>
          </a:p>
          <a:p>
            <a:pPr>
              <a:defRPr/>
            </a:pPr>
            <a:endParaRPr lang="en-US" sz="1400" dirty="0">
              <a:ea typeface="Arial Bold" charset="0"/>
              <a:cs typeface="Arial Bold" charset="0"/>
            </a:endParaRPr>
          </a:p>
        </p:txBody>
      </p:sp>
      <p:sp>
        <p:nvSpPr>
          <p:cNvPr id="29" name="Round Same Side Corner Rectangle 28"/>
          <p:cNvSpPr/>
          <p:nvPr/>
        </p:nvSpPr>
        <p:spPr bwMode="auto">
          <a:xfrm>
            <a:off x="135618" y="1994310"/>
            <a:ext cx="3443776" cy="304839"/>
          </a:xfrm>
          <a:prstGeom prst="round2SameRect">
            <a:avLst/>
          </a:prstGeom>
          <a:solidFill>
            <a:schemeClr val="tx2"/>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500" b="1" dirty="0">
                <a:solidFill>
                  <a:schemeClr val="bg1"/>
                </a:solidFill>
                <a:ea typeface="MS PGothic" pitchFamily="34" charset="-128"/>
                <a:cs typeface="MS PGothic" pitchFamily="34" charset="-128"/>
              </a:rPr>
              <a:t> Impact</a:t>
            </a:r>
          </a:p>
        </p:txBody>
      </p:sp>
      <p:sp>
        <p:nvSpPr>
          <p:cNvPr id="31" name="Rounded Rectangle 30"/>
          <p:cNvSpPr/>
          <p:nvPr/>
        </p:nvSpPr>
        <p:spPr bwMode="auto">
          <a:xfrm>
            <a:off x="135618" y="3566848"/>
            <a:ext cx="3434236" cy="1062302"/>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rIns="0">
            <a:prstTxWarp prst="textNoShape">
              <a:avLst/>
            </a:prstTxWarp>
          </a:bodyPr>
          <a:lstStyle/>
          <a:p>
            <a:pPr>
              <a:defRPr/>
            </a:pPr>
            <a:endParaRPr lang="en-US" sz="1400" dirty="0">
              <a:ea typeface="Arial Bold" charset="0"/>
              <a:cs typeface="Arial Bold" charset="0"/>
            </a:endParaRPr>
          </a:p>
          <a:p>
            <a:pPr marL="214313" indent="-214313">
              <a:buFont typeface="Arial"/>
              <a:buChar char="•"/>
              <a:defRPr/>
            </a:pPr>
            <a:r>
              <a:rPr lang="en-US" sz="1400" dirty="0" smtClean="0">
                <a:ea typeface="Arial Bold" charset="0"/>
                <a:cs typeface="Arial Bold" charset="0"/>
              </a:rPr>
              <a:t>CaféX Fusion</a:t>
            </a:r>
            <a:endParaRPr lang="en-US" sz="1400" dirty="0">
              <a:ea typeface="Arial Bold" charset="0"/>
              <a:cs typeface="Arial Bold" charset="0"/>
            </a:endParaRPr>
          </a:p>
          <a:p>
            <a:pPr marL="214313" indent="-214313">
              <a:buFont typeface="Arial"/>
              <a:buChar char="•"/>
              <a:defRPr/>
            </a:pPr>
            <a:r>
              <a:rPr lang="en-US" sz="1400" dirty="0">
                <a:ea typeface="Arial Bold" charset="0"/>
                <a:cs typeface="Arial Bold" charset="0"/>
              </a:rPr>
              <a:t>UCCE Contact Center (CVP,ICM, EX60, Finesse)</a:t>
            </a:r>
          </a:p>
        </p:txBody>
      </p:sp>
      <p:sp>
        <p:nvSpPr>
          <p:cNvPr id="32" name="Round Same Side Corner Rectangle 31"/>
          <p:cNvSpPr/>
          <p:nvPr/>
        </p:nvSpPr>
        <p:spPr bwMode="auto">
          <a:xfrm>
            <a:off x="135618" y="3566848"/>
            <a:ext cx="3443776" cy="304139"/>
          </a:xfrm>
          <a:prstGeom prst="round2SameRect">
            <a:avLst/>
          </a:prstGeom>
          <a:solidFill>
            <a:schemeClr val="tx2"/>
          </a:solidFill>
          <a:ln>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500" b="1" dirty="0">
                <a:solidFill>
                  <a:schemeClr val="bg1"/>
                </a:solidFill>
              </a:rPr>
              <a:t>Technology</a:t>
            </a:r>
          </a:p>
        </p:txBody>
      </p:sp>
      <p:sp>
        <p:nvSpPr>
          <p:cNvPr id="36" name="Rectangle 50"/>
          <p:cNvSpPr>
            <a:spLocks noChangeArrowheads="1"/>
          </p:cNvSpPr>
          <p:nvPr/>
        </p:nvSpPr>
        <p:spPr bwMode="auto">
          <a:xfrm>
            <a:off x="135618" y="1119673"/>
            <a:ext cx="3509828" cy="523220"/>
          </a:xfrm>
          <a:prstGeom prst="rect">
            <a:avLst/>
          </a:prstGeom>
          <a:noFill/>
          <a:ln w="9525">
            <a:noFill/>
            <a:miter lim="800000"/>
            <a:headEnd/>
            <a:tailEnd/>
          </a:ln>
        </p:spPr>
        <p:txBody>
          <a:bodyPr wrap="square">
            <a:prstTxWarp prst="textNoShape">
              <a:avLst/>
            </a:prstTxWarp>
            <a:spAutoFit/>
          </a:bodyPr>
          <a:lstStyle/>
          <a:p>
            <a:pPr marL="53975"/>
            <a:r>
              <a:rPr lang="en-US" sz="1400" dirty="0">
                <a:ea typeface="Arial Bold" charset="0"/>
                <a:cs typeface="Arial Bold" charset="0"/>
              </a:rPr>
              <a:t>Enabling a </a:t>
            </a:r>
            <a:r>
              <a:rPr lang="en-US" sz="1400" dirty="0" err="1">
                <a:ea typeface="Arial Bold" charset="0"/>
                <a:cs typeface="Arial Bold" charset="0"/>
              </a:rPr>
              <a:t>Genesys</a:t>
            </a:r>
            <a:r>
              <a:rPr lang="en-US" sz="1400" dirty="0">
                <a:ea typeface="Arial Bold" charset="0"/>
                <a:cs typeface="Arial Bold" charset="0"/>
              </a:rPr>
              <a:t> Contact Center </a:t>
            </a:r>
            <a:r>
              <a:rPr lang="en-US" sz="1400" dirty="0" smtClean="0">
                <a:ea typeface="Arial Bold" charset="0"/>
                <a:cs typeface="Arial Bold" charset="0"/>
              </a:rPr>
              <a:t>with Visual </a:t>
            </a:r>
            <a:r>
              <a:rPr lang="en-US" sz="1400" dirty="0">
                <a:ea typeface="Arial Bold" charset="0"/>
                <a:cs typeface="Arial Bold" charset="0"/>
              </a:rPr>
              <a:t>(silent) IVR </a:t>
            </a:r>
          </a:p>
        </p:txBody>
      </p:sp>
    </p:spTree>
    <p:extLst>
      <p:ext uri="{BB962C8B-B14F-4D97-AF65-F5344CB8AC3E}">
        <p14:creationId xmlns:p14="http://schemas.microsoft.com/office/powerpoint/2010/main" val="38541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freevector.com/site_media/preview_images/FreeVector-Modern-Flat-TV.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048000" y="2812018"/>
            <a:ext cx="2743200" cy="1893332"/>
          </a:xfrm>
          <a:prstGeom prst="roundRect">
            <a:avLst>
              <a:gd name="adj" fmla="val 2654"/>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308037" y="137984"/>
            <a:ext cx="7658981" cy="566375"/>
          </a:xfrm>
        </p:spPr>
        <p:txBody>
          <a:bodyPr/>
          <a:lstStyle/>
          <a:p>
            <a:r>
              <a:rPr lang="en-US" dirty="0" smtClean="0"/>
              <a:t>US Justice System &amp; </a:t>
            </a:r>
            <a:r>
              <a:rPr lang="en-US" dirty="0" err="1" smtClean="0"/>
              <a:t>Jurislink</a:t>
            </a:r>
            <a:r>
              <a:rPr lang="en-US" dirty="0" smtClean="0"/>
              <a:t> – Case Study</a:t>
            </a:r>
            <a:endParaRPr lang="en-US" dirty="0"/>
          </a:p>
        </p:txBody>
      </p:sp>
      <p:sp>
        <p:nvSpPr>
          <p:cNvPr id="7" name="Right Arrow 6"/>
          <p:cNvSpPr/>
          <p:nvPr/>
        </p:nvSpPr>
        <p:spPr>
          <a:xfrm>
            <a:off x="1637704" y="1205251"/>
            <a:ext cx="664255" cy="446999"/>
          </a:xfrm>
          <a:prstGeom prst="rightArrow">
            <a:avLst/>
          </a:prstGeom>
          <a:solidFill>
            <a:schemeClr val="accent2">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TextBox 7"/>
          <p:cNvSpPr txBox="1"/>
          <p:nvPr/>
        </p:nvSpPr>
        <p:spPr>
          <a:xfrm>
            <a:off x="34634" y="2114550"/>
            <a:ext cx="2094948" cy="523220"/>
          </a:xfrm>
          <a:prstGeom prst="rect">
            <a:avLst/>
          </a:prstGeom>
          <a:noFill/>
        </p:spPr>
        <p:txBody>
          <a:bodyPr wrap="square" rtlCol="0">
            <a:spAutoFit/>
          </a:bodyPr>
          <a:lstStyle/>
          <a:p>
            <a:pPr algn="ctr"/>
            <a:r>
              <a:rPr lang="en-US" sz="1400" dirty="0" smtClean="0">
                <a:solidFill>
                  <a:schemeClr val="tx2"/>
                </a:solidFill>
              </a:rPr>
              <a:t>Prisoner meets with attorney  via video kiosk</a:t>
            </a:r>
            <a:endParaRPr lang="en-US" sz="1400" dirty="0">
              <a:solidFill>
                <a:schemeClr val="tx2"/>
              </a:solidFill>
            </a:endParaRPr>
          </a:p>
        </p:txBody>
      </p:sp>
      <p:sp>
        <p:nvSpPr>
          <p:cNvPr id="22" name="Rounded Rectangle 21"/>
          <p:cNvSpPr/>
          <p:nvPr/>
        </p:nvSpPr>
        <p:spPr>
          <a:xfrm>
            <a:off x="6256474" y="1161948"/>
            <a:ext cx="2658926" cy="1506600"/>
          </a:xfrm>
          <a:prstGeom prst="roundRect">
            <a:avLst>
              <a:gd name="adj" fmla="val 5581"/>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12713" indent="-112713">
              <a:lnSpc>
                <a:spcPct val="90000"/>
              </a:lnSpc>
              <a:buFont typeface="Arial" panose="020B0604020202020204" pitchFamily="34" charset="0"/>
              <a:buChar char="•"/>
            </a:pPr>
            <a:r>
              <a:rPr lang="en-US" sz="1600" dirty="0" smtClean="0">
                <a:solidFill>
                  <a:srgbClr val="FF0000"/>
                </a:solidFill>
              </a:rPr>
              <a:t>Up to $60K/month savings from travel avoidance for attorneys &amp; parole officers</a:t>
            </a:r>
          </a:p>
          <a:p>
            <a:pPr marL="112713" indent="-112713">
              <a:lnSpc>
                <a:spcPct val="90000"/>
              </a:lnSpc>
              <a:buFont typeface="Arial" panose="020B0604020202020204" pitchFamily="34" charset="0"/>
              <a:buChar char="•"/>
            </a:pPr>
            <a:r>
              <a:rPr lang="en-US" sz="1600" dirty="0" smtClean="0">
                <a:solidFill>
                  <a:srgbClr val="000000"/>
                </a:solidFill>
              </a:rPr>
              <a:t>Increased case efficiency</a:t>
            </a:r>
          </a:p>
          <a:p>
            <a:pPr marL="112713" indent="-112713">
              <a:lnSpc>
                <a:spcPct val="90000"/>
              </a:lnSpc>
              <a:buFont typeface="Arial" panose="020B0604020202020204" pitchFamily="34" charset="0"/>
              <a:buChar char="•"/>
            </a:pPr>
            <a:r>
              <a:rPr lang="en-US" sz="1600" dirty="0" smtClean="0">
                <a:solidFill>
                  <a:srgbClr val="000000"/>
                </a:solidFill>
              </a:rPr>
              <a:t>Improved safety</a:t>
            </a:r>
          </a:p>
          <a:p>
            <a:pPr marL="112713" indent="-112713">
              <a:lnSpc>
                <a:spcPct val="90000"/>
              </a:lnSpc>
              <a:buFont typeface="Arial" panose="020B0604020202020204" pitchFamily="34" charset="0"/>
              <a:buChar char="•"/>
            </a:pPr>
            <a:r>
              <a:rPr lang="en-US" sz="1600" dirty="0" smtClean="0">
                <a:solidFill>
                  <a:srgbClr val="000000"/>
                </a:solidFill>
              </a:rPr>
              <a:t>Reuse existing technology</a:t>
            </a:r>
          </a:p>
        </p:txBody>
      </p:sp>
      <p:sp>
        <p:nvSpPr>
          <p:cNvPr id="23" name="AutoShape 6"/>
          <p:cNvSpPr>
            <a:spLocks noChangeArrowheads="1"/>
          </p:cNvSpPr>
          <p:nvPr>
            <p:custDataLst>
              <p:tags r:id="rId1"/>
            </p:custDataLst>
          </p:nvPr>
        </p:nvSpPr>
        <p:spPr bwMode="auto">
          <a:xfrm>
            <a:off x="6256474" y="805542"/>
            <a:ext cx="2658926" cy="314548"/>
          </a:xfrm>
          <a:prstGeom prst="roundRect">
            <a:avLst>
              <a:gd name="adj" fmla="val 14380"/>
            </a:avLst>
          </a:prstGeom>
          <a:solidFill>
            <a:schemeClr val="accent1"/>
          </a:solid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82124" tIns="0" rIns="82124" bIns="0" anchor="ctr"/>
          <a:lstStyle/>
          <a:p>
            <a:pPr defTabSz="814388">
              <a:defRPr/>
            </a:pPr>
            <a:r>
              <a:rPr lang="en-US" sz="1600" b="1" dirty="0" smtClean="0">
                <a:solidFill>
                  <a:srgbClr val="FFFFFF"/>
                </a:solidFill>
                <a:effectLst>
                  <a:outerShdw blurRad="38100" dist="38100" dir="2700000" algn="tl">
                    <a:srgbClr val="000000">
                      <a:alpha val="43137"/>
                    </a:srgbClr>
                  </a:outerShdw>
                </a:effectLst>
              </a:rPr>
              <a:t>Business Impact</a:t>
            </a:r>
            <a:endParaRPr lang="en-US" sz="1600" b="1" dirty="0">
              <a:solidFill>
                <a:srgbClr val="FFFFFF"/>
              </a:solidFill>
              <a:effectLst>
                <a:outerShdw blurRad="38100" dist="38100" dir="2700000" algn="tl">
                  <a:srgbClr val="000000">
                    <a:alpha val="43137"/>
                  </a:srgbClr>
                </a:outerShdw>
              </a:effectLst>
            </a:endParaRPr>
          </a:p>
        </p:txBody>
      </p:sp>
      <p:sp>
        <p:nvSpPr>
          <p:cNvPr id="24" name="TextBox 23"/>
          <p:cNvSpPr txBox="1"/>
          <p:nvPr/>
        </p:nvSpPr>
        <p:spPr>
          <a:xfrm>
            <a:off x="164673" y="3028624"/>
            <a:ext cx="2006474" cy="307777"/>
          </a:xfrm>
          <a:prstGeom prst="rect">
            <a:avLst/>
          </a:prstGeom>
          <a:noFill/>
        </p:spPr>
        <p:txBody>
          <a:bodyPr wrap="square" rtlCol="0">
            <a:spAutoFit/>
          </a:bodyPr>
          <a:lstStyle/>
          <a:p>
            <a:pPr algn="ctr"/>
            <a:r>
              <a:rPr lang="en-US" sz="1400" dirty="0" smtClean="0">
                <a:solidFill>
                  <a:schemeClr val="tx2"/>
                </a:solidFill>
              </a:rPr>
              <a:t>Video chat with attorney</a:t>
            </a:r>
            <a:endParaRPr lang="en-US" sz="1400" dirty="0">
              <a:solidFill>
                <a:schemeClr val="tx2"/>
              </a:solidFill>
            </a:endParaRPr>
          </a:p>
        </p:txBody>
      </p:sp>
      <p:cxnSp>
        <p:nvCxnSpPr>
          <p:cNvPr id="25" name="Straight Arrow Connector 24"/>
          <p:cNvCxnSpPr/>
          <p:nvPr/>
        </p:nvCxnSpPr>
        <p:spPr>
          <a:xfrm flipV="1">
            <a:off x="2305754" y="3196581"/>
            <a:ext cx="381000" cy="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64673" y="3554574"/>
            <a:ext cx="2006474" cy="523220"/>
          </a:xfrm>
          <a:prstGeom prst="rect">
            <a:avLst/>
          </a:prstGeom>
          <a:noFill/>
        </p:spPr>
        <p:txBody>
          <a:bodyPr wrap="square" rtlCol="0">
            <a:spAutoFit/>
          </a:bodyPr>
          <a:lstStyle/>
          <a:p>
            <a:pPr algn="ctr"/>
            <a:r>
              <a:rPr lang="en-US" sz="1400" dirty="0" smtClean="0">
                <a:solidFill>
                  <a:schemeClr val="tx2"/>
                </a:solidFill>
              </a:rPr>
              <a:t>Attorney can draw on screen</a:t>
            </a:r>
            <a:endParaRPr lang="en-US" sz="1400" dirty="0">
              <a:solidFill>
                <a:schemeClr val="tx2"/>
              </a:solidFill>
            </a:endParaRPr>
          </a:p>
        </p:txBody>
      </p:sp>
      <p:cxnSp>
        <p:nvCxnSpPr>
          <p:cNvPr id="27" name="Straight Arrow Connector 26"/>
          <p:cNvCxnSpPr/>
          <p:nvPr/>
        </p:nvCxnSpPr>
        <p:spPr>
          <a:xfrm flipV="1">
            <a:off x="2305754" y="3816184"/>
            <a:ext cx="381000" cy="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64673" y="4217089"/>
            <a:ext cx="2006474" cy="523220"/>
          </a:xfrm>
          <a:prstGeom prst="rect">
            <a:avLst/>
          </a:prstGeom>
          <a:noFill/>
        </p:spPr>
        <p:txBody>
          <a:bodyPr wrap="square" rtlCol="0">
            <a:spAutoFit/>
          </a:bodyPr>
          <a:lstStyle/>
          <a:p>
            <a:pPr algn="ctr"/>
            <a:r>
              <a:rPr lang="en-US" sz="1400" dirty="0" smtClean="0">
                <a:solidFill>
                  <a:schemeClr val="tx2"/>
                </a:solidFill>
              </a:rPr>
              <a:t>Attorney can co-browse, push documents &amp; links</a:t>
            </a:r>
            <a:endParaRPr lang="en-US" sz="1400" dirty="0">
              <a:solidFill>
                <a:schemeClr val="tx2"/>
              </a:solidFill>
            </a:endParaRPr>
          </a:p>
        </p:txBody>
      </p:sp>
      <p:sp>
        <p:nvSpPr>
          <p:cNvPr id="30" name="TextBox 29"/>
          <p:cNvSpPr txBox="1"/>
          <p:nvPr/>
        </p:nvSpPr>
        <p:spPr>
          <a:xfrm>
            <a:off x="6204856" y="3179268"/>
            <a:ext cx="2710544" cy="1200329"/>
          </a:xfrm>
          <a:prstGeom prst="rect">
            <a:avLst/>
          </a:prstGeom>
          <a:solidFill>
            <a:srgbClr val="FFFF00"/>
          </a:solidFill>
        </p:spPr>
        <p:txBody>
          <a:bodyPr wrap="square" rtlCol="0">
            <a:spAutoFit/>
          </a:bodyPr>
          <a:lstStyle/>
          <a:p>
            <a:pPr algn="ctr"/>
            <a:r>
              <a:rPr lang="en-US" b="1" dirty="0" smtClean="0">
                <a:solidFill>
                  <a:schemeClr val="tx2"/>
                </a:solidFill>
              </a:rPr>
              <a:t>Attorneys don’t need to download an app or client – simply click to collaborate!</a:t>
            </a:r>
            <a:endParaRPr lang="en-US" b="1" dirty="0">
              <a:solidFill>
                <a:schemeClr val="tx2"/>
              </a:solidFill>
            </a:endParaRPr>
          </a:p>
        </p:txBody>
      </p:sp>
      <p:pic>
        <p:nvPicPr>
          <p:cNvPr id="32" name="Picture 31" descr="live_assist_button_blue.png"/>
          <p:cNvPicPr>
            <a:picLocks/>
          </p:cNvPicPr>
          <p:nvPr/>
        </p:nvPicPr>
        <p:blipFill>
          <a:blip r:embed="rId5" cstate="screen">
            <a:extLst>
              <a:ext uri="{28A0092B-C50C-407E-A947-70E740481C1C}">
                <a14:useLocalDpi xmlns:a14="http://schemas.microsoft.com/office/drawing/2010/main"/>
              </a:ext>
            </a:extLst>
          </a:blip>
          <a:stretch>
            <a:fillRect/>
          </a:stretch>
        </p:blipFill>
        <p:spPr>
          <a:xfrm>
            <a:off x="5411455" y="3179268"/>
            <a:ext cx="164592" cy="164592"/>
          </a:xfrm>
          <a:prstGeom prst="rect">
            <a:avLst/>
          </a:prstGeom>
        </p:spPr>
      </p:pic>
      <p:pic>
        <p:nvPicPr>
          <p:cNvPr id="38" name="Picture 37" descr="kiosk.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06263" y="819150"/>
            <a:ext cx="795020" cy="1445491"/>
          </a:xfrm>
          <a:prstGeom prst="rect">
            <a:avLst/>
          </a:prstGeom>
        </p:spPr>
      </p:pic>
      <p:sp>
        <p:nvSpPr>
          <p:cNvPr id="9" name="AutoShape 20"/>
          <p:cNvSpPr>
            <a:spLocks noChangeAspect="1" noChangeArrowheads="1"/>
          </p:cNvSpPr>
          <p:nvPr/>
        </p:nvSpPr>
        <p:spPr bwMode="auto">
          <a:xfrm rot="16562753">
            <a:off x="2867064" y="1123449"/>
            <a:ext cx="420583" cy="399713"/>
          </a:xfrm>
          <a:prstGeom prst="triangle">
            <a:avLst>
              <a:gd name="adj" fmla="val 50000"/>
            </a:avLst>
          </a:prstGeom>
          <a:solidFill>
            <a:schemeClr val="accent2">
              <a:alpha val="58000"/>
            </a:schemeClr>
          </a:solidFill>
          <a:ln w="9525">
            <a:noFill/>
            <a:miter lim="800000"/>
            <a:headEnd/>
            <a:tailEnd/>
          </a:ln>
        </p:spPr>
        <p:txBody>
          <a:bodyPr wrap="none" anchor="ctr">
            <a:prstTxWarp prst="textNoShape">
              <a:avLst/>
            </a:prstTxWarp>
          </a:bodyPr>
          <a:lstStyle/>
          <a:p>
            <a:endParaRPr lang="en-US" dirty="0">
              <a:solidFill>
                <a:srgbClr val="0096D6"/>
              </a:solidFill>
            </a:endParaRPr>
          </a:p>
        </p:txBody>
      </p:sp>
      <p:sp>
        <p:nvSpPr>
          <p:cNvPr id="34" name="Footer Placeholder 1"/>
          <p:cNvSpPr>
            <a:spLocks noGrp="1"/>
          </p:cNvSpPr>
          <p:nvPr>
            <p:ph type="ftr" sz="quarter" idx="11"/>
          </p:nvPr>
        </p:nvSpPr>
        <p:spPr>
          <a:xfrm>
            <a:off x="107629" y="4876118"/>
            <a:ext cx="3898938" cy="273844"/>
          </a:xfrm>
        </p:spPr>
        <p:txBody>
          <a:bodyPr/>
          <a:lstStyle/>
          <a:p>
            <a:r>
              <a:rPr lang="en-US" dirty="0" smtClean="0">
                <a:solidFill>
                  <a:prstClr val="white"/>
                </a:solidFill>
              </a:rPr>
              <a:t>CaféX Communications Confidential © 2014 – All Rights Reserved. </a:t>
            </a:r>
            <a:endParaRPr lang="en-US" dirty="0">
              <a:solidFill>
                <a:prstClr val="white"/>
              </a:solidFill>
            </a:endParaRPr>
          </a:p>
        </p:txBody>
      </p:sp>
      <p:sp>
        <p:nvSpPr>
          <p:cNvPr id="35" name="Slide Number Placeholder 2"/>
          <p:cNvSpPr>
            <a:spLocks noGrp="1"/>
          </p:cNvSpPr>
          <p:nvPr>
            <p:ph type="sldNum" sz="quarter" idx="12"/>
          </p:nvPr>
        </p:nvSpPr>
        <p:spPr>
          <a:xfrm>
            <a:off x="7014842" y="4876118"/>
            <a:ext cx="2133600" cy="273844"/>
          </a:xfrm>
        </p:spPr>
        <p:txBody>
          <a:bodyPr/>
          <a:lstStyle/>
          <a:p>
            <a:fld id="{0431C951-9D62-474D-B35D-66AB940D3B2F}" type="slidenum">
              <a:rPr lang="en-US" sz="1000" smtClean="0">
                <a:solidFill>
                  <a:srgbClr val="FFFFFF"/>
                </a:solidFill>
              </a:rPr>
              <a:pPr/>
              <a:t>26</a:t>
            </a:fld>
            <a:endParaRPr lang="en-US" sz="1000" dirty="0">
              <a:solidFill>
                <a:srgbClr val="FFFFFF"/>
              </a:solidFill>
            </a:endParaRPr>
          </a:p>
        </p:txBody>
      </p:sp>
      <p:pic>
        <p:nvPicPr>
          <p:cNvPr id="5" name="Picture 2" descr="http://www.magicfancydress.co.uk/components/com_redshop/assets/images/product/1392052670_29535.jpg"/>
          <p:cNvPicPr>
            <a:picLocks noChangeAspect="1" noChangeArrowheads="1"/>
          </p:cNvPicPr>
          <p:nvPr/>
        </p:nvPicPr>
        <p:blipFill rotWithShape="1">
          <a:blip r:embed="rId7">
            <a:extLst>
              <a:ext uri="{28A0092B-C50C-407E-A947-70E740481C1C}">
                <a14:useLocalDpi xmlns:a14="http://schemas.microsoft.com/office/drawing/2010/main" val="0"/>
              </a:ext>
            </a:extLst>
          </a:blip>
          <a:srcRect l="19404" t="1" r="21096" b="57684"/>
          <a:stretch/>
        </p:blipFill>
        <p:spPr bwMode="auto">
          <a:xfrm>
            <a:off x="307834" y="790705"/>
            <a:ext cx="1287286" cy="1220665"/>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Arrow Connector 36"/>
          <p:cNvCxnSpPr/>
          <p:nvPr/>
        </p:nvCxnSpPr>
        <p:spPr>
          <a:xfrm flipV="1">
            <a:off x="2305754" y="4478698"/>
            <a:ext cx="381000" cy="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3136392" y="2902811"/>
            <a:ext cx="2564534" cy="1711746"/>
            <a:chOff x="3136392" y="2902811"/>
            <a:chExt cx="2564534" cy="1711746"/>
          </a:xfrm>
        </p:grpSpPr>
        <p:grpSp>
          <p:nvGrpSpPr>
            <p:cNvPr id="6" name="Group 5"/>
            <p:cNvGrpSpPr/>
            <p:nvPr/>
          </p:nvGrpSpPr>
          <p:grpSpPr>
            <a:xfrm>
              <a:off x="3138274" y="2902811"/>
              <a:ext cx="2562652" cy="1711746"/>
              <a:chOff x="3138274" y="2902811"/>
              <a:chExt cx="2562652" cy="1711746"/>
            </a:xfrm>
          </p:grpSpPr>
          <p:pic>
            <p:nvPicPr>
              <p:cNvPr id="36" name="Picture 3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138274" y="2902811"/>
                <a:ext cx="2562652" cy="1711746"/>
              </a:xfrm>
              <a:prstGeom prst="rect">
                <a:avLst/>
              </a:prstGeom>
            </p:spPr>
          </p:pic>
          <p:pic>
            <p:nvPicPr>
              <p:cNvPr id="39" name="Picture 2" descr="http://www.magicfancydress.co.uk/components/com_redshop/assets/images/product/1392052670_29535.jpg"/>
              <p:cNvPicPr>
                <a:picLocks noChangeAspect="1" noChangeArrowheads="1"/>
              </p:cNvPicPr>
              <p:nvPr/>
            </p:nvPicPr>
            <p:blipFill rotWithShape="1">
              <a:blip r:embed="rId7">
                <a:extLst>
                  <a:ext uri="{28A0092B-C50C-407E-A947-70E740481C1C}">
                    <a14:useLocalDpi xmlns:a14="http://schemas.microsoft.com/office/drawing/2010/main" val="0"/>
                  </a:ext>
                </a:extLst>
              </a:blip>
              <a:srcRect l="38034" t="1" r="36820" b="75930"/>
              <a:stretch/>
            </p:blipFill>
            <p:spPr bwMode="auto">
              <a:xfrm>
                <a:off x="3144672" y="4061130"/>
                <a:ext cx="433601" cy="553427"/>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3136392" y="2902811"/>
              <a:ext cx="664687" cy="17117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p:cNvSpPr txBox="1"/>
          <p:nvPr/>
        </p:nvSpPr>
        <p:spPr>
          <a:xfrm>
            <a:off x="3397106" y="2483882"/>
            <a:ext cx="1806524" cy="369332"/>
          </a:xfrm>
          <a:prstGeom prst="rect">
            <a:avLst/>
          </a:prstGeom>
          <a:noFill/>
        </p:spPr>
        <p:txBody>
          <a:bodyPr wrap="square" rtlCol="0">
            <a:spAutoFit/>
          </a:bodyPr>
          <a:lstStyle/>
          <a:p>
            <a:pPr algn="ctr"/>
            <a:r>
              <a:rPr lang="en-US" b="1" dirty="0" smtClean="0">
                <a:solidFill>
                  <a:srgbClr val="000000"/>
                </a:solidFill>
              </a:rPr>
              <a:t>Kiosk</a:t>
            </a:r>
            <a:endParaRPr lang="en-US" b="1" dirty="0">
              <a:solidFill>
                <a:srgbClr val="000000"/>
              </a:solidFill>
            </a:endParaRPr>
          </a:p>
        </p:txBody>
      </p:sp>
      <p:sp>
        <p:nvSpPr>
          <p:cNvPr id="33" name="Right Arrow 32"/>
          <p:cNvSpPr/>
          <p:nvPr/>
        </p:nvSpPr>
        <p:spPr>
          <a:xfrm rot="14176514">
            <a:off x="2877871" y="2188195"/>
            <a:ext cx="664255" cy="446999"/>
          </a:xfrm>
          <a:prstGeom prst="rightArrow">
            <a:avLst/>
          </a:prstGeom>
          <a:solidFill>
            <a:schemeClr val="accent2">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1" name="Right Arrow 40"/>
          <p:cNvSpPr/>
          <p:nvPr/>
        </p:nvSpPr>
        <p:spPr>
          <a:xfrm>
            <a:off x="4006567" y="1170237"/>
            <a:ext cx="553807" cy="446999"/>
          </a:xfrm>
          <a:prstGeom prst="rightArrow">
            <a:avLst/>
          </a:prstGeom>
          <a:solidFill>
            <a:schemeClr val="accent2">
              <a:alpha val="2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10" name="Group 9"/>
          <p:cNvGrpSpPr>
            <a:grpSpLocks noChangeAspect="1"/>
          </p:cNvGrpSpPr>
          <p:nvPr/>
        </p:nvGrpSpPr>
        <p:grpSpPr>
          <a:xfrm>
            <a:off x="3096668" y="983794"/>
            <a:ext cx="773011" cy="779836"/>
            <a:chOff x="7470614" y="2120602"/>
            <a:chExt cx="1144874" cy="1256613"/>
          </a:xfrm>
        </p:grpSpPr>
        <p:sp>
          <p:nvSpPr>
            <p:cNvPr id="11" name="Oval 10"/>
            <p:cNvSpPr>
              <a:spLocks noChangeAspect="1"/>
            </p:cNvSpPr>
            <p:nvPr/>
          </p:nvSpPr>
          <p:spPr>
            <a:xfrm>
              <a:off x="7470614" y="2120602"/>
              <a:ext cx="1144874" cy="1256613"/>
            </a:xfrm>
            <a:prstGeom prst="ellipse">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2" name="Picture 11" descr="live_assist_button_blue.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48688" y="2262486"/>
              <a:ext cx="965200" cy="965200"/>
            </a:xfrm>
            <a:prstGeom prst="rect">
              <a:avLst/>
            </a:prstGeom>
          </p:spPr>
        </p:pic>
      </p:grpSp>
      <p:pic>
        <p:nvPicPr>
          <p:cNvPr id="1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33717" y="790706"/>
            <a:ext cx="1139825" cy="1335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03184" y="3077998"/>
            <a:ext cx="825306" cy="721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445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Line Callout 1 37"/>
          <p:cNvSpPr/>
          <p:nvPr/>
        </p:nvSpPr>
        <p:spPr>
          <a:xfrm>
            <a:off x="1329171" y="4258867"/>
            <a:ext cx="1730555" cy="524460"/>
          </a:xfrm>
          <a:prstGeom prst="borderCallout1">
            <a:avLst>
              <a:gd name="adj1" fmla="val 18750"/>
              <a:gd name="adj2" fmla="val -8333"/>
              <a:gd name="adj3" fmla="val -58723"/>
              <a:gd name="adj4" fmla="val -24567"/>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100" dirty="0">
                <a:solidFill>
                  <a:prstClr val="white"/>
                </a:solidFill>
              </a:rPr>
              <a:t>Secure authentication. No headache of downloads or setup for patients</a:t>
            </a:r>
          </a:p>
        </p:txBody>
      </p:sp>
      <p:sp>
        <p:nvSpPr>
          <p:cNvPr id="43" name="Line Callout 1 42"/>
          <p:cNvSpPr/>
          <p:nvPr/>
        </p:nvSpPr>
        <p:spPr>
          <a:xfrm>
            <a:off x="5515279" y="4258867"/>
            <a:ext cx="1905430" cy="524460"/>
          </a:xfrm>
          <a:prstGeom prst="borderCallout1">
            <a:avLst>
              <a:gd name="adj1" fmla="val 18750"/>
              <a:gd name="adj2" fmla="val -8333"/>
              <a:gd name="adj3" fmla="val -58723"/>
              <a:gd name="adj4" fmla="val -24567"/>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100" dirty="0">
                <a:solidFill>
                  <a:prstClr val="white"/>
                </a:solidFill>
              </a:rPr>
              <a:t>Reuse existing video devices</a:t>
            </a:r>
          </a:p>
          <a:p>
            <a:pPr algn="ctr" defTabSz="457200"/>
            <a:r>
              <a:rPr lang="en-US" sz="1100" dirty="0">
                <a:solidFill>
                  <a:prstClr val="white"/>
                </a:solidFill>
              </a:rPr>
              <a:t>Share X-rays, medical records securely</a:t>
            </a:r>
          </a:p>
        </p:txBody>
      </p:sp>
      <p:sp>
        <p:nvSpPr>
          <p:cNvPr id="74" name="Title 2"/>
          <p:cNvSpPr>
            <a:spLocks noGrp="1"/>
          </p:cNvSpPr>
          <p:nvPr>
            <p:ph type="title"/>
          </p:nvPr>
        </p:nvSpPr>
        <p:spPr>
          <a:xfrm>
            <a:off x="1630787" y="149838"/>
            <a:ext cx="7276584" cy="566375"/>
          </a:xfrm>
        </p:spPr>
        <p:txBody>
          <a:bodyPr/>
          <a:lstStyle/>
          <a:p>
            <a:r>
              <a:rPr lang="en-US" sz="2800" dirty="0" smtClean="0"/>
              <a:t>Telemedicine: Remote Video Enabled Consults</a:t>
            </a:r>
            <a:endParaRPr lang="en-US" sz="2800" dirty="0"/>
          </a:p>
        </p:txBody>
      </p:sp>
      <p:sp>
        <p:nvSpPr>
          <p:cNvPr id="103" name="Footer Placeholder 1"/>
          <p:cNvSpPr>
            <a:spLocks noGrp="1"/>
          </p:cNvSpPr>
          <p:nvPr>
            <p:ph type="ftr" sz="quarter" idx="11"/>
          </p:nvPr>
        </p:nvSpPr>
        <p:spPr>
          <a:xfrm>
            <a:off x="107629" y="5830851"/>
            <a:ext cx="3898938" cy="273844"/>
          </a:xfrm>
        </p:spPr>
        <p:txBody>
          <a:bodyPr/>
          <a:lstStyle/>
          <a:p>
            <a:r>
              <a:rPr lang="en-US" smtClean="0">
                <a:solidFill>
                  <a:prstClr val="white"/>
                </a:solidFill>
              </a:rPr>
              <a:t>CaféX Communications Confidential © 2013 – All Rights Reserved. </a:t>
            </a:r>
            <a:endParaRPr lang="en-US" dirty="0">
              <a:solidFill>
                <a:prstClr val="white"/>
              </a:solidFill>
            </a:endParaRPr>
          </a:p>
        </p:txBody>
      </p:sp>
      <p:sp>
        <p:nvSpPr>
          <p:cNvPr id="104" name="Slide Number Placeholder 2"/>
          <p:cNvSpPr>
            <a:spLocks noGrp="1"/>
          </p:cNvSpPr>
          <p:nvPr>
            <p:ph type="sldNum" sz="quarter" idx="12"/>
          </p:nvPr>
        </p:nvSpPr>
        <p:spPr>
          <a:xfrm>
            <a:off x="7014842" y="5830851"/>
            <a:ext cx="2133600" cy="273844"/>
          </a:xfrm>
        </p:spPr>
        <p:txBody>
          <a:bodyPr/>
          <a:lstStyle/>
          <a:p>
            <a:fld id="{0431C951-9D62-474D-B35D-66AB940D3B2F}" type="slidenum">
              <a:rPr lang="en-US" sz="1000" smtClean="0">
                <a:solidFill>
                  <a:srgbClr val="FFFFFF"/>
                </a:solidFill>
              </a:rPr>
              <a:pPr/>
              <a:t>27</a:t>
            </a:fld>
            <a:endParaRPr lang="en-US" sz="1000" dirty="0">
              <a:solidFill>
                <a:srgbClr val="FFFFFF"/>
              </a:solidFill>
            </a:endParaRPr>
          </a:p>
        </p:txBody>
      </p:sp>
      <p:sp>
        <p:nvSpPr>
          <p:cNvPr id="35" name="Line Callout 1 34"/>
          <p:cNvSpPr/>
          <p:nvPr/>
        </p:nvSpPr>
        <p:spPr>
          <a:xfrm>
            <a:off x="394138" y="939690"/>
            <a:ext cx="7952828" cy="614735"/>
          </a:xfrm>
          <a:prstGeom prst="borderCallout1">
            <a:avLst>
              <a:gd name="adj1" fmla="val 76203"/>
              <a:gd name="adj2" fmla="val -31"/>
              <a:gd name="adj3" fmla="val 33824"/>
              <a:gd name="adj4" fmla="val 269"/>
            </a:avLst>
          </a:prstGeom>
          <a:solidFill>
            <a:srgbClr val="629DD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kern="0" dirty="0">
                <a:solidFill>
                  <a:srgbClr val="FFC000"/>
                </a:solidFill>
                <a:sym typeface="Arial"/>
              </a:rPr>
              <a:t>Challenge</a:t>
            </a:r>
            <a:r>
              <a:rPr lang="en-US" sz="1600" kern="0" dirty="0">
                <a:solidFill>
                  <a:srgbClr val="FFC000"/>
                </a:solidFill>
                <a:sym typeface="Arial"/>
              </a:rPr>
              <a:t>     </a:t>
            </a:r>
            <a:r>
              <a:rPr lang="en-US" sz="1600" kern="0" dirty="0">
                <a:solidFill>
                  <a:prstClr val="white"/>
                </a:solidFill>
                <a:sym typeface="Arial"/>
              </a:rPr>
              <a:t>Large US Hospital wants to expand reach to remote, under-served areas    </a:t>
            </a:r>
            <a:r>
              <a:rPr lang="en-US" kern="0" dirty="0">
                <a:solidFill>
                  <a:srgbClr val="FFC000"/>
                </a:solidFill>
                <a:sym typeface="Arial"/>
              </a:rPr>
              <a:t>Solution</a:t>
            </a:r>
            <a:r>
              <a:rPr lang="en-US" sz="1600" kern="0" dirty="0">
                <a:solidFill>
                  <a:srgbClr val="FFC000"/>
                </a:solidFill>
                <a:sym typeface="Arial"/>
              </a:rPr>
              <a:t>        </a:t>
            </a:r>
            <a:r>
              <a:rPr lang="en-US" sz="1600" kern="0" dirty="0">
                <a:solidFill>
                  <a:prstClr val="white"/>
                </a:solidFill>
                <a:sym typeface="Arial"/>
              </a:rPr>
              <a:t>Leverage Fusion Live Assist for video-enabled remote care over the internet </a:t>
            </a:r>
            <a:endParaRPr lang="en-US" sz="1600" kern="0" dirty="0">
              <a:solidFill>
                <a:srgbClr val="800000"/>
              </a:solidFill>
              <a:sym typeface="Aria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53242" y="1990319"/>
            <a:ext cx="1886969" cy="1266256"/>
          </a:xfrm>
          <a:prstGeom prst="rect">
            <a:avLst/>
          </a:prstGeom>
        </p:spPr>
      </p:pic>
      <p:sp>
        <p:nvSpPr>
          <p:cNvPr id="5" name="Pentagon 4"/>
          <p:cNvSpPr/>
          <p:nvPr/>
        </p:nvSpPr>
        <p:spPr>
          <a:xfrm>
            <a:off x="2245305" y="3367918"/>
            <a:ext cx="2039112" cy="594360"/>
          </a:xfrm>
          <a:prstGeom prst="homePlate">
            <a:avLst/>
          </a:prstGeom>
          <a:solidFill>
            <a:srgbClr val="A2482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200" dirty="0">
                <a:solidFill>
                  <a:prstClr val="white"/>
                </a:solidFill>
              </a:rPr>
              <a:t>Greeted by video concierge (waiting room)</a:t>
            </a:r>
          </a:p>
        </p:txBody>
      </p:sp>
      <p:sp>
        <p:nvSpPr>
          <p:cNvPr id="12" name="Pentagon 11"/>
          <p:cNvSpPr/>
          <p:nvPr/>
        </p:nvSpPr>
        <p:spPr>
          <a:xfrm>
            <a:off x="63181" y="3367918"/>
            <a:ext cx="2039112" cy="594360"/>
          </a:xfrm>
          <a:prstGeom prst="homePlate">
            <a:avLst/>
          </a:prstGeom>
          <a:solidFill>
            <a:srgbClr val="A2482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200" dirty="0">
                <a:solidFill>
                  <a:prstClr val="white"/>
                </a:solidFill>
              </a:rPr>
              <a:t>Patient logs on to hospital’s portal</a:t>
            </a:r>
          </a:p>
          <a:p>
            <a:pPr algn="ctr" defTabSz="457200"/>
            <a:r>
              <a:rPr lang="en-US" sz="1200" dirty="0">
                <a:solidFill>
                  <a:prstClr val="white"/>
                </a:solidFill>
              </a:rPr>
              <a:t>(web-browser or tablet)</a:t>
            </a:r>
          </a:p>
        </p:txBody>
      </p:sp>
      <p:sp>
        <p:nvSpPr>
          <p:cNvPr id="29" name="Pentagon 28"/>
          <p:cNvSpPr/>
          <p:nvPr/>
        </p:nvSpPr>
        <p:spPr>
          <a:xfrm>
            <a:off x="4517506" y="3367918"/>
            <a:ext cx="2039112" cy="594360"/>
          </a:xfrm>
          <a:prstGeom prst="homePlate">
            <a:avLst/>
          </a:prstGeom>
          <a:solidFill>
            <a:srgbClr val="A2482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200" dirty="0">
                <a:solidFill>
                  <a:prstClr val="white"/>
                </a:solidFill>
              </a:rPr>
              <a:t>Clinician consult</a:t>
            </a:r>
          </a:p>
          <a:p>
            <a:pPr algn="ctr" defTabSz="457200"/>
            <a:r>
              <a:rPr lang="en-US" sz="1200" dirty="0">
                <a:solidFill>
                  <a:prstClr val="white"/>
                </a:solidFill>
              </a:rPr>
              <a:t>(uses existing video device, tablet or browser)</a:t>
            </a:r>
          </a:p>
        </p:txBody>
      </p:sp>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813" y="1990319"/>
            <a:ext cx="1556541" cy="1167406"/>
          </a:xfrm>
          <a:prstGeom prst="rect">
            <a:avLst/>
          </a:prstGeom>
        </p:spPr>
      </p:pic>
      <p:pic>
        <p:nvPicPr>
          <p:cNvPr id="31" name="Picture 3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1990319"/>
            <a:ext cx="1996632" cy="1142999"/>
          </a:xfrm>
          <a:prstGeom prst="rect">
            <a:avLst/>
          </a:prstGeom>
        </p:spPr>
      </p:pic>
      <p:sp>
        <p:nvSpPr>
          <p:cNvPr id="37" name="Pentagon 36"/>
          <p:cNvSpPr/>
          <p:nvPr/>
        </p:nvSpPr>
        <p:spPr>
          <a:xfrm>
            <a:off x="6903104" y="3367918"/>
            <a:ext cx="2039112" cy="594360"/>
          </a:xfrm>
          <a:prstGeom prst="homePlate">
            <a:avLst/>
          </a:prstGeom>
          <a:solidFill>
            <a:srgbClr val="A2482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200" dirty="0">
                <a:solidFill>
                  <a:prstClr val="white"/>
                </a:solidFill>
              </a:rPr>
              <a:t>Clinician conferences in other specialist to 3-way conference</a:t>
            </a:r>
          </a:p>
        </p:txBody>
      </p:sp>
      <p:pic>
        <p:nvPicPr>
          <p:cNvPr id="20" name="Picture 19" descr="doctor_looking.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34200" y="1990319"/>
            <a:ext cx="1466848" cy="1191031"/>
          </a:xfrm>
          <a:prstGeom prst="rect">
            <a:avLst/>
          </a:prstGeom>
        </p:spPr>
      </p:pic>
      <p:sp>
        <p:nvSpPr>
          <p:cNvPr id="18" name="Footer Placeholder 1"/>
          <p:cNvSpPr txBox="1">
            <a:spLocks/>
          </p:cNvSpPr>
          <p:nvPr/>
        </p:nvSpPr>
        <p:spPr>
          <a:xfrm>
            <a:off x="107629" y="4876118"/>
            <a:ext cx="3898938" cy="273844"/>
          </a:xfrm>
          <a:prstGeom prst="rect">
            <a:avLst/>
          </a:prstGeom>
        </p:spPr>
        <p:txBody>
          <a:bodyPr vert="horz" lIns="91440" tIns="45720" rIns="91440" bIns="45720" rtlCol="0" anchor="ctr"/>
          <a:lstStyle>
            <a:defPPr>
              <a:defRPr lang="en-US"/>
            </a:defPPr>
            <a:lvl1pPr marL="0" algn="l" defTabSz="457200" rtl="0" eaLnBrk="1" latinLnBrk="0" hangingPunct="1">
              <a:defRPr sz="700" kern="1200">
                <a:solidFill>
                  <a:srgbClr val="7F7F7F"/>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CaféX Communications Confidential © 2014 – All Rights Reserved. </a:t>
            </a:r>
            <a:endParaRPr lang="en-US" dirty="0">
              <a:solidFill>
                <a:prstClr val="white"/>
              </a:solidFill>
            </a:endParaRPr>
          </a:p>
        </p:txBody>
      </p:sp>
      <p:sp>
        <p:nvSpPr>
          <p:cNvPr id="19" name="Slide Number Placeholder 2"/>
          <p:cNvSpPr txBox="1">
            <a:spLocks/>
          </p:cNvSpPr>
          <p:nvPr/>
        </p:nvSpPr>
        <p:spPr>
          <a:xfrm>
            <a:off x="7014842" y="4876118"/>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7F7F7F"/>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31C951-9D62-474D-B35D-66AB940D3B2F}" type="slidenum">
              <a:rPr lang="en-US" sz="1000" smtClean="0">
                <a:solidFill>
                  <a:srgbClr val="FFFFFF"/>
                </a:solidFill>
              </a:rPr>
              <a:pPr/>
              <a:t>27</a:t>
            </a:fld>
            <a:endParaRPr lang="en-US" sz="1000" dirty="0">
              <a:solidFill>
                <a:srgbClr val="FFFFFF"/>
              </a:solidFill>
            </a:endParaRPr>
          </a:p>
        </p:txBody>
      </p:sp>
    </p:spTree>
    <p:extLst>
      <p:ext uri="{BB962C8B-B14F-4D97-AF65-F5344CB8AC3E}">
        <p14:creationId xmlns:p14="http://schemas.microsoft.com/office/powerpoint/2010/main" val="311104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5143500"/>
          </a:xfrm>
          <a:prstGeom prst="rect">
            <a:avLst/>
          </a:prstGeom>
          <a:solidFill>
            <a:schemeClr val="bg1">
              <a:lumMod val="85000"/>
            </a:schemeClr>
          </a:solidFill>
          <a:ln w="1270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4" tIns="45712" rIns="91424" bIns="45712" numCol="1" spcCol="0" rtlCol="0" fromWordArt="0" anchor="ctr" anchorCtr="0" forceAA="0" compatLnSpc="1">
            <a:prstTxWarp prst="textNoShape">
              <a:avLst/>
            </a:prstTxWarp>
            <a:noAutofit/>
          </a:bodyPr>
          <a:lstStyle/>
          <a:p>
            <a:pPr algn="ctr" defTabSz="457124"/>
            <a:endParaRPr lang="en-US">
              <a:solidFill>
                <a:prstClr val="white"/>
              </a:solidFill>
              <a:latin typeface="Calibri"/>
            </a:endParaRPr>
          </a:p>
        </p:txBody>
      </p:sp>
      <p:sp>
        <p:nvSpPr>
          <p:cNvPr id="3" name="Slide Number Placeholder 2"/>
          <p:cNvSpPr>
            <a:spLocks noGrp="1"/>
          </p:cNvSpPr>
          <p:nvPr>
            <p:ph type="sldNum" sz="quarter" idx="12"/>
          </p:nvPr>
        </p:nvSpPr>
        <p:spPr>
          <a:xfrm>
            <a:off x="6833417" y="4879809"/>
            <a:ext cx="2133600" cy="273844"/>
          </a:xfrm>
        </p:spPr>
        <p:txBody>
          <a:bodyPr/>
          <a:lstStyle/>
          <a:p>
            <a:fld id="{0431C951-9D62-474D-B35D-66AB940D3B2F}" type="slidenum">
              <a:rPr lang="en-US" sz="1000">
                <a:solidFill>
                  <a:srgbClr val="7F8FA9"/>
                </a:solidFill>
                <a:latin typeface="Calibri"/>
              </a:rPr>
              <a:pPr/>
              <a:t>28</a:t>
            </a:fld>
            <a:endParaRPr lang="en-US" sz="1000" dirty="0">
              <a:solidFill>
                <a:srgbClr val="7F8FA9"/>
              </a:solidFill>
              <a:latin typeface="Calibri"/>
            </a:endParaRPr>
          </a:p>
        </p:txBody>
      </p:sp>
      <p:cxnSp>
        <p:nvCxnSpPr>
          <p:cNvPr id="11" name="Straight Connector 10"/>
          <p:cNvCxnSpPr/>
          <p:nvPr/>
        </p:nvCxnSpPr>
        <p:spPr>
          <a:xfrm>
            <a:off x="0" y="2571750"/>
            <a:ext cx="91440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4572004" y="0"/>
            <a:ext cx="1" cy="51435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2595878" y="2079565"/>
            <a:ext cx="3952246" cy="1025053"/>
          </a:xfrm>
          <a:prstGeom prst="ellipse">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defTabSz="457124"/>
            <a:r>
              <a:rPr lang="en-US" sz="2000" dirty="0">
                <a:solidFill>
                  <a:prstClr val="white"/>
                </a:solidFill>
                <a:latin typeface="Calibri"/>
              </a:rPr>
              <a:t>Use </a:t>
            </a:r>
            <a:r>
              <a:rPr lang="en-US" sz="2000" dirty="0" smtClean="0">
                <a:solidFill>
                  <a:prstClr val="white"/>
                </a:solidFill>
                <a:latin typeface="Calibri"/>
              </a:rPr>
              <a:t>Case: </a:t>
            </a:r>
            <a:r>
              <a:rPr lang="en-US" sz="2000" dirty="0">
                <a:solidFill>
                  <a:prstClr val="white"/>
                </a:solidFill>
                <a:latin typeface="Calibri"/>
              </a:rPr>
              <a:t>Live Assist Enabled Contact Center</a:t>
            </a:r>
          </a:p>
        </p:txBody>
      </p:sp>
      <p:sp>
        <p:nvSpPr>
          <p:cNvPr id="16" name="TextBox 15"/>
          <p:cNvSpPr txBox="1"/>
          <p:nvPr/>
        </p:nvSpPr>
        <p:spPr>
          <a:xfrm>
            <a:off x="277779" y="6699"/>
            <a:ext cx="4294223" cy="715564"/>
          </a:xfrm>
          <a:prstGeom prst="rect">
            <a:avLst/>
          </a:prstGeom>
          <a:noFill/>
        </p:spPr>
        <p:txBody>
          <a:bodyPr wrap="square" lIns="91424" tIns="45712" rIns="91424" bIns="45712" rtlCol="0">
            <a:spAutoFit/>
          </a:bodyPr>
          <a:lstStyle/>
          <a:p>
            <a:pPr algn="ctr" defTabSz="457124"/>
            <a:r>
              <a:rPr lang="en-US" sz="2000" b="1" dirty="0">
                <a:solidFill>
                  <a:srgbClr val="092E4D"/>
                </a:solidFill>
                <a:latin typeface="Calibri"/>
              </a:rPr>
              <a:t>New Account Opening </a:t>
            </a:r>
          </a:p>
          <a:p>
            <a:pPr algn="ctr" defTabSz="457124"/>
            <a:r>
              <a:rPr lang="en-US" sz="2000" b="1" dirty="0">
                <a:solidFill>
                  <a:srgbClr val="092E4D"/>
                </a:solidFill>
                <a:latin typeface="Calibri"/>
              </a:rPr>
              <a:t>From Within Mobile &amp; Web App</a:t>
            </a:r>
          </a:p>
        </p:txBody>
      </p:sp>
      <p:sp>
        <p:nvSpPr>
          <p:cNvPr id="17" name="TextBox 16"/>
          <p:cNvSpPr txBox="1"/>
          <p:nvPr/>
        </p:nvSpPr>
        <p:spPr>
          <a:xfrm>
            <a:off x="5386180" y="112538"/>
            <a:ext cx="3209562" cy="400110"/>
          </a:xfrm>
          <a:prstGeom prst="rect">
            <a:avLst/>
          </a:prstGeom>
          <a:noFill/>
        </p:spPr>
        <p:txBody>
          <a:bodyPr wrap="square" lIns="91424" tIns="45712" rIns="91424" bIns="45712" rtlCol="0">
            <a:spAutoFit/>
          </a:bodyPr>
          <a:lstStyle/>
          <a:p>
            <a:pPr algn="ctr" defTabSz="457124"/>
            <a:r>
              <a:rPr lang="en-US" sz="2000" b="1" dirty="0">
                <a:solidFill>
                  <a:srgbClr val="092E4D"/>
                </a:solidFill>
                <a:latin typeface="Calibri"/>
              </a:rPr>
              <a:t>Problem Resolution</a:t>
            </a:r>
          </a:p>
        </p:txBody>
      </p:sp>
      <p:sp>
        <p:nvSpPr>
          <p:cNvPr id="18" name="TextBox 17"/>
          <p:cNvSpPr txBox="1"/>
          <p:nvPr/>
        </p:nvSpPr>
        <p:spPr>
          <a:xfrm>
            <a:off x="631629" y="4606373"/>
            <a:ext cx="3305908" cy="400110"/>
          </a:xfrm>
          <a:prstGeom prst="rect">
            <a:avLst/>
          </a:prstGeom>
          <a:noFill/>
        </p:spPr>
        <p:txBody>
          <a:bodyPr wrap="square" lIns="91424" tIns="45712" rIns="91424" bIns="45712" rtlCol="0">
            <a:spAutoFit/>
          </a:bodyPr>
          <a:lstStyle/>
          <a:p>
            <a:pPr algn="ctr" defTabSz="457124"/>
            <a:r>
              <a:rPr lang="en-US" sz="2000" b="1" dirty="0">
                <a:solidFill>
                  <a:srgbClr val="092E4D"/>
                </a:solidFill>
                <a:latin typeface="Calibri"/>
              </a:rPr>
              <a:t>Digital Engagement</a:t>
            </a:r>
          </a:p>
        </p:txBody>
      </p:sp>
      <p:sp>
        <p:nvSpPr>
          <p:cNvPr id="19" name="TextBox 18"/>
          <p:cNvSpPr txBox="1"/>
          <p:nvPr/>
        </p:nvSpPr>
        <p:spPr>
          <a:xfrm>
            <a:off x="4748530" y="4586795"/>
            <a:ext cx="4076316" cy="400110"/>
          </a:xfrm>
          <a:prstGeom prst="rect">
            <a:avLst/>
          </a:prstGeom>
          <a:noFill/>
        </p:spPr>
        <p:txBody>
          <a:bodyPr wrap="square" lIns="91424" tIns="45712" rIns="91424" bIns="45712" rtlCol="0">
            <a:spAutoFit/>
          </a:bodyPr>
          <a:lstStyle/>
          <a:p>
            <a:pPr algn="ctr" defTabSz="457124"/>
            <a:r>
              <a:rPr lang="en-US" sz="2000" b="1" dirty="0">
                <a:solidFill>
                  <a:srgbClr val="092E4D"/>
                </a:solidFill>
                <a:latin typeface="Calibri"/>
              </a:rPr>
              <a:t>Education</a:t>
            </a:r>
          </a:p>
        </p:txBody>
      </p:sp>
      <p:sp>
        <p:nvSpPr>
          <p:cNvPr id="37" name="TextBox 36"/>
          <p:cNvSpPr txBox="1"/>
          <p:nvPr/>
        </p:nvSpPr>
        <p:spPr>
          <a:xfrm>
            <a:off x="2459524" y="776848"/>
            <a:ext cx="1877906" cy="1236860"/>
          </a:xfrm>
          <a:prstGeom prst="rect">
            <a:avLst/>
          </a:prstGeom>
          <a:noFill/>
        </p:spPr>
        <p:txBody>
          <a:bodyPr wrap="square" lIns="91424" tIns="45712" rIns="9144" bIns="45712" rtlCol="0">
            <a:spAutoFit/>
          </a:bodyPr>
          <a:lstStyle/>
          <a:p>
            <a:pPr defTabSz="457124">
              <a:spcAft>
                <a:spcPts val="400"/>
              </a:spcAft>
            </a:pPr>
            <a:r>
              <a:rPr lang="en-US" sz="1400" b="1" dirty="0">
                <a:solidFill>
                  <a:srgbClr val="092E4D"/>
                </a:solidFill>
                <a:latin typeface="Calibri"/>
              </a:rPr>
              <a:t>New account </a:t>
            </a:r>
            <a:r>
              <a:rPr lang="en-US" sz="1400" dirty="0">
                <a:solidFill>
                  <a:srgbClr val="092E4D"/>
                </a:solidFill>
                <a:latin typeface="Calibri"/>
              </a:rPr>
              <a:t>form completion with live assist</a:t>
            </a:r>
          </a:p>
          <a:p>
            <a:pPr defTabSz="457124">
              <a:spcAft>
                <a:spcPts val="400"/>
              </a:spcAft>
            </a:pPr>
            <a:r>
              <a:rPr lang="en-US" sz="1400" b="1" dirty="0">
                <a:solidFill>
                  <a:srgbClr val="092E4D"/>
                </a:solidFill>
                <a:latin typeface="Calibri"/>
              </a:rPr>
              <a:t>Goal</a:t>
            </a:r>
            <a:r>
              <a:rPr lang="en-US" sz="1400" dirty="0">
                <a:solidFill>
                  <a:srgbClr val="092E4D"/>
                </a:solidFill>
                <a:latin typeface="Calibri"/>
              </a:rPr>
              <a:t>: Increased conversion</a:t>
            </a:r>
          </a:p>
        </p:txBody>
      </p:sp>
      <p:sp>
        <p:nvSpPr>
          <p:cNvPr id="38" name="TextBox 37"/>
          <p:cNvSpPr txBox="1"/>
          <p:nvPr/>
        </p:nvSpPr>
        <p:spPr>
          <a:xfrm>
            <a:off x="4623116" y="743350"/>
            <a:ext cx="1877906" cy="1236860"/>
          </a:xfrm>
          <a:prstGeom prst="rect">
            <a:avLst/>
          </a:prstGeom>
          <a:noFill/>
        </p:spPr>
        <p:txBody>
          <a:bodyPr wrap="square" lIns="91424" tIns="45712" rIns="9144" bIns="45712" rtlCol="0">
            <a:spAutoFit/>
          </a:bodyPr>
          <a:lstStyle/>
          <a:p>
            <a:pPr defTabSz="457124">
              <a:spcAft>
                <a:spcPts val="400"/>
              </a:spcAft>
            </a:pPr>
            <a:r>
              <a:rPr lang="en-US" sz="1400" b="1" dirty="0">
                <a:solidFill>
                  <a:srgbClr val="092E4D"/>
                </a:solidFill>
                <a:latin typeface="Calibri"/>
              </a:rPr>
              <a:t>Resolve customer issues </a:t>
            </a:r>
            <a:r>
              <a:rPr lang="en-US" sz="1400" dirty="0">
                <a:solidFill>
                  <a:srgbClr val="092E4D"/>
                </a:solidFill>
                <a:latin typeface="Calibri"/>
              </a:rPr>
              <a:t>w/o tying 1-800 number lines</a:t>
            </a:r>
          </a:p>
          <a:p>
            <a:pPr defTabSz="457124">
              <a:spcAft>
                <a:spcPts val="400"/>
              </a:spcAft>
            </a:pPr>
            <a:r>
              <a:rPr lang="en-US" sz="1400" b="1" dirty="0">
                <a:solidFill>
                  <a:srgbClr val="092E4D"/>
                </a:solidFill>
                <a:latin typeface="Calibri"/>
              </a:rPr>
              <a:t>Goal</a:t>
            </a:r>
            <a:r>
              <a:rPr lang="en-US" sz="1400" dirty="0">
                <a:solidFill>
                  <a:srgbClr val="092E4D"/>
                </a:solidFill>
                <a:latin typeface="Calibri"/>
              </a:rPr>
              <a:t>: Improved FCR &amp; reduced handling time</a:t>
            </a:r>
          </a:p>
        </p:txBody>
      </p:sp>
      <p:sp>
        <p:nvSpPr>
          <p:cNvPr id="39" name="TextBox 38"/>
          <p:cNvSpPr txBox="1"/>
          <p:nvPr/>
        </p:nvSpPr>
        <p:spPr>
          <a:xfrm>
            <a:off x="1885300" y="3104618"/>
            <a:ext cx="2604639" cy="1504241"/>
          </a:xfrm>
          <a:prstGeom prst="rect">
            <a:avLst/>
          </a:prstGeom>
          <a:noFill/>
        </p:spPr>
        <p:txBody>
          <a:bodyPr wrap="square" lIns="91424" tIns="45712" rIns="9144" bIns="45712" rtlCol="0">
            <a:spAutoFit/>
          </a:bodyPr>
          <a:lstStyle/>
          <a:p>
            <a:pPr marL="285702" indent="-168247" defTabSz="457124">
              <a:spcAft>
                <a:spcPts val="400"/>
              </a:spcAft>
              <a:buFont typeface="Arial" panose="020B0604020202020204" pitchFamily="34" charset="0"/>
              <a:buChar char="•"/>
            </a:pPr>
            <a:r>
              <a:rPr lang="en-US" sz="1400" dirty="0">
                <a:solidFill>
                  <a:srgbClr val="092E4D"/>
                </a:solidFill>
                <a:latin typeface="Calibri"/>
              </a:rPr>
              <a:t>Shifting phone customer to self-service web/mobile</a:t>
            </a:r>
          </a:p>
          <a:p>
            <a:pPr marL="285702" indent="-168247" defTabSz="457124">
              <a:spcAft>
                <a:spcPts val="400"/>
              </a:spcAft>
              <a:buFont typeface="Arial" panose="020B0604020202020204" pitchFamily="34" charset="0"/>
              <a:buChar char="•"/>
            </a:pPr>
            <a:r>
              <a:rPr lang="en-US" sz="1400" dirty="0">
                <a:solidFill>
                  <a:srgbClr val="092E4D"/>
                </a:solidFill>
                <a:latin typeface="Calibri"/>
              </a:rPr>
              <a:t>Shifting web customer to mobile app</a:t>
            </a:r>
          </a:p>
          <a:p>
            <a:pPr defTabSz="457124">
              <a:spcAft>
                <a:spcPts val="400"/>
              </a:spcAft>
            </a:pPr>
            <a:r>
              <a:rPr lang="en-US" sz="1400" b="1" dirty="0">
                <a:solidFill>
                  <a:srgbClr val="092E4D"/>
                </a:solidFill>
                <a:latin typeface="Calibri"/>
              </a:rPr>
              <a:t>Goal</a:t>
            </a:r>
            <a:r>
              <a:rPr lang="en-US" sz="1400" dirty="0">
                <a:solidFill>
                  <a:srgbClr val="092E4D"/>
                </a:solidFill>
                <a:latin typeface="Calibri"/>
              </a:rPr>
              <a:t>: Increase adoption of digital engagement tools </a:t>
            </a:r>
          </a:p>
        </p:txBody>
      </p:sp>
      <p:sp>
        <p:nvSpPr>
          <p:cNvPr id="30" name="TextBox 29"/>
          <p:cNvSpPr txBox="1"/>
          <p:nvPr/>
        </p:nvSpPr>
        <p:spPr>
          <a:xfrm>
            <a:off x="4748530" y="3276940"/>
            <a:ext cx="2492740" cy="1236860"/>
          </a:xfrm>
          <a:prstGeom prst="rect">
            <a:avLst/>
          </a:prstGeom>
          <a:noFill/>
        </p:spPr>
        <p:txBody>
          <a:bodyPr wrap="square" lIns="91424" tIns="45712" rIns="9144" bIns="45712" rtlCol="0">
            <a:spAutoFit/>
          </a:bodyPr>
          <a:lstStyle/>
          <a:p>
            <a:pPr defTabSz="457124">
              <a:spcAft>
                <a:spcPts val="400"/>
              </a:spcAft>
            </a:pPr>
            <a:r>
              <a:rPr lang="en-US" sz="1400" dirty="0">
                <a:solidFill>
                  <a:srgbClr val="092E4D"/>
                </a:solidFill>
                <a:latin typeface="Calibri"/>
              </a:rPr>
              <a:t>Educate consumers on app features &amp; answer questions from within the mobile app</a:t>
            </a:r>
          </a:p>
          <a:p>
            <a:pPr defTabSz="457124">
              <a:spcAft>
                <a:spcPts val="400"/>
              </a:spcAft>
            </a:pPr>
            <a:r>
              <a:rPr lang="en-US" sz="1400" b="1" dirty="0">
                <a:solidFill>
                  <a:srgbClr val="092E4D"/>
                </a:solidFill>
                <a:latin typeface="Calibri"/>
              </a:rPr>
              <a:t>Goal</a:t>
            </a:r>
            <a:r>
              <a:rPr lang="en-US" sz="1400" dirty="0">
                <a:solidFill>
                  <a:srgbClr val="092E4D"/>
                </a:solidFill>
                <a:latin typeface="Calibri"/>
              </a:rPr>
              <a:t>: Education &amp; mobile app adoption (decrease cost)</a:t>
            </a: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199" y="714587"/>
            <a:ext cx="2141497" cy="1632297"/>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2252" y="684377"/>
            <a:ext cx="2262812" cy="1724766"/>
          </a:xfrm>
          <a:prstGeom prst="rect">
            <a:avLst/>
          </a:prstGeom>
        </p:spPr>
      </p:pic>
      <p:pic>
        <p:nvPicPr>
          <p:cNvPr id="24" name="Picture 2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0203" y="3335568"/>
            <a:ext cx="1004089" cy="1412956"/>
          </a:xfrm>
          <a:prstGeom prst="rect">
            <a:avLst/>
          </a:prstGeom>
          <a:ln w="12700" cmpd="sng">
            <a:solidFill>
              <a:schemeClr val="bg2"/>
            </a:solidFill>
          </a:ln>
        </p:spPr>
        <p:style>
          <a:lnRef idx="2">
            <a:schemeClr val="dk1"/>
          </a:lnRef>
          <a:fillRef idx="1">
            <a:schemeClr val="lt1"/>
          </a:fillRef>
          <a:effectRef idx="0">
            <a:schemeClr val="dk1"/>
          </a:effectRef>
          <a:fontRef idx="minor">
            <a:schemeClr val="dk1"/>
          </a:fontRef>
        </p:style>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135" y="2843719"/>
            <a:ext cx="1605552" cy="942217"/>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36052" y="2843717"/>
            <a:ext cx="881938" cy="1800321"/>
          </a:xfrm>
          <a:prstGeom prst="rect">
            <a:avLst/>
          </a:prstGeom>
        </p:spPr>
      </p:pic>
    </p:spTree>
    <p:extLst>
      <p:ext uri="{BB962C8B-B14F-4D97-AF65-F5344CB8AC3E}">
        <p14:creationId xmlns:p14="http://schemas.microsoft.com/office/powerpoint/2010/main" val="332595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schemeClr val="bg1"/>
                </a:solidFill>
              </a:rPr>
              <a:t>CaféX Communications Confidential © 2014 – All Rights Reserved. </a:t>
            </a:r>
            <a:endParaRPr lang="en-US" dirty="0">
              <a:solidFill>
                <a:schemeClr val="bg1"/>
              </a:solidFill>
            </a:endParaRPr>
          </a:p>
        </p:txBody>
      </p:sp>
      <p:sp>
        <p:nvSpPr>
          <p:cNvPr id="3" name="Slide Number Placeholder 2"/>
          <p:cNvSpPr>
            <a:spLocks noGrp="1"/>
          </p:cNvSpPr>
          <p:nvPr>
            <p:ph type="sldNum" sz="quarter" idx="12"/>
          </p:nvPr>
        </p:nvSpPr>
        <p:spPr/>
        <p:txBody>
          <a:bodyPr/>
          <a:lstStyle/>
          <a:p>
            <a:fld id="{0431C951-9D62-474D-B35D-66AB940D3B2F}" type="slidenum">
              <a:rPr lang="en-US" sz="1000">
                <a:solidFill>
                  <a:srgbClr val="FFFFFF"/>
                </a:solidFill>
              </a:rPr>
              <a:t>29</a:t>
            </a:fld>
            <a:endParaRPr lang="en-US" sz="1000" dirty="0">
              <a:solidFill>
                <a:srgbClr val="FFFFFF"/>
              </a:solidFill>
            </a:endParaRPr>
          </a:p>
        </p:txBody>
      </p:sp>
      <p:sp>
        <p:nvSpPr>
          <p:cNvPr id="4" name="Title 3"/>
          <p:cNvSpPr>
            <a:spLocks noGrp="1"/>
          </p:cNvSpPr>
          <p:nvPr>
            <p:ph type="title"/>
          </p:nvPr>
        </p:nvSpPr>
        <p:spPr>
          <a:xfrm>
            <a:off x="1148372" y="66598"/>
            <a:ext cx="8424512" cy="663110"/>
          </a:xfrm>
        </p:spPr>
        <p:txBody>
          <a:bodyPr/>
          <a:lstStyle/>
          <a:p>
            <a:r>
              <a:rPr lang="en-US" sz="2400" dirty="0"/>
              <a:t>Use Case #2: In Branch Experience with a Remote Expert</a:t>
            </a:r>
          </a:p>
        </p:txBody>
      </p:sp>
      <p:sp>
        <p:nvSpPr>
          <p:cNvPr id="5" name="TextBox 4"/>
          <p:cNvSpPr txBox="1"/>
          <p:nvPr/>
        </p:nvSpPr>
        <p:spPr>
          <a:xfrm>
            <a:off x="265387" y="1235670"/>
            <a:ext cx="4132453" cy="2862323"/>
          </a:xfrm>
          <a:prstGeom prst="rect">
            <a:avLst/>
          </a:prstGeom>
          <a:noFill/>
        </p:spPr>
        <p:txBody>
          <a:bodyPr wrap="square" lIns="91424" tIns="45712" rIns="91424" bIns="45712" rtlCol="0">
            <a:spAutoFit/>
          </a:bodyPr>
          <a:lstStyle/>
          <a:p>
            <a:r>
              <a:rPr lang="en-US" b="1" dirty="0" smtClean="0"/>
              <a:t>Create a state of art in-branch experience </a:t>
            </a:r>
            <a:r>
              <a:rPr lang="en-US" dirty="0" smtClean="0"/>
              <a:t>with video-enabled </a:t>
            </a:r>
            <a:r>
              <a:rPr lang="en-US" dirty="0"/>
              <a:t>l</a:t>
            </a:r>
            <a:r>
              <a:rPr lang="en-US" dirty="0" smtClean="0"/>
              <a:t>ive assist for customers who walk into the branch:</a:t>
            </a:r>
          </a:p>
          <a:p>
            <a:pPr marL="285702" indent="-285702">
              <a:buFont typeface="Wingdings" charset="2"/>
              <a:buChar char="ü"/>
            </a:pPr>
            <a:r>
              <a:rPr lang="en-US" dirty="0" smtClean="0"/>
              <a:t>With specialty group experts (financial advisor or SMB banker)</a:t>
            </a:r>
          </a:p>
          <a:p>
            <a:pPr marL="285702" indent="-285702">
              <a:buFont typeface="Wingdings" charset="2"/>
              <a:buChar char="ü"/>
            </a:pPr>
            <a:r>
              <a:rPr lang="en-US" dirty="0" smtClean="0"/>
              <a:t>Draw on expertise located across the country</a:t>
            </a:r>
          </a:p>
          <a:p>
            <a:pPr marL="285702" indent="-285702">
              <a:buFont typeface="Wingdings" charset="2"/>
              <a:buChar char="ü"/>
            </a:pPr>
            <a:r>
              <a:rPr lang="en-US" dirty="0" smtClean="0"/>
              <a:t>Expand reach into under-served locations</a:t>
            </a:r>
          </a:p>
          <a:p>
            <a:endParaRPr lang="en-US" dirty="0" smtClean="0"/>
          </a:p>
        </p:txBody>
      </p:sp>
      <p:pic>
        <p:nvPicPr>
          <p:cNvPr id="8" name="Picture 7" descr="CaptitalOne_at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6488" y="1323669"/>
            <a:ext cx="4417663" cy="3101968"/>
          </a:xfrm>
          <a:prstGeom prst="rect">
            <a:avLst/>
          </a:prstGeom>
        </p:spPr>
      </p:pic>
      <p:grpSp>
        <p:nvGrpSpPr>
          <p:cNvPr id="11" name="Group 10"/>
          <p:cNvGrpSpPr/>
          <p:nvPr/>
        </p:nvGrpSpPr>
        <p:grpSpPr>
          <a:xfrm>
            <a:off x="3704398" y="2966783"/>
            <a:ext cx="758248" cy="1824045"/>
            <a:chOff x="3326815" y="0"/>
            <a:chExt cx="2739172" cy="5143500"/>
          </a:xfrm>
        </p:grpSpPr>
        <p:pic>
          <p:nvPicPr>
            <p:cNvPr id="9" name="Picture 8"/>
            <p:cNvPicPr>
              <a:picLocks noChangeAspect="1"/>
            </p:cNvPicPr>
            <p:nvPr/>
          </p:nvPicPr>
          <p:blipFill rotWithShape="1">
            <a:blip r:embed="rId3"/>
            <a:srcRect l="20671" r="14669"/>
            <a:stretch/>
          </p:blipFill>
          <p:spPr>
            <a:xfrm>
              <a:off x="3326815" y="0"/>
              <a:ext cx="2739172" cy="5143500"/>
            </a:xfrm>
            <a:prstGeom prst="rect">
              <a:avLst/>
            </a:prstGeom>
          </p:spPr>
        </p:pic>
        <p:pic>
          <p:nvPicPr>
            <p:cNvPr id="10" name="Picture 9" descr="CaptitalOne_macbook.png"/>
            <p:cNvPicPr>
              <a:picLocks noChangeAspect="1"/>
            </p:cNvPicPr>
            <p:nvPr/>
          </p:nvPicPr>
          <p:blipFill rotWithShape="1">
            <a:blip r:embed="rId4" cstate="print">
              <a:extLst>
                <a:ext uri="{28A0092B-C50C-407E-A947-70E740481C1C}">
                  <a14:useLocalDpi xmlns:a14="http://schemas.microsoft.com/office/drawing/2010/main" val="0"/>
                </a:ext>
              </a:extLst>
            </a:blip>
            <a:srcRect r="9412" b="21396"/>
            <a:stretch/>
          </p:blipFill>
          <p:spPr>
            <a:xfrm>
              <a:off x="3686570" y="1107348"/>
              <a:ext cx="1791774" cy="912387"/>
            </a:xfrm>
            <a:prstGeom prst="rect">
              <a:avLst/>
            </a:prstGeom>
          </p:spPr>
        </p:pic>
      </p:grpSp>
      <p:pic>
        <p:nvPicPr>
          <p:cNvPr id="12" name="Picture 11"/>
          <p:cNvPicPr>
            <a:picLocks noChangeAspect="1"/>
          </p:cNvPicPr>
          <p:nvPr/>
        </p:nvPicPr>
        <p:blipFill rotWithShape="1">
          <a:blip r:embed="rId5"/>
          <a:srcRect l="9738" t="12692" r="8757" b="13435"/>
          <a:stretch/>
        </p:blipFill>
        <p:spPr>
          <a:xfrm>
            <a:off x="7412183" y="1420650"/>
            <a:ext cx="1102950" cy="999673"/>
          </a:xfrm>
          <a:prstGeom prst="rect">
            <a:avLst/>
          </a:prstGeom>
        </p:spPr>
      </p:pic>
    </p:spTree>
    <p:extLst>
      <p:ext uri="{BB962C8B-B14F-4D97-AF65-F5344CB8AC3E}">
        <p14:creationId xmlns:p14="http://schemas.microsoft.com/office/powerpoint/2010/main" val="392854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l="5512" r="13077"/>
          <a:stretch/>
        </p:blipFill>
        <p:spPr>
          <a:xfrm>
            <a:off x="1776046" y="19050"/>
            <a:ext cx="7444154" cy="5143500"/>
          </a:xfrm>
          <a:prstGeom prst="rect">
            <a:avLst/>
          </a:prstGeom>
        </p:spPr>
      </p:pic>
      <p:sp>
        <p:nvSpPr>
          <p:cNvPr id="2" name="Title 1"/>
          <p:cNvSpPr>
            <a:spLocks noGrp="1"/>
          </p:cNvSpPr>
          <p:nvPr>
            <p:ph type="title"/>
          </p:nvPr>
        </p:nvSpPr>
        <p:spPr>
          <a:xfrm rot="21046168">
            <a:off x="2717274" y="829040"/>
            <a:ext cx="5275960" cy="866726"/>
          </a:xfrm>
          <a:scene3d>
            <a:camera prst="perspectiveFront" fov="2700000">
              <a:rot lat="21012000" lon="21552000" rev="21594000"/>
            </a:camera>
            <a:lightRig rig="threePt" dir="t"/>
          </a:scene3d>
        </p:spPr>
        <p:txBody>
          <a:bodyPr vert="horz" lIns="91440" tIns="45720" rIns="91440" bIns="45720" rtlCol="0">
            <a:noAutofit/>
          </a:bodyPr>
          <a:lstStyle/>
          <a:p>
            <a:pPr>
              <a:spcBef>
                <a:spcPct val="20000"/>
              </a:spcBef>
              <a:spcAft>
                <a:spcPts val="1200"/>
              </a:spcAft>
              <a:buFont typeface="Arial"/>
            </a:pPr>
            <a:r>
              <a:rPr lang="en-US" sz="2400" dirty="0">
                <a:solidFill>
                  <a:schemeClr val="bg1"/>
                </a:solidFill>
                <a:effectLst>
                  <a:outerShdw blurRad="50800" dist="38100" dir="2700000" algn="tl" rotWithShape="0">
                    <a:prstClr val="black">
                      <a:alpha val="40000"/>
                    </a:prstClr>
                  </a:outerShdw>
                </a:effectLst>
                <a:ea typeface="+mn-ea"/>
                <a:cs typeface="+mn-cs"/>
              </a:rPr>
              <a:t>Mobile </a:t>
            </a:r>
            <a:r>
              <a:rPr lang="en-US" sz="2400" dirty="0" smtClean="0">
                <a:solidFill>
                  <a:schemeClr val="bg1"/>
                </a:solidFill>
                <a:effectLst>
                  <a:outerShdw blurRad="50800" dist="38100" dir="2700000" algn="tl" rotWithShape="0">
                    <a:prstClr val="black">
                      <a:alpha val="40000"/>
                    </a:prstClr>
                  </a:outerShdw>
                </a:effectLst>
                <a:ea typeface="+mn-ea"/>
                <a:cs typeface="+mn-cs"/>
              </a:rPr>
              <a:t>&amp; web </a:t>
            </a:r>
            <a:r>
              <a:rPr lang="en-US" sz="2400" dirty="0">
                <a:solidFill>
                  <a:schemeClr val="bg1"/>
                </a:solidFill>
                <a:effectLst>
                  <a:outerShdw blurRad="50800" dist="38100" dir="2700000" algn="tl" rotWithShape="0">
                    <a:prstClr val="black">
                      <a:alpha val="40000"/>
                    </a:prstClr>
                  </a:outerShdw>
                </a:effectLst>
                <a:ea typeface="+mn-ea"/>
                <a:cs typeface="+mn-cs"/>
              </a:rPr>
              <a:t>a</a:t>
            </a:r>
            <a:r>
              <a:rPr lang="en-US" sz="2400" dirty="0" smtClean="0">
                <a:solidFill>
                  <a:schemeClr val="bg1"/>
                </a:solidFill>
                <a:effectLst>
                  <a:outerShdw blurRad="50800" dist="38100" dir="2700000" algn="tl" rotWithShape="0">
                    <a:prstClr val="black">
                      <a:alpha val="40000"/>
                    </a:prstClr>
                  </a:outerShdw>
                </a:effectLst>
                <a:ea typeface="+mn-ea"/>
                <a:cs typeface="+mn-cs"/>
              </a:rPr>
              <a:t>pps </a:t>
            </a:r>
            <a:r>
              <a:rPr lang="en-US" sz="2400" dirty="0">
                <a:solidFill>
                  <a:schemeClr val="bg1"/>
                </a:solidFill>
                <a:effectLst>
                  <a:outerShdw blurRad="50800" dist="38100" dir="2700000" algn="tl" rotWithShape="0">
                    <a:prstClr val="black">
                      <a:alpha val="40000"/>
                    </a:prstClr>
                  </a:outerShdw>
                </a:effectLst>
                <a:ea typeface="+mn-ea"/>
                <a:cs typeface="+mn-cs"/>
              </a:rPr>
              <a:t>will be the face of customer service</a:t>
            </a:r>
          </a:p>
        </p:txBody>
      </p:sp>
      <p:sp>
        <p:nvSpPr>
          <p:cNvPr id="3" name="Content Placeholder 2"/>
          <p:cNvSpPr>
            <a:spLocks noGrp="1"/>
          </p:cNvSpPr>
          <p:nvPr>
            <p:ph idx="1"/>
          </p:nvPr>
        </p:nvSpPr>
        <p:spPr>
          <a:xfrm rot="20952959">
            <a:off x="3073593" y="1708463"/>
            <a:ext cx="5496095" cy="2763892"/>
          </a:xfrm>
          <a:scene3d>
            <a:camera prst="perspectiveFront" fov="2700000">
              <a:rot lat="21012000" lon="21192000" rev="21594000"/>
            </a:camera>
            <a:lightRig rig="threePt" dir="t"/>
          </a:scene3d>
        </p:spPr>
        <p:txBody>
          <a:bodyPr>
            <a:noAutofit/>
          </a:bodyPr>
          <a:lstStyle/>
          <a:p>
            <a:pPr marL="744538" indent="-744538">
              <a:lnSpc>
                <a:spcPct val="90000"/>
              </a:lnSpc>
              <a:spcBef>
                <a:spcPts val="168"/>
              </a:spcBef>
              <a:spcAft>
                <a:spcPts val="2400"/>
              </a:spcAft>
              <a:buNone/>
            </a:pPr>
            <a:r>
              <a:rPr lang="en-US" sz="2800" b="1" dirty="0">
                <a:solidFill>
                  <a:schemeClr val="bg1"/>
                </a:solidFill>
                <a:effectLst>
                  <a:outerShdw blurRad="50800" dist="38100" dir="2700000" algn="tl" rotWithShape="0">
                    <a:prstClr val="black">
                      <a:alpha val="40000"/>
                    </a:prstClr>
                  </a:outerShdw>
                </a:effectLst>
              </a:rPr>
              <a:t>81</a:t>
            </a:r>
            <a:r>
              <a:rPr lang="en-US" sz="2800" b="1" dirty="0" smtClean="0">
                <a:solidFill>
                  <a:schemeClr val="bg1"/>
                </a:solidFill>
                <a:effectLst>
                  <a:outerShdw blurRad="50800" dist="38100" dir="2700000" algn="tl" rotWithShape="0">
                    <a:prstClr val="black">
                      <a:alpha val="40000"/>
                    </a:prstClr>
                  </a:outerShdw>
                </a:effectLst>
              </a:rPr>
              <a:t>%	</a:t>
            </a:r>
            <a:r>
              <a:rPr lang="en-US" sz="1400" dirty="0" smtClean="0">
                <a:solidFill>
                  <a:schemeClr val="bg1"/>
                </a:solidFill>
                <a:effectLst>
                  <a:outerShdw blurRad="50800" dist="38100" dir="2700000" algn="tl" rotWithShape="0">
                    <a:prstClr val="black">
                      <a:alpha val="40000"/>
                    </a:prstClr>
                  </a:outerShdw>
                </a:effectLst>
              </a:rPr>
              <a:t>of </a:t>
            </a:r>
            <a:r>
              <a:rPr lang="en-US" sz="1400" dirty="0">
                <a:solidFill>
                  <a:schemeClr val="bg1"/>
                </a:solidFill>
                <a:effectLst>
                  <a:outerShdw blurRad="50800" dist="38100" dir="2700000" algn="tl" rotWithShape="0">
                    <a:prstClr val="black">
                      <a:alpha val="40000"/>
                    </a:prstClr>
                  </a:outerShdw>
                </a:effectLst>
              </a:rPr>
              <a:t>consumers use the phone for support </a:t>
            </a:r>
            <a:r>
              <a:rPr lang="en-US" sz="1400" dirty="0" smtClean="0">
                <a:solidFill>
                  <a:schemeClr val="bg1"/>
                </a:solidFill>
                <a:effectLst>
                  <a:outerShdw blurRad="50800" dist="38100" dir="2700000" algn="tl" rotWithShape="0">
                    <a:prstClr val="black">
                      <a:alpha val="40000"/>
                    </a:prstClr>
                  </a:outerShdw>
                </a:effectLst>
              </a:rPr>
              <a:t>but only</a:t>
            </a:r>
            <a:r>
              <a:rPr lang="en-US" sz="1400" b="1" dirty="0" smtClean="0">
                <a:solidFill>
                  <a:schemeClr val="bg1"/>
                </a:solidFill>
                <a:effectLst>
                  <a:outerShdw blurRad="50800" dist="38100" dir="2700000" algn="tl" rotWithShape="0">
                    <a:prstClr val="black">
                      <a:alpha val="40000"/>
                    </a:prstClr>
                  </a:outerShdw>
                </a:effectLst>
              </a:rPr>
              <a:t> </a:t>
            </a:r>
            <a:r>
              <a:rPr lang="en-US" sz="1800" b="1" dirty="0" smtClean="0">
                <a:solidFill>
                  <a:schemeClr val="bg1"/>
                </a:solidFill>
                <a:effectLst>
                  <a:outerShdw blurRad="50800" dist="38100" dir="2700000" algn="tl" rotWithShape="0">
                    <a:prstClr val="black">
                      <a:alpha val="40000"/>
                    </a:prstClr>
                  </a:outerShdw>
                </a:effectLst>
              </a:rPr>
              <a:t>8</a:t>
            </a:r>
            <a:r>
              <a:rPr lang="en-US" sz="1800" b="1" dirty="0">
                <a:solidFill>
                  <a:schemeClr val="bg1"/>
                </a:solidFill>
                <a:effectLst>
                  <a:outerShdw blurRad="50800" dist="38100" dir="2700000" algn="tl" rotWithShape="0">
                    <a:prstClr val="black">
                      <a:alpha val="40000"/>
                    </a:prstClr>
                  </a:outerShdw>
                </a:effectLst>
              </a:rPr>
              <a:t>%</a:t>
            </a:r>
            <a:r>
              <a:rPr lang="en-US" sz="1100" b="1" dirty="0">
                <a:solidFill>
                  <a:schemeClr val="bg1"/>
                </a:solidFill>
                <a:effectLst>
                  <a:outerShdw blurRad="50800" dist="38100" dir="2700000" algn="tl" rotWithShape="0">
                    <a:prstClr val="black">
                      <a:alpha val="40000"/>
                    </a:prstClr>
                  </a:outerShdw>
                </a:effectLst>
              </a:rPr>
              <a:t> </a:t>
            </a:r>
            <a:r>
              <a:rPr lang="en-US" sz="1400" dirty="0" smtClean="0">
                <a:solidFill>
                  <a:schemeClr val="bg1"/>
                </a:solidFill>
                <a:effectLst>
                  <a:outerShdw blurRad="50800" dist="38100" dir="2700000" algn="tl" rotWithShape="0">
                    <a:prstClr val="black">
                      <a:alpha val="40000"/>
                    </a:prstClr>
                  </a:outerShdw>
                </a:effectLst>
              </a:rPr>
              <a:t>feel </a:t>
            </a:r>
            <a:r>
              <a:rPr lang="en-US" sz="1400" dirty="0">
                <a:solidFill>
                  <a:schemeClr val="bg1"/>
                </a:solidFill>
                <a:effectLst>
                  <a:outerShdw blurRad="50800" dist="38100" dir="2700000" algn="tl" rotWithShape="0">
                    <a:prstClr val="black">
                      <a:alpha val="40000"/>
                    </a:prstClr>
                  </a:outerShdw>
                </a:effectLst>
              </a:rPr>
              <a:t>they receive excellent service</a:t>
            </a:r>
          </a:p>
          <a:p>
            <a:pPr marL="915988" indent="-915988">
              <a:lnSpc>
                <a:spcPct val="90000"/>
              </a:lnSpc>
              <a:spcBef>
                <a:spcPts val="168"/>
              </a:spcBef>
              <a:spcAft>
                <a:spcPts val="2400"/>
              </a:spcAft>
              <a:buNone/>
            </a:pPr>
            <a:r>
              <a:rPr lang="en-US" sz="2800" b="1" dirty="0" smtClean="0">
                <a:solidFill>
                  <a:schemeClr val="bg1"/>
                </a:solidFill>
                <a:effectLst>
                  <a:outerShdw blurRad="50800" dist="38100" dir="2700000" algn="tl" rotWithShape="0">
                    <a:prstClr val="black">
                      <a:alpha val="40000"/>
                    </a:prstClr>
                  </a:outerShdw>
                </a:effectLst>
              </a:rPr>
              <a:t>30</a:t>
            </a:r>
            <a:r>
              <a:rPr lang="en-US" sz="2800" b="1" dirty="0">
                <a:solidFill>
                  <a:schemeClr val="bg1"/>
                </a:solidFill>
                <a:effectLst>
                  <a:outerShdw blurRad="50800" dist="38100" dir="2700000" algn="tl" rotWithShape="0">
                    <a:prstClr val="black">
                      <a:alpha val="40000"/>
                    </a:prstClr>
                  </a:outerShdw>
                </a:effectLst>
              </a:rPr>
              <a:t>%</a:t>
            </a:r>
            <a:r>
              <a:rPr lang="en-US" sz="3200" b="1" dirty="0" smtClean="0">
                <a:solidFill>
                  <a:schemeClr val="bg1"/>
                </a:solidFill>
                <a:effectLst>
                  <a:outerShdw blurRad="50800" dist="38100" dir="2700000" algn="tl" rotWithShape="0">
                    <a:prstClr val="black">
                      <a:alpha val="40000"/>
                    </a:prstClr>
                  </a:outerShdw>
                </a:effectLst>
              </a:rPr>
              <a:t>+</a:t>
            </a:r>
            <a:r>
              <a:rPr lang="en-US" sz="1600" dirty="0" smtClean="0">
                <a:solidFill>
                  <a:schemeClr val="bg1"/>
                </a:solidFill>
                <a:effectLst>
                  <a:outerShdw blurRad="50800" dist="38100" dir="2700000" algn="tl" rotWithShape="0">
                    <a:prstClr val="black">
                      <a:alpha val="40000"/>
                    </a:prstClr>
                  </a:outerShdw>
                </a:effectLst>
              </a:rPr>
              <a:t>	</a:t>
            </a:r>
            <a:r>
              <a:rPr lang="en-US" sz="1400" dirty="0" smtClean="0">
                <a:solidFill>
                  <a:schemeClr val="bg1"/>
                </a:solidFill>
                <a:effectLst>
                  <a:outerShdw blurRad="50800" dist="38100" dir="2700000" algn="tl" rotWithShape="0">
                    <a:prstClr val="black">
                      <a:alpha val="40000"/>
                    </a:prstClr>
                  </a:outerShdw>
                </a:effectLst>
              </a:rPr>
              <a:t>of </a:t>
            </a:r>
            <a:r>
              <a:rPr lang="en-US" sz="1400" dirty="0">
                <a:solidFill>
                  <a:schemeClr val="bg1"/>
                </a:solidFill>
                <a:effectLst>
                  <a:outerShdw blurRad="50800" dist="38100" dir="2700000" algn="tl" rotWithShape="0">
                    <a:prstClr val="black">
                      <a:alpha val="40000"/>
                    </a:prstClr>
                  </a:outerShdw>
                </a:effectLst>
              </a:rPr>
              <a:t>customer calls are transferred to an agent </a:t>
            </a:r>
            <a:r>
              <a:rPr lang="en-US" sz="1400" dirty="0" smtClean="0">
                <a:solidFill>
                  <a:schemeClr val="bg1"/>
                </a:solidFill>
                <a:effectLst>
                  <a:outerShdw blurRad="50800" dist="38100" dir="2700000" algn="tl" rotWithShape="0">
                    <a:prstClr val="black">
                      <a:alpha val="40000"/>
                    </a:prstClr>
                  </a:outerShdw>
                </a:effectLst>
              </a:rPr>
              <a:t>on average</a:t>
            </a:r>
            <a:endParaRPr lang="en-US" sz="1400" dirty="0">
              <a:solidFill>
                <a:schemeClr val="bg1"/>
              </a:solidFill>
              <a:effectLst>
                <a:outerShdw blurRad="50800" dist="38100" dir="2700000" algn="tl" rotWithShape="0">
                  <a:prstClr val="black">
                    <a:alpha val="40000"/>
                  </a:prstClr>
                </a:outerShdw>
              </a:effectLst>
            </a:endParaRPr>
          </a:p>
          <a:p>
            <a:pPr marL="688975" indent="-688975">
              <a:lnSpc>
                <a:spcPct val="90000"/>
              </a:lnSpc>
              <a:spcBef>
                <a:spcPts val="168"/>
              </a:spcBef>
              <a:spcAft>
                <a:spcPts val="2400"/>
              </a:spcAft>
              <a:buNone/>
            </a:pPr>
            <a:r>
              <a:rPr lang="en-US" sz="2800" b="1" dirty="0" smtClean="0">
                <a:solidFill>
                  <a:schemeClr val="bg1"/>
                </a:solidFill>
                <a:effectLst>
                  <a:outerShdw blurRad="50800" dist="38100" dir="2700000" algn="tl" rotWithShape="0">
                    <a:prstClr val="black">
                      <a:alpha val="40000"/>
                    </a:prstClr>
                  </a:outerShdw>
                </a:effectLst>
              </a:rPr>
              <a:t>72%	</a:t>
            </a:r>
            <a:r>
              <a:rPr lang="en-US" sz="1400" dirty="0" smtClean="0">
                <a:solidFill>
                  <a:schemeClr val="bg1"/>
                </a:solidFill>
                <a:effectLst>
                  <a:outerShdw blurRad="50800" dist="38100" dir="2700000" algn="tl" rotWithShape="0">
                    <a:prstClr val="black">
                      <a:alpha val="40000"/>
                    </a:prstClr>
                  </a:outerShdw>
                </a:effectLst>
              </a:rPr>
              <a:t>would </a:t>
            </a:r>
            <a:r>
              <a:rPr lang="en-US" sz="1400" dirty="0">
                <a:solidFill>
                  <a:schemeClr val="bg1"/>
                </a:solidFill>
                <a:effectLst>
                  <a:outerShdw blurRad="50800" dist="38100" dir="2700000" algn="tl" rotWithShape="0">
                    <a:prstClr val="black">
                      <a:alpha val="40000"/>
                    </a:prstClr>
                  </a:outerShdw>
                </a:effectLst>
              </a:rPr>
              <a:t>replace traditional phones with </a:t>
            </a:r>
            <a:r>
              <a:rPr lang="en-US" sz="1400" dirty="0" smtClean="0">
                <a:solidFill>
                  <a:schemeClr val="bg1"/>
                </a:solidFill>
                <a:effectLst>
                  <a:outerShdw blurRad="50800" dist="38100" dir="2700000" algn="tl" rotWithShape="0">
                    <a:prstClr val="black">
                      <a:alpha val="40000"/>
                    </a:prstClr>
                  </a:outerShdw>
                </a:effectLst>
              </a:rPr>
              <a:t>mobile apps </a:t>
            </a:r>
            <a:r>
              <a:rPr lang="en-US" sz="1400" dirty="0">
                <a:solidFill>
                  <a:schemeClr val="bg1"/>
                </a:solidFill>
                <a:effectLst>
                  <a:outerShdw blurRad="50800" dist="38100" dir="2700000" algn="tl" rotWithShape="0">
                    <a:prstClr val="black">
                      <a:alpha val="40000"/>
                    </a:prstClr>
                  </a:outerShdw>
                </a:effectLst>
              </a:rPr>
              <a:t>if the same customer features were </a:t>
            </a:r>
            <a:r>
              <a:rPr lang="en-US" sz="1400" dirty="0" smtClean="0">
                <a:solidFill>
                  <a:schemeClr val="bg1"/>
                </a:solidFill>
                <a:effectLst>
                  <a:outerShdw blurRad="50800" dist="38100" dir="2700000" algn="tl" rotWithShape="0">
                    <a:prstClr val="black">
                      <a:alpha val="40000"/>
                    </a:prstClr>
                  </a:outerShdw>
                </a:effectLst>
              </a:rPr>
              <a:t>available</a:t>
            </a:r>
            <a:r>
              <a:rPr lang="en-US" sz="1400" dirty="0">
                <a:solidFill>
                  <a:schemeClr val="bg1"/>
                </a:solidFill>
                <a:effectLst>
                  <a:outerShdw blurRad="50800" dist="38100" dir="2700000" algn="tl" rotWithShape="0">
                    <a:prstClr val="black">
                      <a:alpha val="40000"/>
                    </a:prstClr>
                  </a:outerShdw>
                </a:effectLst>
              </a:rPr>
              <a:t> </a:t>
            </a:r>
          </a:p>
        </p:txBody>
      </p:sp>
      <p:sp>
        <p:nvSpPr>
          <p:cNvPr id="7" name="Rectangle 6"/>
          <p:cNvSpPr/>
          <p:nvPr/>
        </p:nvSpPr>
        <p:spPr>
          <a:xfrm>
            <a:off x="-76200" y="0"/>
            <a:ext cx="1981200" cy="5162550"/>
          </a:xfrm>
          <a:prstGeom prst="rect">
            <a:avLst/>
          </a:prstGeom>
          <a:solidFill>
            <a:srgbClr val="14416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8" name="Rectangle 7"/>
          <p:cNvSpPr/>
          <p:nvPr/>
        </p:nvSpPr>
        <p:spPr>
          <a:xfrm>
            <a:off x="76200" y="2343150"/>
            <a:ext cx="1887148" cy="1920526"/>
          </a:xfrm>
          <a:prstGeom prst="rect">
            <a:avLst/>
          </a:prstGeom>
        </p:spPr>
        <p:txBody>
          <a:bodyPr wrap="square">
            <a:spAutoFit/>
          </a:bodyPr>
          <a:lstStyle/>
          <a:p>
            <a:pPr marL="285750" indent="-227013">
              <a:lnSpc>
                <a:spcPct val="90000"/>
              </a:lnSpc>
              <a:buFont typeface="Arial" panose="020B0604020202020204" pitchFamily="34" charset="0"/>
              <a:buChar char="•"/>
              <a:defRPr/>
            </a:pPr>
            <a:r>
              <a:rPr lang="en-US" sz="1600" dirty="0">
                <a:solidFill>
                  <a:schemeClr val="bg1"/>
                </a:solidFill>
                <a:latin typeface="Calibri" panose="020F0502020204030204" pitchFamily="34" charset="0"/>
                <a:cs typeface="Calibri" panose="020F0502020204030204" pitchFamily="34" charset="0"/>
              </a:rPr>
              <a:t>Apple iOS:  </a:t>
            </a:r>
            <a:r>
              <a:rPr lang="en-US" sz="1600" dirty="0" smtClean="0">
                <a:solidFill>
                  <a:schemeClr val="bg1"/>
                </a:solidFill>
                <a:latin typeface="Calibri" panose="020F0502020204030204" pitchFamily="34" charset="0"/>
                <a:cs typeface="Calibri" panose="020F0502020204030204" pitchFamily="34" charset="0"/>
              </a:rPr>
              <a:t/>
            </a:r>
            <a:br>
              <a:rPr lang="en-US" sz="1600" dirty="0" smtClean="0">
                <a:solidFill>
                  <a:schemeClr val="bg1"/>
                </a:solidFill>
                <a:latin typeface="Calibri" panose="020F0502020204030204" pitchFamily="34" charset="0"/>
                <a:cs typeface="Calibri" panose="020F0502020204030204" pitchFamily="34" charset="0"/>
              </a:rPr>
            </a:br>
            <a:r>
              <a:rPr lang="en-US" sz="1600" dirty="0" smtClean="0">
                <a:solidFill>
                  <a:schemeClr val="bg1"/>
                </a:solidFill>
                <a:latin typeface="Calibri" panose="020F0502020204030204" pitchFamily="34" charset="0"/>
                <a:cs typeface="Calibri" panose="020F0502020204030204" pitchFamily="34" charset="0"/>
              </a:rPr>
              <a:t>1.2 Million </a:t>
            </a:r>
            <a:br>
              <a:rPr lang="en-US" sz="1600" dirty="0" smtClean="0">
                <a:solidFill>
                  <a:schemeClr val="bg1"/>
                </a:solidFill>
                <a:latin typeface="Calibri" panose="020F0502020204030204" pitchFamily="34" charset="0"/>
                <a:cs typeface="Calibri" panose="020F0502020204030204" pitchFamily="34" charset="0"/>
              </a:rPr>
            </a:br>
            <a:endParaRPr lang="en-US" sz="1600" dirty="0" smtClean="0">
              <a:solidFill>
                <a:schemeClr val="bg1"/>
              </a:solidFill>
              <a:latin typeface="Calibri" panose="020F0502020204030204" pitchFamily="34" charset="0"/>
              <a:cs typeface="Calibri" panose="020F0502020204030204" pitchFamily="34" charset="0"/>
            </a:endParaRPr>
          </a:p>
          <a:p>
            <a:pPr marL="285750" indent="-227013">
              <a:lnSpc>
                <a:spcPct val="90000"/>
              </a:lnSpc>
              <a:buFont typeface="Arial" panose="020B0604020202020204" pitchFamily="34" charset="0"/>
              <a:buChar char="•"/>
              <a:defRPr/>
            </a:pPr>
            <a:r>
              <a:rPr lang="en-US" sz="1600" dirty="0" smtClean="0">
                <a:solidFill>
                  <a:schemeClr val="bg1"/>
                </a:solidFill>
                <a:latin typeface="Calibri" panose="020F0502020204030204" pitchFamily="34" charset="0"/>
                <a:cs typeface="Calibri" panose="020F0502020204030204" pitchFamily="34" charset="0"/>
              </a:rPr>
              <a:t>Native </a:t>
            </a:r>
            <a:r>
              <a:rPr lang="en-US" sz="1600" dirty="0">
                <a:solidFill>
                  <a:schemeClr val="bg1"/>
                </a:solidFill>
                <a:latin typeface="Calibri" panose="020F0502020204030204" pitchFamily="34" charset="0"/>
                <a:cs typeface="Calibri" panose="020F0502020204030204" pitchFamily="34" charset="0"/>
              </a:rPr>
              <a:t>to </a:t>
            </a:r>
            <a:r>
              <a:rPr lang="en-US" sz="1600" dirty="0" smtClean="0">
                <a:solidFill>
                  <a:schemeClr val="bg1"/>
                </a:solidFill>
                <a:latin typeface="Calibri" panose="020F0502020204030204" pitchFamily="34" charset="0"/>
                <a:cs typeface="Calibri" panose="020F0502020204030204" pitchFamily="34" charset="0"/>
              </a:rPr>
              <a:t>iPad</a:t>
            </a:r>
            <a:endParaRPr lang="en-US" sz="1600" dirty="0">
              <a:solidFill>
                <a:schemeClr val="bg1"/>
              </a:solidFill>
              <a:latin typeface="Calibri" panose="020F0502020204030204" pitchFamily="34" charset="0"/>
              <a:cs typeface="Calibri" panose="020F0502020204030204" pitchFamily="34" charset="0"/>
            </a:endParaRPr>
          </a:p>
          <a:p>
            <a:pPr marL="285750" indent="-227013">
              <a:lnSpc>
                <a:spcPct val="90000"/>
              </a:lnSpc>
              <a:spcBef>
                <a:spcPts val="0"/>
              </a:spcBef>
              <a:defRPr/>
            </a:pPr>
            <a:r>
              <a:rPr lang="en-US" sz="1600" dirty="0">
                <a:solidFill>
                  <a:schemeClr val="bg1"/>
                </a:solidFill>
                <a:latin typeface="Calibri" panose="020F0502020204030204" pitchFamily="34" charset="0"/>
                <a:cs typeface="Calibri" panose="020F0502020204030204" pitchFamily="34" charset="0"/>
              </a:rPr>
              <a:t> </a:t>
            </a:r>
            <a:r>
              <a:rPr lang="en-US" sz="1600" dirty="0" smtClean="0">
                <a:solidFill>
                  <a:schemeClr val="bg1"/>
                </a:solidFill>
                <a:latin typeface="Calibri" panose="020F0502020204030204" pitchFamily="34" charset="0"/>
                <a:cs typeface="Calibri" panose="020F0502020204030204" pitchFamily="34" charset="0"/>
              </a:rPr>
              <a:t>   600,000 </a:t>
            </a:r>
          </a:p>
          <a:p>
            <a:pPr marL="285750" indent="-227013">
              <a:lnSpc>
                <a:spcPct val="90000"/>
              </a:lnSpc>
              <a:spcBef>
                <a:spcPts val="0"/>
              </a:spcBef>
              <a:buFont typeface="Arial" panose="020B0604020202020204" pitchFamily="34" charset="0"/>
              <a:buChar char="•"/>
              <a:defRPr/>
            </a:pPr>
            <a:endParaRPr lang="en-US" sz="1600" dirty="0">
              <a:solidFill>
                <a:schemeClr val="bg1"/>
              </a:solidFill>
              <a:latin typeface="Calibri" panose="020F0502020204030204" pitchFamily="34" charset="0"/>
              <a:cs typeface="Calibri" panose="020F0502020204030204" pitchFamily="34" charset="0"/>
            </a:endParaRPr>
          </a:p>
          <a:p>
            <a:pPr marL="285750" indent="-227013">
              <a:lnSpc>
                <a:spcPct val="90000"/>
              </a:lnSpc>
              <a:spcBef>
                <a:spcPts val="0"/>
              </a:spcBef>
              <a:buFont typeface="Arial" panose="020B0604020202020204" pitchFamily="34" charset="0"/>
              <a:buChar char="•"/>
              <a:defRPr/>
            </a:pPr>
            <a:r>
              <a:rPr lang="en-US" sz="1600" dirty="0" smtClean="0">
                <a:solidFill>
                  <a:schemeClr val="bg1"/>
                </a:solidFill>
                <a:latin typeface="Calibri" panose="020F0502020204030204" pitchFamily="34" charset="0"/>
                <a:cs typeface="Calibri" panose="020F0502020204030204" pitchFamily="34" charset="0"/>
              </a:rPr>
              <a:t>Android</a:t>
            </a:r>
            <a:r>
              <a:rPr lang="en-US" sz="1600" dirty="0">
                <a:solidFill>
                  <a:schemeClr val="bg1"/>
                </a:solidFill>
                <a:latin typeface="Calibri" panose="020F0502020204030204" pitchFamily="34" charset="0"/>
                <a:cs typeface="Calibri" panose="020F0502020204030204" pitchFamily="34" charset="0"/>
              </a:rPr>
              <a:t>:  </a:t>
            </a:r>
            <a:r>
              <a:rPr lang="en-US" sz="1600" dirty="0" smtClean="0">
                <a:solidFill>
                  <a:schemeClr val="bg1"/>
                </a:solidFill>
                <a:latin typeface="Calibri" panose="020F0502020204030204" pitchFamily="34" charset="0"/>
                <a:cs typeface="Calibri" panose="020F0502020204030204" pitchFamily="34" charset="0"/>
              </a:rPr>
              <a:t/>
            </a:r>
            <a:br>
              <a:rPr lang="en-US" sz="1600" dirty="0" smtClean="0">
                <a:solidFill>
                  <a:schemeClr val="bg1"/>
                </a:solidFill>
                <a:latin typeface="Calibri" panose="020F0502020204030204" pitchFamily="34" charset="0"/>
                <a:cs typeface="Calibri" panose="020F0502020204030204" pitchFamily="34" charset="0"/>
              </a:rPr>
            </a:br>
            <a:r>
              <a:rPr lang="en-US" sz="1600" dirty="0" smtClean="0">
                <a:solidFill>
                  <a:schemeClr val="bg1"/>
                </a:solidFill>
                <a:latin typeface="Calibri" panose="020F0502020204030204" pitchFamily="34" charset="0"/>
                <a:cs typeface="Calibri" panose="020F0502020204030204" pitchFamily="34" charset="0"/>
              </a:rPr>
              <a:t>1 Million   </a:t>
            </a:r>
            <a:endParaRPr lang="en-US" sz="1600" dirty="0">
              <a:solidFill>
                <a:schemeClr val="bg1"/>
              </a:solidFill>
              <a:latin typeface="Calibri" panose="020F0502020204030204" pitchFamily="34" charset="0"/>
              <a:cs typeface="Calibri" panose="020F0502020204030204" pitchFamily="34" charset="0"/>
            </a:endParaRPr>
          </a:p>
        </p:txBody>
      </p:sp>
      <p:sp>
        <p:nvSpPr>
          <p:cNvPr id="9" name="Rectangle 8"/>
          <p:cNvSpPr/>
          <p:nvPr/>
        </p:nvSpPr>
        <p:spPr>
          <a:xfrm>
            <a:off x="114301" y="590550"/>
            <a:ext cx="1810947" cy="1323439"/>
          </a:xfrm>
          <a:prstGeom prst="rect">
            <a:avLst/>
          </a:prstGeom>
        </p:spPr>
        <p:txBody>
          <a:bodyPr wrap="square">
            <a:spAutoFit/>
          </a:bodyPr>
          <a:lstStyle/>
          <a:p>
            <a:pPr algn="ctr"/>
            <a:r>
              <a:rPr lang="en-US" sz="2000" dirty="0" smtClean="0">
                <a:solidFill>
                  <a:schemeClr val="bg1"/>
                </a:solidFill>
                <a:cs typeface="CiscoSans Thin"/>
              </a:rPr>
              <a:t>Number of Mobile</a:t>
            </a:r>
          </a:p>
          <a:p>
            <a:pPr algn="ctr"/>
            <a:r>
              <a:rPr lang="en-US" sz="2000" dirty="0" smtClean="0">
                <a:solidFill>
                  <a:schemeClr val="bg1"/>
                </a:solidFill>
              </a:rPr>
              <a:t>Applications</a:t>
            </a:r>
          </a:p>
          <a:p>
            <a:pPr algn="ctr"/>
            <a:r>
              <a:rPr lang="en-US" sz="2000" dirty="0" smtClean="0">
                <a:solidFill>
                  <a:schemeClr val="bg1"/>
                </a:solidFill>
                <a:cs typeface="CiscoSans Thin"/>
              </a:rPr>
              <a:t>in </a:t>
            </a:r>
            <a:r>
              <a:rPr lang="en-US" sz="2000" dirty="0">
                <a:solidFill>
                  <a:schemeClr val="bg1"/>
                </a:solidFill>
                <a:cs typeface="CiscoSans Thin"/>
              </a:rPr>
              <a:t>Market</a:t>
            </a:r>
            <a:endParaRPr lang="en-US" sz="2000" dirty="0">
              <a:solidFill>
                <a:schemeClr val="bg1"/>
              </a:solidFill>
            </a:endParaRPr>
          </a:p>
        </p:txBody>
      </p:sp>
      <p:sp>
        <p:nvSpPr>
          <p:cNvPr id="10" name="Rectangle 9"/>
          <p:cNvSpPr/>
          <p:nvPr/>
        </p:nvSpPr>
        <p:spPr>
          <a:xfrm>
            <a:off x="35625" y="4319885"/>
            <a:ext cx="825867" cy="461665"/>
          </a:xfrm>
          <a:prstGeom prst="rect">
            <a:avLst/>
          </a:prstGeom>
        </p:spPr>
        <p:txBody>
          <a:bodyPr wrap="none">
            <a:spAutoFit/>
          </a:bodyPr>
          <a:lstStyle/>
          <a:p>
            <a:r>
              <a:rPr lang="en-US" sz="1400" dirty="0">
                <a:solidFill>
                  <a:srgbClr val="FF6600"/>
                </a:solidFill>
              </a:rPr>
              <a:t>Forbes</a:t>
            </a:r>
            <a:r>
              <a:rPr lang="en-US" sz="2400" dirty="0">
                <a:solidFill>
                  <a:srgbClr val="FF6600"/>
                </a:solidFill>
              </a:rPr>
              <a:t> </a:t>
            </a:r>
          </a:p>
        </p:txBody>
      </p:sp>
    </p:spTree>
    <p:extLst>
      <p:ext uri="{BB962C8B-B14F-4D97-AF65-F5344CB8AC3E}">
        <p14:creationId xmlns:p14="http://schemas.microsoft.com/office/powerpoint/2010/main" val="248365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err="1" smtClean="0">
                <a:solidFill>
                  <a:schemeClr val="bg1"/>
                </a:solidFill>
              </a:rPr>
              <a:t>CaféX</a:t>
            </a:r>
            <a:r>
              <a:rPr lang="en-US" dirty="0" smtClean="0">
                <a:solidFill>
                  <a:schemeClr val="bg1"/>
                </a:solidFill>
              </a:rPr>
              <a:t> Communications Confidential © 2014 – All Rights Reserved. </a:t>
            </a:r>
            <a:endParaRPr lang="en-US" dirty="0">
              <a:solidFill>
                <a:schemeClr val="bg1"/>
              </a:solidFill>
            </a:endParaRPr>
          </a:p>
        </p:txBody>
      </p:sp>
      <p:sp>
        <p:nvSpPr>
          <p:cNvPr id="3" name="Slide Number Placeholder 2"/>
          <p:cNvSpPr>
            <a:spLocks noGrp="1"/>
          </p:cNvSpPr>
          <p:nvPr>
            <p:ph type="sldNum" sz="quarter" idx="12"/>
          </p:nvPr>
        </p:nvSpPr>
        <p:spPr/>
        <p:txBody>
          <a:bodyPr/>
          <a:lstStyle/>
          <a:p>
            <a:fld id="{0431C951-9D62-474D-B35D-66AB940D3B2F}" type="slidenum">
              <a:rPr lang="en-US" sz="1000">
                <a:solidFill>
                  <a:srgbClr val="FFFFFF"/>
                </a:solidFill>
              </a:rPr>
              <a:t>30</a:t>
            </a:fld>
            <a:endParaRPr lang="en-US" sz="1000" dirty="0">
              <a:solidFill>
                <a:srgbClr val="FFFFFF"/>
              </a:solidFill>
            </a:endParaRPr>
          </a:p>
        </p:txBody>
      </p:sp>
      <p:sp>
        <p:nvSpPr>
          <p:cNvPr id="4" name="Title 3"/>
          <p:cNvSpPr>
            <a:spLocks noGrp="1"/>
          </p:cNvSpPr>
          <p:nvPr>
            <p:ph type="title"/>
          </p:nvPr>
        </p:nvSpPr>
        <p:spPr>
          <a:xfrm>
            <a:off x="1148372" y="66598"/>
            <a:ext cx="8424512" cy="663110"/>
          </a:xfrm>
        </p:spPr>
        <p:txBody>
          <a:bodyPr/>
          <a:lstStyle/>
          <a:p>
            <a:r>
              <a:rPr lang="en-US" sz="2400" dirty="0"/>
              <a:t>Use Case #3: Live Assist Enabled Video Teller</a:t>
            </a:r>
          </a:p>
        </p:txBody>
      </p:sp>
      <p:pic>
        <p:nvPicPr>
          <p:cNvPr id="7" name="Picture 6" descr="CapitalOne_atm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0262" y="875551"/>
            <a:ext cx="3770463" cy="2337064"/>
          </a:xfrm>
          <a:prstGeom prst="rect">
            <a:avLst/>
          </a:prstGeom>
        </p:spPr>
      </p:pic>
      <p:sp>
        <p:nvSpPr>
          <p:cNvPr id="9" name="TextBox 8"/>
          <p:cNvSpPr txBox="1"/>
          <p:nvPr/>
        </p:nvSpPr>
        <p:spPr>
          <a:xfrm>
            <a:off x="107629" y="1034272"/>
            <a:ext cx="4764116" cy="3139321"/>
          </a:xfrm>
          <a:prstGeom prst="rect">
            <a:avLst/>
          </a:prstGeom>
          <a:noFill/>
        </p:spPr>
        <p:txBody>
          <a:bodyPr wrap="square" lIns="91424" tIns="45712" rIns="91424" bIns="45712" rtlCol="0">
            <a:spAutoFit/>
          </a:bodyPr>
          <a:lstStyle/>
          <a:p>
            <a:r>
              <a:rPr lang="en-US" b="1" dirty="0" smtClean="0"/>
              <a:t>Video Enabled ATMs</a:t>
            </a:r>
          </a:p>
          <a:p>
            <a:r>
              <a:rPr lang="en-US" b="1" dirty="0" smtClean="0"/>
              <a:t> </a:t>
            </a:r>
          </a:p>
          <a:p>
            <a:pPr marL="285702" indent="-285702">
              <a:buFont typeface="Wingdings" charset="2"/>
              <a:buChar char="ü"/>
            </a:pPr>
            <a:r>
              <a:rPr lang="en-US" dirty="0" smtClean="0"/>
              <a:t>Providing </a:t>
            </a:r>
            <a:r>
              <a:rPr lang="en-US" b="1" dirty="0" smtClean="0"/>
              <a:t>live</a:t>
            </a:r>
            <a:r>
              <a:rPr lang="en-US" dirty="0" smtClean="0"/>
              <a:t> </a:t>
            </a:r>
            <a:r>
              <a:rPr lang="en-US" b="1" dirty="0"/>
              <a:t>a</a:t>
            </a:r>
            <a:r>
              <a:rPr lang="en-US" b="1" dirty="0" smtClean="0"/>
              <a:t>ssist</a:t>
            </a:r>
            <a:r>
              <a:rPr lang="en-US" dirty="0" smtClean="0"/>
              <a:t>ance at </a:t>
            </a:r>
            <a:r>
              <a:rPr lang="en-US" dirty="0"/>
              <a:t>a 24 hour drive up window </a:t>
            </a:r>
            <a:endParaRPr lang="en-US" dirty="0" smtClean="0"/>
          </a:p>
          <a:p>
            <a:pPr marL="285702" indent="-285702">
              <a:buFont typeface="Wingdings" charset="2"/>
              <a:buChar char="ü"/>
            </a:pPr>
            <a:r>
              <a:rPr lang="en-US" dirty="0"/>
              <a:t>T</a:t>
            </a:r>
            <a:r>
              <a:rPr lang="en-US" dirty="0" smtClean="0"/>
              <a:t>hin </a:t>
            </a:r>
            <a:r>
              <a:rPr lang="en-US" dirty="0"/>
              <a:t>branch </a:t>
            </a:r>
            <a:r>
              <a:rPr lang="en-US" dirty="0" smtClean="0"/>
              <a:t>with no physical tellers</a:t>
            </a:r>
          </a:p>
          <a:p>
            <a:r>
              <a:rPr lang="en-US" dirty="0" smtClean="0"/>
              <a:t> - </a:t>
            </a:r>
            <a:r>
              <a:rPr lang="en-US" i="1" dirty="0" smtClean="0"/>
              <a:t>expand reach into underserved areas</a:t>
            </a:r>
            <a:endParaRPr lang="en-US" dirty="0" smtClean="0"/>
          </a:p>
          <a:p>
            <a:r>
              <a:rPr lang="en-US" dirty="0" smtClean="0"/>
              <a:t> </a:t>
            </a:r>
          </a:p>
          <a:p>
            <a:pPr marL="285702" indent="-285702">
              <a:buFont typeface="Wingdings" charset="2"/>
              <a:buChar char="ü"/>
            </a:pPr>
            <a:r>
              <a:rPr lang="en-US" dirty="0" smtClean="0"/>
              <a:t>Live assist takes it beyond video:</a:t>
            </a:r>
          </a:p>
          <a:p>
            <a:pPr marL="742826" lvl="1" indent="-285702">
              <a:buFont typeface="Arial"/>
              <a:buChar char="•"/>
            </a:pPr>
            <a:r>
              <a:rPr lang="en-US" dirty="0" smtClean="0"/>
              <a:t>Co-browsing</a:t>
            </a:r>
          </a:p>
          <a:p>
            <a:pPr marL="742826" lvl="1" indent="-285702">
              <a:buFont typeface="Arial"/>
              <a:buChar char="•"/>
            </a:pPr>
            <a:r>
              <a:rPr lang="en-US" dirty="0" smtClean="0"/>
              <a:t>Document push</a:t>
            </a:r>
          </a:p>
          <a:p>
            <a:pPr marL="742826" lvl="1" indent="-285702">
              <a:buFont typeface="Arial"/>
              <a:buChar char="•"/>
            </a:pPr>
            <a:r>
              <a:rPr lang="en-US" dirty="0" smtClean="0"/>
              <a:t>Annotation  etc..</a:t>
            </a:r>
            <a:endParaRPr lang="en-US" dirty="0"/>
          </a:p>
        </p:txBody>
      </p:sp>
      <p:pic>
        <p:nvPicPr>
          <p:cNvPr id="8" name="Picture 7"/>
          <p:cNvPicPr>
            <a:picLocks noChangeAspect="1"/>
          </p:cNvPicPr>
          <p:nvPr/>
        </p:nvPicPr>
        <p:blipFill rotWithShape="1">
          <a:blip r:embed="rId3"/>
          <a:srcRect l="9738" t="12692" r="8757" b="13435"/>
          <a:stretch/>
        </p:blipFill>
        <p:spPr>
          <a:xfrm>
            <a:off x="6707905" y="977000"/>
            <a:ext cx="862911" cy="782110"/>
          </a:xfrm>
          <a:prstGeom prst="rect">
            <a:avLst/>
          </a:prstGeom>
        </p:spPr>
      </p:pic>
      <p:pic>
        <p:nvPicPr>
          <p:cNvPr id="10" name="Picture 9" descr="Captial_One_personal_teller.png"/>
          <p:cNvPicPr>
            <a:picLocks noChangeAspect="1"/>
          </p:cNvPicPr>
          <p:nvPr/>
        </p:nvPicPr>
        <p:blipFill rotWithShape="1">
          <a:blip r:embed="rId4">
            <a:extLst>
              <a:ext uri="{28A0092B-C50C-407E-A947-70E740481C1C}">
                <a14:useLocalDpi xmlns:a14="http://schemas.microsoft.com/office/drawing/2010/main" val="0"/>
              </a:ext>
            </a:extLst>
          </a:blip>
          <a:srcRect t="22843"/>
          <a:stretch/>
        </p:blipFill>
        <p:spPr>
          <a:xfrm>
            <a:off x="5020258" y="3531366"/>
            <a:ext cx="2161008" cy="1190970"/>
          </a:xfrm>
          <a:prstGeom prst="rect">
            <a:avLst/>
          </a:prstGeom>
        </p:spPr>
      </p:pic>
    </p:spTree>
    <p:extLst>
      <p:ext uri="{BB962C8B-B14F-4D97-AF65-F5344CB8AC3E}">
        <p14:creationId xmlns:p14="http://schemas.microsoft.com/office/powerpoint/2010/main" val="76553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062659" y="2263393"/>
            <a:ext cx="7277100" cy="998538"/>
          </a:xfrm>
        </p:spPr>
        <p:txBody>
          <a:bodyPr/>
          <a:lstStyle/>
          <a:p>
            <a:r>
              <a:rPr lang="en-US" dirty="0" smtClean="0">
                <a:solidFill>
                  <a:schemeClr val="bg1"/>
                </a:solidFill>
              </a:rPr>
              <a:t>CaféX Fusion Feature Overview </a:t>
            </a:r>
            <a:endParaRPr lang="en-US" sz="1800" b="0" dirty="0">
              <a:solidFill>
                <a:srgbClr val="0000FF"/>
              </a:solidFill>
            </a:endParaRPr>
          </a:p>
        </p:txBody>
      </p:sp>
    </p:spTree>
    <p:extLst>
      <p:ext uri="{BB962C8B-B14F-4D97-AF65-F5344CB8AC3E}">
        <p14:creationId xmlns:p14="http://schemas.microsoft.com/office/powerpoint/2010/main" val="105191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29200" y="3867150"/>
            <a:ext cx="362325" cy="362325"/>
          </a:xfrm>
          <a:prstGeom prst="rect">
            <a:avLst/>
          </a:prstGeom>
        </p:spPr>
      </p:pic>
      <p:sp>
        <p:nvSpPr>
          <p:cNvPr id="2" name="Title 1"/>
          <p:cNvSpPr>
            <a:spLocks noGrp="1"/>
          </p:cNvSpPr>
          <p:nvPr>
            <p:ph type="title"/>
          </p:nvPr>
        </p:nvSpPr>
        <p:spPr/>
        <p:txBody>
          <a:bodyPr/>
          <a:lstStyle/>
          <a:p>
            <a:r>
              <a:rPr lang="en-US" dirty="0" smtClean="0"/>
              <a:t>Fusion </a:t>
            </a:r>
            <a:r>
              <a:rPr lang="en-US" dirty="0" smtClean="0"/>
              <a:t>In-App Communications</a:t>
            </a:r>
            <a:endParaRPr lang="en-US" dirty="0"/>
          </a:p>
        </p:txBody>
      </p:sp>
      <p:sp>
        <p:nvSpPr>
          <p:cNvPr id="10" name="Text Placeholder 7"/>
          <p:cNvSpPr txBox="1">
            <a:spLocks/>
          </p:cNvSpPr>
          <p:nvPr/>
        </p:nvSpPr>
        <p:spPr>
          <a:xfrm>
            <a:off x="152400" y="666750"/>
            <a:ext cx="8229599" cy="71235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effectLst/>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effectLst/>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effectLst/>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smtClean="0"/>
              <a:t>Delivering voice, video and chat communications to browsers and mobile apps via WebRTC</a:t>
            </a:r>
            <a:endParaRPr lang="en-US" b="1" dirty="0"/>
          </a:p>
        </p:txBody>
      </p:sp>
      <p:sp>
        <p:nvSpPr>
          <p:cNvPr id="11" name="Content Placeholder 14"/>
          <p:cNvSpPr>
            <a:spLocks noGrp="1"/>
          </p:cNvSpPr>
          <p:nvPr>
            <p:ph sz="half" idx="4294967295"/>
          </p:nvPr>
        </p:nvSpPr>
        <p:spPr>
          <a:xfrm>
            <a:off x="182032" y="1581150"/>
            <a:ext cx="4389968" cy="3429000"/>
          </a:xfrm>
          <a:prstGeom prst="rect">
            <a:avLst/>
          </a:prstGeom>
          <a:ln>
            <a:noFill/>
          </a:ln>
        </p:spPr>
        <p:txBody>
          <a:bodyPr>
            <a:normAutofit fontScale="92500" lnSpcReduction="10000"/>
          </a:bodyPr>
          <a:lstStyle/>
          <a:p>
            <a:pPr marL="117475" indent="-117475">
              <a:spcBef>
                <a:spcPts val="600"/>
              </a:spcBef>
            </a:pPr>
            <a:r>
              <a:rPr lang="en-US" sz="1600" dirty="0" smtClean="0"/>
              <a:t>Client SDK:</a:t>
            </a:r>
          </a:p>
          <a:p>
            <a:pPr marL="398463" lvl="1" indent="-168275">
              <a:spcBef>
                <a:spcPts val="600"/>
              </a:spcBef>
            </a:pPr>
            <a:r>
              <a:rPr lang="en-US" sz="1050" dirty="0" smtClean="0"/>
              <a:t>JavaScript for browsers &amp; browser plugins</a:t>
            </a:r>
          </a:p>
          <a:p>
            <a:pPr marL="398463" lvl="1" indent="-168275">
              <a:spcBef>
                <a:spcPts val="600"/>
              </a:spcBef>
            </a:pPr>
            <a:r>
              <a:rPr lang="en-US" sz="1050" dirty="0" smtClean="0"/>
              <a:t>Native iOS SDK (for Apple iPad, iPhone and </a:t>
            </a:r>
            <a:r>
              <a:rPr lang="en-US" sz="1050" dirty="0" err="1" smtClean="0"/>
              <a:t>iTouch</a:t>
            </a:r>
            <a:r>
              <a:rPr lang="en-US" sz="1050" dirty="0" smtClean="0"/>
              <a:t> apps)</a:t>
            </a:r>
          </a:p>
          <a:p>
            <a:pPr marL="398463" lvl="1" indent="-168275">
              <a:spcBef>
                <a:spcPts val="600"/>
              </a:spcBef>
            </a:pPr>
            <a:r>
              <a:rPr lang="en-US" sz="1050" dirty="0" smtClean="0"/>
              <a:t>Native Android SDK (for Android 2.3 tablets &amp; phones)</a:t>
            </a:r>
            <a:endParaRPr lang="en-US" sz="1200" dirty="0"/>
          </a:p>
          <a:p>
            <a:pPr marL="117475" indent="-117475">
              <a:spcBef>
                <a:spcPts val="600"/>
              </a:spcBef>
            </a:pPr>
            <a:r>
              <a:rPr lang="en-US" sz="1600" dirty="0" smtClean="0"/>
              <a:t>Session handling:</a:t>
            </a:r>
          </a:p>
          <a:p>
            <a:pPr marL="398463" lvl="1" indent="-168275">
              <a:spcBef>
                <a:spcPts val="600"/>
              </a:spcBef>
            </a:pPr>
            <a:r>
              <a:rPr lang="en-US" sz="1050" dirty="0" smtClean="0"/>
              <a:t>Voice, Video, IM &amp; Presence support</a:t>
            </a:r>
          </a:p>
          <a:p>
            <a:pPr marL="398463" lvl="1" indent="-168275">
              <a:spcBef>
                <a:spcPts val="600"/>
              </a:spcBef>
            </a:pPr>
            <a:r>
              <a:rPr lang="en-US" sz="1050" dirty="0"/>
              <a:t>WebRTC to SIP signaling</a:t>
            </a:r>
          </a:p>
          <a:p>
            <a:pPr marL="398463" lvl="1" indent="-168275">
              <a:spcBef>
                <a:spcPts val="600"/>
              </a:spcBef>
            </a:pPr>
            <a:r>
              <a:rPr lang="en-US" sz="1050" dirty="0"/>
              <a:t>Application Event Distribution</a:t>
            </a:r>
          </a:p>
          <a:p>
            <a:pPr marL="117475" indent="-117475">
              <a:spcBef>
                <a:spcPts val="600"/>
              </a:spcBef>
            </a:pPr>
            <a:r>
              <a:rPr lang="en-US" sz="1600" dirty="0" smtClean="0"/>
              <a:t>Media:</a:t>
            </a:r>
          </a:p>
          <a:p>
            <a:pPr marL="398463" lvl="1" indent="-168275">
              <a:spcBef>
                <a:spcPts val="600"/>
              </a:spcBef>
            </a:pPr>
            <a:r>
              <a:rPr lang="en-US" sz="1050" dirty="0" smtClean="0"/>
              <a:t>Secure media handling (DTLS &amp; </a:t>
            </a:r>
            <a:r>
              <a:rPr lang="en-US" sz="1050" dirty="0" err="1" smtClean="0"/>
              <a:t>sRTP</a:t>
            </a:r>
            <a:r>
              <a:rPr lang="en-US" sz="1050" dirty="0" smtClean="0"/>
              <a:t>)</a:t>
            </a:r>
            <a:endParaRPr lang="en-US" sz="1050" dirty="0"/>
          </a:p>
          <a:p>
            <a:pPr marL="398463" lvl="1" indent="-168275">
              <a:spcBef>
                <a:spcPts val="600"/>
              </a:spcBef>
            </a:pPr>
            <a:r>
              <a:rPr lang="en-US" sz="1050" dirty="0" smtClean="0"/>
              <a:t>UDP port </a:t>
            </a:r>
            <a:r>
              <a:rPr lang="en-US" sz="1050" dirty="0" err="1" smtClean="0"/>
              <a:t>muxing</a:t>
            </a:r>
            <a:r>
              <a:rPr lang="en-US" sz="1050" dirty="0" smtClean="0"/>
              <a:t> </a:t>
            </a:r>
          </a:p>
          <a:p>
            <a:pPr marL="398463" lvl="1" indent="-168275">
              <a:spcBef>
                <a:spcPts val="600"/>
              </a:spcBef>
            </a:pPr>
            <a:r>
              <a:rPr lang="en-US" sz="1050" dirty="0" smtClean="0"/>
              <a:t>HD audio &amp; video</a:t>
            </a:r>
          </a:p>
          <a:p>
            <a:pPr marL="398463" lvl="1" indent="-168275">
              <a:spcBef>
                <a:spcPts val="600"/>
              </a:spcBef>
            </a:pPr>
            <a:r>
              <a:rPr lang="en-US" sz="1050" dirty="0" smtClean="0"/>
              <a:t>Adaptive Rate Control</a:t>
            </a:r>
          </a:p>
          <a:p>
            <a:pPr marL="398463" lvl="1" indent="-168275">
              <a:spcBef>
                <a:spcPts val="600"/>
              </a:spcBef>
            </a:pPr>
            <a:r>
              <a:rPr lang="en-US" sz="1050" dirty="0" smtClean="0"/>
              <a:t>NACK &amp; PLI support</a:t>
            </a:r>
            <a:endParaRPr lang="en-US" sz="1200" dirty="0"/>
          </a:p>
          <a:p>
            <a:pPr marL="0" indent="0">
              <a:spcBef>
                <a:spcPts val="600"/>
              </a:spcBef>
              <a:buNone/>
            </a:pPr>
            <a:endParaRPr lang="en-US" sz="1600" dirty="0"/>
          </a:p>
        </p:txBody>
      </p:sp>
      <p:sp>
        <p:nvSpPr>
          <p:cNvPr id="21" name="Footer Placeholder 3"/>
          <p:cNvSpPr>
            <a:spLocks noGrp="1"/>
          </p:cNvSpPr>
          <p:nvPr>
            <p:ph type="ftr" sz="quarter" idx="11"/>
          </p:nvPr>
        </p:nvSpPr>
        <p:spPr>
          <a:xfrm>
            <a:off x="107629" y="4883174"/>
            <a:ext cx="3898938" cy="273844"/>
          </a:xfrm>
        </p:spPr>
        <p:txBody>
          <a:bodyPr/>
          <a:lstStyle/>
          <a:p>
            <a:r>
              <a:rPr lang="en-US" dirty="0" smtClean="0">
                <a:solidFill>
                  <a:schemeClr val="bg1"/>
                </a:solidFill>
              </a:rPr>
              <a:t>CaféX Communications Confidential © 2014 – All Rights Reserved. </a:t>
            </a:r>
            <a:endParaRPr lang="en-US" dirty="0">
              <a:solidFill>
                <a:schemeClr val="bg1"/>
              </a:solidFill>
            </a:endParaRPr>
          </a:p>
        </p:txBody>
      </p:sp>
      <p:sp>
        <p:nvSpPr>
          <p:cNvPr id="22" name="Slide Number Placeholder 4"/>
          <p:cNvSpPr>
            <a:spLocks noGrp="1"/>
          </p:cNvSpPr>
          <p:nvPr>
            <p:ph type="sldNum" sz="quarter" idx="12"/>
          </p:nvPr>
        </p:nvSpPr>
        <p:spPr>
          <a:xfrm>
            <a:off x="7014842" y="4883174"/>
            <a:ext cx="2133600" cy="273844"/>
          </a:xfrm>
        </p:spPr>
        <p:txBody>
          <a:bodyPr/>
          <a:lstStyle/>
          <a:p>
            <a:fld id="{0431C951-9D62-474D-B35D-66AB940D3B2F}" type="slidenum">
              <a:rPr lang="en-US" sz="1000" smtClean="0">
                <a:solidFill>
                  <a:srgbClr val="FFFFFF"/>
                </a:solidFill>
              </a:rPr>
              <a:t>32</a:t>
            </a:fld>
            <a:endParaRPr lang="en-US" sz="1000" dirty="0">
              <a:solidFill>
                <a:srgbClr val="FFFFFF"/>
              </a:solidFill>
            </a:endParaRPr>
          </a:p>
        </p:txBody>
      </p:sp>
      <p:pic>
        <p:nvPicPr>
          <p:cNvPr id="27" name="Picture 26"/>
          <p:cNvPicPr>
            <a:picLocks noChangeAspect="1"/>
          </p:cNvPicPr>
          <p:nvPr/>
        </p:nvPicPr>
        <p:blipFill>
          <a:blip r:embed="rId4"/>
          <a:stretch>
            <a:fillRect/>
          </a:stretch>
        </p:blipFill>
        <p:spPr>
          <a:xfrm>
            <a:off x="4953000" y="1581150"/>
            <a:ext cx="2682007" cy="2639438"/>
          </a:xfrm>
          <a:prstGeom prst="ellipse">
            <a:avLst/>
          </a:prstGeom>
          <a:ln>
            <a:noFill/>
          </a:ln>
          <a:effectLst>
            <a:softEdge rad="63500"/>
          </a:effectLst>
        </p:spPr>
      </p:pic>
      <p:pic>
        <p:nvPicPr>
          <p:cNvPr id="28" name="Picture 2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19781" y="1581150"/>
            <a:ext cx="1118382" cy="1032670"/>
          </a:xfrm>
          <a:prstGeom prst="rect">
            <a:avLst/>
          </a:prstGeom>
          <a:ln>
            <a:solidFill>
              <a:schemeClr val="bg2"/>
            </a:solidFill>
          </a:ln>
        </p:spPr>
      </p:pic>
      <p:pic>
        <p:nvPicPr>
          <p:cNvPr id="29" name="Picture 28"/>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809342" y="4226376"/>
            <a:ext cx="308442" cy="381000"/>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10954" y="4324350"/>
            <a:ext cx="418446" cy="244094"/>
          </a:xfrm>
          <a:prstGeom prst="rect">
            <a:avLst/>
          </a:prstGeom>
        </p:spPr>
      </p:pic>
      <p:sp>
        <p:nvSpPr>
          <p:cNvPr id="31" name="Rectangle 30"/>
          <p:cNvSpPr/>
          <p:nvPr/>
        </p:nvSpPr>
        <p:spPr>
          <a:xfrm>
            <a:off x="5580742" y="4171950"/>
            <a:ext cx="290953" cy="369332"/>
          </a:xfrm>
          <a:prstGeom prst="rect">
            <a:avLst/>
          </a:prstGeom>
        </p:spPr>
        <p:txBody>
          <a:bodyPr wrap="none">
            <a:spAutoFit/>
          </a:bodyPr>
          <a:lstStyle/>
          <a:p>
            <a:r>
              <a:rPr lang="en-US" dirty="0" smtClean="0">
                <a:solidFill>
                  <a:srgbClr val="5C94C3"/>
                </a:solidFill>
              </a:rPr>
              <a:t>|</a:t>
            </a:r>
            <a:endParaRPr lang="en-US" dirty="0">
              <a:solidFill>
                <a:srgbClr val="5C94C3"/>
              </a:solidFill>
            </a:endParaRPr>
          </a:p>
        </p:txBody>
      </p:sp>
      <p:pic>
        <p:nvPicPr>
          <p:cNvPr id="33" name="Picture 32"/>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648200" y="3257550"/>
            <a:ext cx="341495" cy="316851"/>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800600" y="3638550"/>
            <a:ext cx="337303" cy="324047"/>
          </a:xfrm>
          <a:prstGeom prst="rect">
            <a:avLst/>
          </a:prstGeom>
        </p:spPr>
      </p:pic>
      <p:pic>
        <p:nvPicPr>
          <p:cNvPr id="35" name="Picture 34"/>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334000" y="4095750"/>
            <a:ext cx="329876" cy="329876"/>
          </a:xfrm>
          <a:prstGeom prst="rect">
            <a:avLst/>
          </a:prstGeom>
        </p:spPr>
      </p:pic>
      <p:cxnSp>
        <p:nvCxnSpPr>
          <p:cNvPr id="5" name="Straight Connector 4"/>
          <p:cNvCxnSpPr/>
          <p:nvPr/>
        </p:nvCxnSpPr>
        <p:spPr>
          <a:xfrm>
            <a:off x="7698007" y="2647950"/>
            <a:ext cx="1143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Elbow Connector 8"/>
          <p:cNvCxnSpPr>
            <a:endCxn id="27" idx="5"/>
          </p:cNvCxnSpPr>
          <p:nvPr/>
        </p:nvCxnSpPr>
        <p:spPr>
          <a:xfrm rot="5400000">
            <a:off x="7180969" y="2709219"/>
            <a:ext cx="1186099" cy="1063564"/>
          </a:xfrm>
          <a:prstGeom prst="bentConnector3">
            <a:avLst>
              <a:gd name="adj1" fmla="val 151862"/>
            </a:avLst>
          </a:prstGeom>
          <a:ln w="136525" cmpd="sng">
            <a:prstDash val="sysDash"/>
            <a:tailEnd type="triangle" w="med" len="med"/>
          </a:ln>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2590800" y="2647950"/>
            <a:ext cx="2133600" cy="969496"/>
          </a:xfrm>
          <a:prstGeom prst="rect">
            <a:avLst/>
          </a:prstGeom>
        </p:spPr>
        <p:txBody>
          <a:bodyPr wrap="square">
            <a:spAutoFit/>
          </a:bodyPr>
          <a:lstStyle/>
          <a:p>
            <a:pPr marL="401638" lvl="1" indent="-171450">
              <a:spcBef>
                <a:spcPts val="600"/>
              </a:spcBef>
              <a:buFont typeface="Lucida Grande"/>
              <a:buChar char="-"/>
            </a:pPr>
            <a:r>
              <a:rPr lang="en-US" sz="1050" dirty="0"/>
              <a:t>Outgoing &amp; incoming calls</a:t>
            </a:r>
          </a:p>
          <a:p>
            <a:pPr marL="401638" lvl="1" indent="-171450">
              <a:spcBef>
                <a:spcPts val="600"/>
              </a:spcBef>
              <a:buFont typeface="Lucida Grande"/>
              <a:buChar char="-"/>
            </a:pPr>
            <a:r>
              <a:rPr lang="en-US" sz="1050" dirty="0"/>
              <a:t>Multi-line support</a:t>
            </a:r>
          </a:p>
          <a:p>
            <a:pPr marL="401638" lvl="1" indent="-171450">
              <a:spcBef>
                <a:spcPts val="600"/>
              </a:spcBef>
              <a:buFont typeface="Lucida Grande"/>
              <a:buChar char="-"/>
            </a:pPr>
            <a:r>
              <a:rPr lang="en-US" sz="1050" dirty="0"/>
              <a:t>Hold &amp; </a:t>
            </a:r>
            <a:r>
              <a:rPr lang="en-US" sz="1050" dirty="0" smtClean="0"/>
              <a:t>Resume</a:t>
            </a:r>
          </a:p>
          <a:p>
            <a:pPr marL="401638" lvl="1" indent="-171450">
              <a:spcBef>
                <a:spcPts val="600"/>
              </a:spcBef>
              <a:buFont typeface="Lucida Grande"/>
              <a:buChar char="-"/>
            </a:pPr>
            <a:r>
              <a:rPr lang="en-US" sz="1050" dirty="0" smtClean="0"/>
              <a:t>Network Quality API</a:t>
            </a:r>
            <a:endParaRPr lang="en-US" sz="1050" dirty="0"/>
          </a:p>
        </p:txBody>
      </p:sp>
      <p:sp>
        <p:nvSpPr>
          <p:cNvPr id="40" name="Rectangle 39"/>
          <p:cNvSpPr/>
          <p:nvPr/>
        </p:nvSpPr>
        <p:spPr>
          <a:xfrm>
            <a:off x="2590800" y="3916136"/>
            <a:ext cx="1828800" cy="815608"/>
          </a:xfrm>
          <a:prstGeom prst="rect">
            <a:avLst/>
          </a:prstGeom>
        </p:spPr>
        <p:txBody>
          <a:bodyPr wrap="square">
            <a:spAutoFit/>
          </a:bodyPr>
          <a:lstStyle/>
          <a:p>
            <a:pPr marL="401638" lvl="1" indent="-171450">
              <a:buFont typeface="Lucida Grande"/>
              <a:buChar char="-"/>
              <a:tabLst>
                <a:tab pos="398463" algn="l"/>
              </a:tabLst>
            </a:pPr>
            <a:r>
              <a:rPr lang="en-US" sz="1050" dirty="0"/>
              <a:t>Video </a:t>
            </a:r>
            <a:r>
              <a:rPr lang="en-US" sz="1050" dirty="0" smtClean="0"/>
              <a:t>transcoding </a:t>
            </a:r>
          </a:p>
          <a:p>
            <a:pPr marL="230188" lvl="1">
              <a:tabLst>
                <a:tab pos="398463" algn="l"/>
              </a:tabLst>
            </a:pPr>
            <a:r>
              <a:rPr lang="en-US" sz="1050" dirty="0"/>
              <a:t>	</a:t>
            </a:r>
            <a:r>
              <a:rPr lang="en-US" sz="1050" dirty="0" smtClean="0"/>
              <a:t>(</a:t>
            </a:r>
            <a:r>
              <a:rPr lang="en-US" sz="1050" dirty="0"/>
              <a:t>H.264 AVC &amp; VP8)</a:t>
            </a:r>
          </a:p>
          <a:p>
            <a:pPr marL="401638" lvl="1" indent="-171450">
              <a:spcBef>
                <a:spcPts val="600"/>
              </a:spcBef>
              <a:buFont typeface="Lucida Grande"/>
              <a:buChar char="-"/>
              <a:tabLst>
                <a:tab pos="398463" algn="l"/>
              </a:tabLst>
            </a:pPr>
            <a:r>
              <a:rPr lang="en-US" sz="1050" dirty="0"/>
              <a:t>Audio transcoding (Opus, G.729, G.711)</a:t>
            </a:r>
          </a:p>
        </p:txBody>
      </p:sp>
    </p:spTree>
    <p:extLst>
      <p:ext uri="{BB962C8B-B14F-4D97-AF65-F5344CB8AC3E}">
        <p14:creationId xmlns:p14="http://schemas.microsoft.com/office/powerpoint/2010/main" val="89935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0807" y="149836"/>
            <a:ext cx="7486564" cy="566375"/>
          </a:xfrm>
        </p:spPr>
        <p:txBody>
          <a:bodyPr/>
          <a:lstStyle/>
          <a:p>
            <a:r>
              <a:rPr lang="en-US" sz="2800" dirty="0" smtClean="0"/>
              <a:t>In-App Communications - </a:t>
            </a:r>
            <a:r>
              <a:rPr lang="en-US" sz="2800" dirty="0" smtClean="0"/>
              <a:t>WebRTC Features</a:t>
            </a:r>
            <a:endParaRPr lang="en-US" sz="2800" dirty="0"/>
          </a:p>
        </p:txBody>
      </p:sp>
      <p:graphicFrame>
        <p:nvGraphicFramePr>
          <p:cNvPr id="3" name="Table 2"/>
          <p:cNvGraphicFramePr>
            <a:graphicFrameLocks noGrp="1"/>
          </p:cNvGraphicFramePr>
          <p:nvPr>
            <p:extLst>
              <p:ext uri="{D42A27DB-BD31-4B8C-83A1-F6EECF244321}">
                <p14:modId xmlns:p14="http://schemas.microsoft.com/office/powerpoint/2010/main" val="2569022889"/>
              </p:ext>
            </p:extLst>
          </p:nvPr>
        </p:nvGraphicFramePr>
        <p:xfrm>
          <a:off x="381000" y="1001132"/>
          <a:ext cx="3733800" cy="3345629"/>
        </p:xfrm>
        <a:graphic>
          <a:graphicData uri="http://schemas.openxmlformats.org/drawingml/2006/table">
            <a:tbl>
              <a:tblPr firstRow="1" bandRow="1">
                <a:tableStyleId>{5C22544A-7EE6-4342-B048-85BDC9FD1C3A}</a:tableStyleId>
              </a:tblPr>
              <a:tblGrid>
                <a:gridCol w="2743199"/>
                <a:gridCol w="990601"/>
              </a:tblGrid>
              <a:tr h="41954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WebRTC Browser Support</a:t>
                      </a:r>
                    </a:p>
                  </a:txBody>
                  <a:tcPr/>
                </a:tc>
                <a:tc>
                  <a:txBody>
                    <a:bodyPr/>
                    <a:lstStyle/>
                    <a:p>
                      <a:pPr algn="ctr"/>
                      <a:endParaRPr lang="en-US" dirty="0"/>
                    </a:p>
                  </a:txBody>
                  <a:tcPr/>
                </a:tc>
              </a:tr>
              <a:tr h="270592">
                <a:tc>
                  <a:txBody>
                    <a:bodyPr/>
                    <a:lstStyle/>
                    <a:p>
                      <a:pPr marL="58738" lvl="1" indent="0">
                        <a:buFont typeface="Arial"/>
                        <a:buNone/>
                      </a:pPr>
                      <a:r>
                        <a:rPr lang="en-US" sz="1400" dirty="0" smtClean="0"/>
                        <a:t>Google Chrome (v28+)</a:t>
                      </a:r>
                      <a:endParaRPr lang="en-US" sz="1400" dirty="0"/>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accent3">
                        <a:lumMod val="40000"/>
                        <a:lumOff val="60000"/>
                      </a:schemeClr>
                    </a:solidFill>
                  </a:tcPr>
                </a:tc>
              </a:tr>
              <a:tr h="183814">
                <a:tc>
                  <a:txBody>
                    <a:bodyPr/>
                    <a:lstStyle/>
                    <a:p>
                      <a:pPr marL="58738" lvl="1" indent="0">
                        <a:buFont typeface="Arial"/>
                        <a:buNone/>
                      </a:pPr>
                      <a:r>
                        <a:rPr lang="en-US" sz="1400" dirty="0" smtClean="0"/>
                        <a:t>Mozilla</a:t>
                      </a:r>
                      <a:r>
                        <a:rPr lang="en-US" sz="1400" baseline="0" dirty="0" smtClean="0"/>
                        <a:t> Firefox (v26+)</a:t>
                      </a:r>
                      <a:endParaRPr lang="en-US" sz="1400" dirty="0"/>
                    </a:p>
                  </a:txBody>
                  <a:tcPr>
                    <a:solidFill>
                      <a:schemeClr val="bg1">
                        <a:lumMod val="9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bg1">
                        <a:lumMod val="95000"/>
                      </a:schemeClr>
                    </a:solidFill>
                  </a:tcPr>
                </a:tc>
              </a:tr>
              <a:tr h="225048">
                <a:tc>
                  <a:txBody>
                    <a:bodyPr/>
                    <a:lstStyle/>
                    <a:p>
                      <a:pPr marL="58738" lvl="1" indent="0">
                        <a:buFont typeface="Arial"/>
                        <a:buNone/>
                      </a:pPr>
                      <a:r>
                        <a:rPr lang="en-US" sz="1400" dirty="0" smtClean="0"/>
                        <a:t>Opera (v18+)</a:t>
                      </a:r>
                      <a:endParaRPr lang="en-US" sz="1400" dirty="0"/>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accent3">
                        <a:lumMod val="40000"/>
                        <a:lumOff val="60000"/>
                      </a:schemeClr>
                    </a:solidFill>
                  </a:tcPr>
                </a:tc>
              </a:tr>
              <a:tr h="326839">
                <a:tc>
                  <a:txBody>
                    <a:bodyPr/>
                    <a:lstStyle/>
                    <a:p>
                      <a:pPr marL="58738" lvl="1" indent="0">
                        <a:buFont typeface="Arial"/>
                        <a:buNone/>
                      </a:pPr>
                      <a:r>
                        <a:rPr lang="en-US" sz="1400" dirty="0" smtClean="0"/>
                        <a:t>Internet Explorer</a:t>
                      </a:r>
                      <a:r>
                        <a:rPr lang="en-US" sz="1400" baseline="0" dirty="0" smtClean="0"/>
                        <a:t> (v7 +)</a:t>
                      </a:r>
                      <a:endParaRPr lang="en-US" sz="1400" dirty="0"/>
                    </a:p>
                  </a:txBody>
                  <a:tcPr>
                    <a:solidFill>
                      <a:schemeClr val="bg1">
                        <a:lumMod val="9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r>
                        <a:rPr lang="en-US" sz="1800" b="1" dirty="0" smtClean="0">
                          <a:solidFill>
                            <a:srgbClr val="408000"/>
                          </a:solidFill>
                          <a:latin typeface="Arial"/>
                          <a:ea typeface="Wingdings"/>
                          <a:cs typeface="Arial"/>
                          <a:sym typeface="Wingdings"/>
                        </a:rPr>
                        <a:t>*</a:t>
                      </a:r>
                      <a:endParaRPr lang="en-US" sz="1800" b="1" dirty="0" smtClean="0">
                        <a:solidFill>
                          <a:srgbClr val="408000"/>
                        </a:solidFill>
                      </a:endParaRPr>
                    </a:p>
                  </a:txBody>
                  <a:tcPr>
                    <a:solidFill>
                      <a:schemeClr val="bg1">
                        <a:lumMod val="95000"/>
                      </a:schemeClr>
                    </a:solidFill>
                  </a:tcPr>
                </a:tc>
              </a:tr>
              <a:tr h="279360">
                <a:tc>
                  <a:txBody>
                    <a:bodyPr/>
                    <a:lstStyle/>
                    <a:p>
                      <a:pPr marL="58738" marR="0" lvl="1" indent="0" algn="l" defTabSz="457200" rtl="0" eaLnBrk="1" fontAlgn="auto" latinLnBrk="0" hangingPunct="1">
                        <a:lnSpc>
                          <a:spcPct val="100000"/>
                        </a:lnSpc>
                        <a:spcBef>
                          <a:spcPts val="0"/>
                        </a:spcBef>
                        <a:spcAft>
                          <a:spcPts val="0"/>
                        </a:spcAft>
                        <a:buClrTx/>
                        <a:buSzTx/>
                        <a:buFont typeface="Arial"/>
                        <a:buNone/>
                        <a:tabLst/>
                        <a:defRPr/>
                      </a:pPr>
                      <a:r>
                        <a:rPr lang="en-US" sz="1400" dirty="0" smtClean="0"/>
                        <a:t>Apple Safari (v8)</a:t>
                      </a:r>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r>
                        <a:rPr lang="en-US" sz="1800" b="1" dirty="0" smtClean="0">
                          <a:solidFill>
                            <a:srgbClr val="408000"/>
                          </a:solidFill>
                          <a:latin typeface="Arial"/>
                          <a:ea typeface="Wingdings"/>
                          <a:cs typeface="Arial"/>
                          <a:sym typeface="Wingdings"/>
                        </a:rPr>
                        <a:t>*</a:t>
                      </a:r>
                      <a:endParaRPr lang="en-US" sz="1800" b="1" dirty="0" smtClean="0">
                        <a:solidFill>
                          <a:srgbClr val="408000"/>
                        </a:solidFill>
                      </a:endParaRPr>
                    </a:p>
                  </a:txBody>
                  <a:tcPr>
                    <a:solidFill>
                      <a:schemeClr val="accent3">
                        <a:lumMod val="40000"/>
                        <a:lumOff val="60000"/>
                      </a:schemeClr>
                    </a:solidFill>
                  </a:tcPr>
                </a:tc>
              </a:tr>
              <a:tr h="2793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Mobile</a:t>
                      </a:r>
                      <a:r>
                        <a:rPr lang="en-US" baseline="0" dirty="0" smtClean="0">
                          <a:solidFill>
                            <a:schemeClr val="bg1"/>
                          </a:solidFill>
                        </a:rPr>
                        <a:t> SDK Support</a:t>
                      </a:r>
                      <a:endParaRPr lang="en-US" dirty="0" smtClean="0">
                        <a:solidFill>
                          <a:schemeClr val="bg1"/>
                        </a:solidFill>
                      </a:endParaRPr>
                    </a:p>
                  </a:txBody>
                  <a:tcPr>
                    <a:solidFill>
                      <a:schemeClr val="accent1"/>
                    </a:solidFill>
                  </a:tcPr>
                </a:tc>
                <a:tc>
                  <a:txBody>
                    <a:bodyPr/>
                    <a:lstStyle/>
                    <a:p>
                      <a:pPr algn="ctr"/>
                      <a:endParaRPr lang="en-US" dirty="0">
                        <a:solidFill>
                          <a:schemeClr val="bg1"/>
                        </a:solidFill>
                      </a:endParaRPr>
                    </a:p>
                  </a:txBody>
                  <a:tcPr>
                    <a:solidFill>
                      <a:schemeClr val="accent1"/>
                    </a:solidFill>
                  </a:tcPr>
                </a:tc>
              </a:tr>
              <a:tr h="279360">
                <a:tc>
                  <a:txBody>
                    <a:bodyPr/>
                    <a:lstStyle/>
                    <a:p>
                      <a:pPr marL="58738" lvl="1" indent="0">
                        <a:buFont typeface="Arial"/>
                        <a:buNone/>
                      </a:pPr>
                      <a:r>
                        <a:rPr lang="en-US" sz="1400" dirty="0" smtClean="0"/>
                        <a:t>Apple iOS 7+ </a:t>
                      </a:r>
                      <a:r>
                        <a:rPr lang="en-US" sz="1400" baseline="0" dirty="0" smtClean="0"/>
                        <a:t>(</a:t>
                      </a:r>
                      <a:r>
                        <a:rPr lang="en-US" sz="1400" baseline="0" dirty="0" err="1" smtClean="0"/>
                        <a:t>iPhone,iPad,iTouch</a:t>
                      </a:r>
                      <a:r>
                        <a:rPr lang="en-US" sz="1400" baseline="0" dirty="0" smtClean="0"/>
                        <a:t>)</a:t>
                      </a:r>
                      <a:endParaRPr lang="en-US" sz="1400" dirty="0"/>
                    </a:p>
                  </a:txBody>
                  <a:tcPr>
                    <a:solidFill>
                      <a:schemeClr val="bg1">
                        <a:lumMod val="9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bg1">
                        <a:lumMod val="95000"/>
                      </a:schemeClr>
                    </a:solidFill>
                  </a:tcPr>
                </a:tc>
              </a:tr>
              <a:tr h="279360">
                <a:tc>
                  <a:txBody>
                    <a:bodyPr/>
                    <a:lstStyle/>
                    <a:p>
                      <a:pPr marL="58738" lvl="1" indent="0">
                        <a:buFont typeface="Arial"/>
                        <a:buNone/>
                      </a:pPr>
                      <a:r>
                        <a:rPr lang="en-US" sz="1400" dirty="0" smtClean="0"/>
                        <a:t>Android 2.3+ </a:t>
                      </a:r>
                      <a:r>
                        <a:rPr lang="en-US" sz="1400" baseline="0" dirty="0" smtClean="0"/>
                        <a:t>(Phone &amp; tablet)</a:t>
                      </a:r>
                      <a:endParaRPr lang="en-US" sz="1400" dirty="0"/>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accent3">
                        <a:lumMod val="40000"/>
                        <a:lumOff val="60000"/>
                      </a:schemeClr>
                    </a:solidFill>
                  </a:tcPr>
                </a:tc>
              </a:tr>
            </a:tbl>
          </a:graphicData>
        </a:graphic>
      </p:graphicFrame>
      <p:sp>
        <p:nvSpPr>
          <p:cNvPr id="4" name="Rectangle 3"/>
          <p:cNvSpPr/>
          <p:nvPr/>
        </p:nvSpPr>
        <p:spPr>
          <a:xfrm>
            <a:off x="355341" y="4415203"/>
            <a:ext cx="1065466" cy="369332"/>
          </a:xfrm>
          <a:prstGeom prst="rect">
            <a:avLst/>
          </a:prstGeom>
        </p:spPr>
        <p:txBody>
          <a:bodyPr wrap="none">
            <a:spAutoFit/>
          </a:bodyPr>
          <a:lstStyle/>
          <a:p>
            <a:pPr algn="ctr" defTabSz="457200">
              <a:defRPr/>
            </a:pPr>
            <a:r>
              <a:rPr lang="en-US" b="1" dirty="0" smtClean="0">
                <a:solidFill>
                  <a:srgbClr val="408000"/>
                </a:solidFill>
                <a:latin typeface="Arial"/>
                <a:ea typeface="Wingdings"/>
                <a:cs typeface="Arial"/>
                <a:sym typeface="Wingdings"/>
              </a:rPr>
              <a:t>* </a:t>
            </a:r>
            <a:r>
              <a:rPr lang="en-US" sz="1200" b="1" dirty="0" smtClean="0">
                <a:solidFill>
                  <a:srgbClr val="000000"/>
                </a:solidFill>
                <a:latin typeface="Arial"/>
                <a:ea typeface="Wingdings"/>
                <a:cs typeface="Arial"/>
                <a:sym typeface="Wingdings"/>
              </a:rPr>
              <a:t>via Plugin</a:t>
            </a:r>
            <a:endParaRPr lang="en-US" sz="1200" b="1" dirty="0">
              <a:solidFill>
                <a:srgbClr val="0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76327191"/>
              </p:ext>
            </p:extLst>
          </p:nvPr>
        </p:nvGraphicFramePr>
        <p:xfrm>
          <a:off x="4724400" y="1001133"/>
          <a:ext cx="3733800" cy="3863789"/>
        </p:xfrm>
        <a:graphic>
          <a:graphicData uri="http://schemas.openxmlformats.org/drawingml/2006/table">
            <a:tbl>
              <a:tblPr firstRow="1" bandRow="1">
                <a:tableStyleId>{5C22544A-7EE6-4342-B048-85BDC9FD1C3A}</a:tableStyleId>
              </a:tblPr>
              <a:tblGrid>
                <a:gridCol w="2743200"/>
                <a:gridCol w="990600"/>
              </a:tblGrid>
              <a:tr h="41954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WebRTC Media Support</a:t>
                      </a:r>
                    </a:p>
                  </a:txBody>
                  <a:tcPr/>
                </a:tc>
                <a:tc>
                  <a:txBody>
                    <a:bodyPr/>
                    <a:lstStyle/>
                    <a:p>
                      <a:pPr algn="ctr"/>
                      <a:endParaRPr lang="en-US" dirty="0"/>
                    </a:p>
                  </a:txBody>
                  <a:tcPr/>
                </a:tc>
              </a:tr>
              <a:tr h="270592">
                <a:tc>
                  <a:txBody>
                    <a:bodyPr/>
                    <a:lstStyle/>
                    <a:p>
                      <a:pPr marL="114300" lvl="1" indent="0"/>
                      <a:r>
                        <a:rPr lang="en-US" sz="1400" dirty="0" smtClean="0"/>
                        <a:t>SD Audio (G.711, G.729,</a:t>
                      </a:r>
                      <a:r>
                        <a:rPr lang="en-US" sz="1400" baseline="0" dirty="0" smtClean="0"/>
                        <a:t> Opus</a:t>
                      </a:r>
                      <a:r>
                        <a:rPr lang="en-US" sz="1400" dirty="0" smtClean="0"/>
                        <a:t>)</a:t>
                      </a:r>
                      <a:endParaRPr lang="en-US" sz="1400" dirty="0"/>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accent3">
                        <a:lumMod val="40000"/>
                        <a:lumOff val="60000"/>
                      </a:schemeClr>
                    </a:solidFill>
                  </a:tcPr>
                </a:tc>
              </a:tr>
              <a:tr h="183814">
                <a:tc>
                  <a:txBody>
                    <a:bodyPr/>
                    <a:lstStyle/>
                    <a:p>
                      <a:pPr marL="114300" lvl="1" indent="0"/>
                      <a:r>
                        <a:rPr lang="en-US" sz="1400" dirty="0" smtClean="0"/>
                        <a:t>HD Audio (Opus)</a:t>
                      </a:r>
                      <a:endParaRPr lang="en-US" sz="1400" dirty="0"/>
                    </a:p>
                  </a:txBody>
                  <a:tcPr>
                    <a:solidFill>
                      <a:schemeClr val="bg1">
                        <a:lumMod val="9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bg1">
                        <a:lumMod val="95000"/>
                      </a:schemeClr>
                    </a:solidFill>
                  </a:tcPr>
                </a:tc>
              </a:tr>
              <a:tr h="225048">
                <a:tc>
                  <a:txBody>
                    <a:bodyPr/>
                    <a:lstStyle/>
                    <a:p>
                      <a:pPr marL="114300" lvl="1" indent="0"/>
                      <a:r>
                        <a:rPr lang="en-US" sz="1400" dirty="0" smtClean="0"/>
                        <a:t>Audio transcoding (G.711</a:t>
                      </a:r>
                      <a:r>
                        <a:rPr lang="en-US" sz="1400" baseline="0" dirty="0" smtClean="0"/>
                        <a:t>/</a:t>
                      </a:r>
                      <a:r>
                        <a:rPr lang="en-US" sz="1400" dirty="0" smtClean="0"/>
                        <a:t>G.729</a:t>
                      </a:r>
                      <a:r>
                        <a:rPr lang="en-US" sz="1400" baseline="0" dirty="0" smtClean="0"/>
                        <a:t>/ Opus)</a:t>
                      </a:r>
                      <a:endParaRPr lang="en-US" sz="1400" dirty="0"/>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accent3">
                        <a:lumMod val="40000"/>
                        <a:lumOff val="60000"/>
                      </a:schemeClr>
                    </a:solidFill>
                  </a:tcPr>
                </a:tc>
              </a:tr>
              <a:tr h="0">
                <a:tc>
                  <a:txBody>
                    <a:bodyPr/>
                    <a:lstStyle/>
                    <a:p>
                      <a:pPr marL="114300" lvl="1" indent="0"/>
                      <a:r>
                        <a:rPr lang="en-US" sz="1400" dirty="0" smtClean="0"/>
                        <a:t>VP8 &amp; H.264 support</a:t>
                      </a:r>
                      <a:endParaRPr lang="en-US" sz="1400" dirty="0"/>
                    </a:p>
                  </a:txBody>
                  <a:tcPr>
                    <a:solidFill>
                      <a:schemeClr val="bg1">
                        <a:lumMod val="9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bg1">
                        <a:lumMod val="95000"/>
                      </a:schemeClr>
                    </a:solidFill>
                  </a:tcPr>
                </a:tc>
              </a:tr>
              <a:tr h="279360">
                <a:tc>
                  <a:txBody>
                    <a:bodyPr/>
                    <a:lstStyle/>
                    <a:p>
                      <a:pPr marL="114300" marR="0" lvl="1" indent="0" algn="l" defTabSz="457200" rtl="0" eaLnBrk="1" fontAlgn="auto" latinLnBrk="0" hangingPunct="1">
                        <a:lnSpc>
                          <a:spcPct val="100000"/>
                        </a:lnSpc>
                        <a:spcBef>
                          <a:spcPts val="0"/>
                        </a:spcBef>
                        <a:spcAft>
                          <a:spcPts val="0"/>
                        </a:spcAft>
                        <a:buClrTx/>
                        <a:buSzTx/>
                        <a:buFontTx/>
                        <a:buNone/>
                        <a:tabLst/>
                        <a:defRPr/>
                      </a:pPr>
                      <a:r>
                        <a:rPr lang="en-US" sz="1400" dirty="0" smtClean="0"/>
                        <a:t>Video transcoding (H.264/VP8)</a:t>
                      </a:r>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accent3">
                        <a:lumMod val="40000"/>
                        <a:lumOff val="60000"/>
                      </a:schemeClr>
                    </a:solidFill>
                  </a:tcPr>
                </a:tc>
              </a:tr>
              <a:tr h="279360">
                <a:tc>
                  <a:txBody>
                    <a:bodyPr/>
                    <a:lstStyle/>
                    <a:p>
                      <a:pPr marL="114300" lvl="1" indent="0"/>
                      <a:r>
                        <a:rPr lang="en-US" sz="1400" dirty="0" smtClean="0"/>
                        <a:t>Adaptive</a:t>
                      </a:r>
                      <a:r>
                        <a:rPr lang="en-US" sz="1400" baseline="0" dirty="0" smtClean="0"/>
                        <a:t> Rate Control</a:t>
                      </a:r>
                      <a:endParaRPr lang="en-US" sz="1400" dirty="0"/>
                    </a:p>
                  </a:txBody>
                  <a:tcPr>
                    <a:solidFill>
                      <a:schemeClr val="bg1">
                        <a:lumMod val="9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bg1">
                        <a:lumMod val="95000"/>
                      </a:schemeClr>
                    </a:solidFill>
                  </a:tcPr>
                </a:tc>
              </a:tr>
              <a:tr h="279360">
                <a:tc>
                  <a:txBody>
                    <a:bodyPr/>
                    <a:lstStyle/>
                    <a:p>
                      <a:pPr marL="114300" lvl="1" indent="0"/>
                      <a:r>
                        <a:rPr lang="en-US" sz="1400" dirty="0" smtClean="0"/>
                        <a:t>NACK / PLI </a:t>
                      </a:r>
                      <a:endParaRPr lang="en-US" sz="1400" dirty="0"/>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accent3">
                        <a:lumMod val="40000"/>
                        <a:lumOff val="60000"/>
                      </a:schemeClr>
                    </a:solidFill>
                  </a:tcPr>
                </a:tc>
              </a:tr>
              <a:tr h="279360">
                <a:tc>
                  <a:txBody>
                    <a:bodyPr/>
                    <a:lstStyle/>
                    <a:p>
                      <a:pPr marL="114300" lvl="1" indent="0"/>
                      <a:r>
                        <a:rPr lang="en-US" sz="1400" dirty="0" smtClean="0"/>
                        <a:t>Network Quality</a:t>
                      </a:r>
                      <a:r>
                        <a:rPr lang="en-US" sz="1400" baseline="0" dirty="0" smtClean="0"/>
                        <a:t> API </a:t>
                      </a:r>
                      <a:endParaRPr lang="en-US" sz="1400" dirty="0"/>
                    </a:p>
                  </a:txBody>
                  <a:tcPr>
                    <a:solidFill>
                      <a:schemeClr val="bg1">
                        <a:lumMod val="9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bg1">
                        <a:lumMod val="95000"/>
                      </a:schemeClr>
                    </a:solidFill>
                  </a:tcPr>
                </a:tc>
              </a:tr>
              <a:tr h="279360">
                <a:tc>
                  <a:txBody>
                    <a:bodyPr/>
                    <a:lstStyle/>
                    <a:p>
                      <a:pPr marL="114300" lvl="1" indent="0"/>
                      <a:r>
                        <a:rPr lang="en-US" sz="1400" dirty="0" smtClean="0"/>
                        <a:t>DTMF (RFC 2833)</a:t>
                      </a:r>
                      <a:endParaRPr lang="en-US" sz="1400" dirty="0"/>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accent3">
                        <a:lumMod val="40000"/>
                        <a:lumOff val="60000"/>
                      </a:schemeClr>
                    </a:solidFill>
                  </a:tcPr>
                </a:tc>
              </a:tr>
            </a:tbl>
          </a:graphicData>
        </a:graphic>
      </p:graphicFrame>
    </p:spTree>
    <p:extLst>
      <p:ext uri="{BB962C8B-B14F-4D97-AF65-F5344CB8AC3E}">
        <p14:creationId xmlns:p14="http://schemas.microsoft.com/office/powerpoint/2010/main" val="10670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59422" y="971550"/>
            <a:ext cx="4580000" cy="3505200"/>
          </a:xfrm>
          <a:prstGeom prst="rect">
            <a:avLst/>
          </a:prstGeom>
        </p:spPr>
      </p:pic>
      <p:sp>
        <p:nvSpPr>
          <p:cNvPr id="2" name="Title 1"/>
          <p:cNvSpPr>
            <a:spLocks noGrp="1"/>
          </p:cNvSpPr>
          <p:nvPr>
            <p:ph type="title"/>
          </p:nvPr>
        </p:nvSpPr>
        <p:spPr/>
        <p:txBody>
          <a:bodyPr/>
          <a:lstStyle/>
          <a:p>
            <a:r>
              <a:rPr lang="en-US" dirty="0" err="1" smtClean="0"/>
              <a:t>Config</a:t>
            </a:r>
            <a:r>
              <a:rPr lang="en-US" dirty="0" smtClean="0"/>
              <a:t> </a:t>
            </a:r>
            <a:r>
              <a:rPr lang="en-US" dirty="0" smtClean="0"/>
              <a:t>&amp; Management</a:t>
            </a:r>
            <a:endParaRPr lang="en-US" dirty="0"/>
          </a:p>
        </p:txBody>
      </p:sp>
      <p:sp>
        <p:nvSpPr>
          <p:cNvPr id="11" name="Content Placeholder 14"/>
          <p:cNvSpPr>
            <a:spLocks noGrp="1"/>
          </p:cNvSpPr>
          <p:nvPr>
            <p:ph sz="half" idx="4294967295"/>
          </p:nvPr>
        </p:nvSpPr>
        <p:spPr>
          <a:xfrm>
            <a:off x="182032" y="971550"/>
            <a:ext cx="4389968" cy="3886200"/>
          </a:xfrm>
          <a:prstGeom prst="rect">
            <a:avLst/>
          </a:prstGeom>
          <a:ln>
            <a:noFill/>
          </a:ln>
        </p:spPr>
        <p:txBody>
          <a:bodyPr>
            <a:normAutofit fontScale="92500" lnSpcReduction="20000"/>
          </a:bodyPr>
          <a:lstStyle/>
          <a:p>
            <a:pPr marL="117475" indent="-117475">
              <a:spcBef>
                <a:spcPts val="600"/>
              </a:spcBef>
            </a:pPr>
            <a:r>
              <a:rPr lang="en-US" sz="1600" dirty="0"/>
              <a:t>Fusion Web </a:t>
            </a:r>
            <a:r>
              <a:rPr lang="en-US" sz="1600" dirty="0" smtClean="0"/>
              <a:t>Gateway high-availability &amp; clustering</a:t>
            </a:r>
          </a:p>
          <a:p>
            <a:pPr marL="117475" indent="-117475">
              <a:spcBef>
                <a:spcPts val="600"/>
              </a:spcBef>
            </a:pPr>
            <a:r>
              <a:rPr lang="en-US" sz="1600" dirty="0" smtClean="0"/>
              <a:t>Load balancing of Fusion Media Server </a:t>
            </a:r>
            <a:r>
              <a:rPr lang="en-US" sz="1600" dirty="0"/>
              <a:t>(CPU </a:t>
            </a:r>
            <a:r>
              <a:rPr lang="en-US" sz="1600" dirty="0" smtClean="0"/>
              <a:t>utilization and round-robin)</a:t>
            </a:r>
          </a:p>
          <a:p>
            <a:pPr marL="117475" indent="-117475">
              <a:spcBef>
                <a:spcPts val="600"/>
              </a:spcBef>
            </a:pPr>
            <a:r>
              <a:rPr lang="en-US" sz="1600" dirty="0" smtClean="0"/>
              <a:t>SNMP support (v2c)</a:t>
            </a:r>
          </a:p>
          <a:p>
            <a:pPr marL="117475" indent="-117475">
              <a:spcBef>
                <a:spcPts val="600"/>
              </a:spcBef>
            </a:pPr>
            <a:r>
              <a:rPr lang="en-US" sz="1600" dirty="0" smtClean="0"/>
              <a:t>Administrative Control</a:t>
            </a:r>
          </a:p>
          <a:p>
            <a:pPr marL="517525" lvl="1" indent="-117475">
              <a:spcBef>
                <a:spcPts val="600"/>
              </a:spcBef>
            </a:pPr>
            <a:r>
              <a:rPr lang="en-US" sz="1200" dirty="0" smtClean="0"/>
              <a:t>Web-based Admin dashboard</a:t>
            </a:r>
          </a:p>
          <a:p>
            <a:pPr marL="517525" lvl="1" indent="-117475">
              <a:spcBef>
                <a:spcPts val="600"/>
              </a:spcBef>
            </a:pPr>
            <a:r>
              <a:rPr lang="en-US" sz="1200" dirty="0" smtClean="0"/>
              <a:t>CLI based access</a:t>
            </a:r>
          </a:p>
          <a:p>
            <a:pPr marL="517525" lvl="1" indent="-117475">
              <a:spcBef>
                <a:spcPts val="600"/>
              </a:spcBef>
            </a:pPr>
            <a:r>
              <a:rPr lang="en-US" sz="1200" dirty="0" smtClean="0"/>
              <a:t>REST API</a:t>
            </a:r>
          </a:p>
          <a:p>
            <a:pPr marL="117475" indent="-117475">
              <a:spcBef>
                <a:spcPts val="600"/>
              </a:spcBef>
            </a:pPr>
            <a:r>
              <a:rPr lang="en-US" sz="1600" dirty="0" smtClean="0"/>
              <a:t>Server Configuration:</a:t>
            </a:r>
          </a:p>
          <a:p>
            <a:pPr marL="517525" lvl="1" indent="-117475">
              <a:spcBef>
                <a:spcPts val="600"/>
              </a:spcBef>
            </a:pPr>
            <a:r>
              <a:rPr lang="en-US" sz="1200" dirty="0" smtClean="0"/>
              <a:t>Port allocation</a:t>
            </a:r>
          </a:p>
          <a:p>
            <a:pPr marL="517525" lvl="1" indent="-117475">
              <a:spcBef>
                <a:spcPts val="600"/>
              </a:spcBef>
            </a:pPr>
            <a:r>
              <a:rPr lang="en-US" sz="1200" dirty="0" smtClean="0"/>
              <a:t>Application </a:t>
            </a:r>
            <a:r>
              <a:rPr lang="en-US" sz="1200" dirty="0"/>
              <a:t>provisioning  </a:t>
            </a:r>
          </a:p>
          <a:p>
            <a:pPr marL="517525" lvl="1" indent="-117475">
              <a:spcBef>
                <a:spcPts val="600"/>
              </a:spcBef>
            </a:pPr>
            <a:r>
              <a:rPr lang="en-US" sz="1200" dirty="0"/>
              <a:t>Banned </a:t>
            </a:r>
            <a:r>
              <a:rPr lang="en-US" sz="1200" dirty="0" smtClean="0"/>
              <a:t>codecs </a:t>
            </a:r>
            <a:endParaRPr lang="en-US" sz="1200" dirty="0"/>
          </a:p>
          <a:p>
            <a:pPr marL="517525" lvl="1" indent="-117475">
              <a:spcBef>
                <a:spcPts val="600"/>
              </a:spcBef>
            </a:pPr>
            <a:r>
              <a:rPr lang="en-US" sz="1200" dirty="0" smtClean="0"/>
              <a:t>SIP </a:t>
            </a:r>
            <a:r>
              <a:rPr lang="en-US" sz="1200" dirty="0"/>
              <a:t>r</a:t>
            </a:r>
            <a:r>
              <a:rPr lang="en-US" sz="1200" dirty="0" smtClean="0"/>
              <a:t>egistration &amp; Expiration</a:t>
            </a:r>
            <a:endParaRPr lang="en-US" sz="1200" dirty="0"/>
          </a:p>
          <a:p>
            <a:pPr marL="517525" lvl="1" indent="-117475">
              <a:spcBef>
                <a:spcPts val="600"/>
              </a:spcBef>
            </a:pPr>
            <a:r>
              <a:rPr lang="en-US" sz="1200" dirty="0"/>
              <a:t>Multi-user login</a:t>
            </a:r>
          </a:p>
          <a:p>
            <a:pPr marL="517525" lvl="1" indent="-117475">
              <a:spcBef>
                <a:spcPts val="600"/>
              </a:spcBef>
            </a:pPr>
            <a:r>
              <a:rPr lang="en-US" sz="1200" dirty="0" smtClean="0"/>
              <a:t>Media Broker Instance Monitoring</a:t>
            </a:r>
          </a:p>
          <a:p>
            <a:pPr marL="517525" lvl="1" indent="-117475">
              <a:spcBef>
                <a:spcPts val="600"/>
              </a:spcBef>
            </a:pPr>
            <a:r>
              <a:rPr lang="en-US" sz="1200" dirty="0" smtClean="0"/>
              <a:t>Call Logs</a:t>
            </a:r>
          </a:p>
        </p:txBody>
      </p:sp>
      <p:sp>
        <p:nvSpPr>
          <p:cNvPr id="21" name="Footer Placeholder 3"/>
          <p:cNvSpPr>
            <a:spLocks noGrp="1"/>
          </p:cNvSpPr>
          <p:nvPr>
            <p:ph type="ftr" sz="quarter" idx="11"/>
          </p:nvPr>
        </p:nvSpPr>
        <p:spPr>
          <a:xfrm>
            <a:off x="107629" y="4883174"/>
            <a:ext cx="3898938" cy="273844"/>
          </a:xfrm>
        </p:spPr>
        <p:txBody>
          <a:bodyPr/>
          <a:lstStyle/>
          <a:p>
            <a:r>
              <a:rPr lang="en-US" dirty="0" smtClean="0">
                <a:solidFill>
                  <a:schemeClr val="bg1"/>
                </a:solidFill>
              </a:rPr>
              <a:t>CaféX Communications Confidential © 2014 – All Rights Reserved. </a:t>
            </a:r>
            <a:endParaRPr lang="en-US" dirty="0">
              <a:solidFill>
                <a:schemeClr val="bg1"/>
              </a:solidFill>
            </a:endParaRPr>
          </a:p>
        </p:txBody>
      </p:sp>
      <p:sp>
        <p:nvSpPr>
          <p:cNvPr id="22" name="Slide Number Placeholder 4"/>
          <p:cNvSpPr>
            <a:spLocks noGrp="1"/>
          </p:cNvSpPr>
          <p:nvPr>
            <p:ph type="sldNum" sz="quarter" idx="12"/>
          </p:nvPr>
        </p:nvSpPr>
        <p:spPr>
          <a:xfrm>
            <a:off x="7014842" y="4883174"/>
            <a:ext cx="2133600" cy="273844"/>
          </a:xfrm>
        </p:spPr>
        <p:txBody>
          <a:bodyPr/>
          <a:lstStyle/>
          <a:p>
            <a:fld id="{0431C951-9D62-474D-B35D-66AB940D3B2F}" type="slidenum">
              <a:rPr lang="en-US" sz="1000" smtClean="0">
                <a:solidFill>
                  <a:srgbClr val="FFFFFF"/>
                </a:solidFill>
              </a:rPr>
              <a:t>34</a:t>
            </a:fld>
            <a:endParaRPr lang="en-US" sz="1000" dirty="0">
              <a:solidFill>
                <a:srgbClr val="FFFFFF"/>
              </a:solidFill>
            </a:endParaRPr>
          </a:p>
        </p:txBody>
      </p:sp>
      <p:pic>
        <p:nvPicPr>
          <p:cNvPr id="3" name="Picture 2"/>
          <p:cNvPicPr>
            <a:picLocks noChangeAspect="1"/>
          </p:cNvPicPr>
          <p:nvPr/>
        </p:nvPicPr>
        <p:blipFill>
          <a:blip r:embed="rId4"/>
          <a:stretch>
            <a:fillRect/>
          </a:stretch>
        </p:blipFill>
        <p:spPr>
          <a:xfrm>
            <a:off x="6553200" y="3486150"/>
            <a:ext cx="2122076" cy="1332466"/>
          </a:xfrm>
          <a:prstGeom prst="rect">
            <a:avLst/>
          </a:prstGeom>
          <a:ln>
            <a:solidFill>
              <a:schemeClr val="bg2"/>
            </a:solidFill>
          </a:ln>
        </p:spPr>
      </p:pic>
    </p:spTree>
    <p:extLst>
      <p:ext uri="{BB962C8B-B14F-4D97-AF65-F5344CB8AC3E}">
        <p14:creationId xmlns:p14="http://schemas.microsoft.com/office/powerpoint/2010/main" val="318044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schemeClr val="bg1"/>
                </a:solidFill>
              </a:rPr>
              <a:t>CaféX Communications Confidential © 2014 – All Rights Reserved. </a:t>
            </a:r>
            <a:endParaRPr lang="en-US" dirty="0">
              <a:solidFill>
                <a:schemeClr val="bg1"/>
              </a:solidFill>
            </a:endParaRPr>
          </a:p>
        </p:txBody>
      </p:sp>
      <p:sp>
        <p:nvSpPr>
          <p:cNvPr id="3" name="Slide Number Placeholder 2"/>
          <p:cNvSpPr>
            <a:spLocks noGrp="1"/>
          </p:cNvSpPr>
          <p:nvPr>
            <p:ph type="sldNum" sz="quarter" idx="12"/>
          </p:nvPr>
        </p:nvSpPr>
        <p:spPr/>
        <p:txBody>
          <a:bodyPr/>
          <a:lstStyle/>
          <a:p>
            <a:fld id="{0431C951-9D62-474D-B35D-66AB940D3B2F}" type="slidenum">
              <a:rPr lang="en-US" sz="1000" smtClean="0">
                <a:solidFill>
                  <a:srgbClr val="FFFFFF"/>
                </a:solidFill>
              </a:rPr>
              <a:t>35</a:t>
            </a:fld>
            <a:endParaRPr lang="en-US" sz="1000" dirty="0">
              <a:solidFill>
                <a:srgbClr val="FFFFFF"/>
              </a:solidFill>
            </a:endParaRPr>
          </a:p>
        </p:txBody>
      </p:sp>
      <p:sp>
        <p:nvSpPr>
          <p:cNvPr id="4" name="Title 3"/>
          <p:cNvSpPr>
            <a:spLocks noGrp="1"/>
          </p:cNvSpPr>
          <p:nvPr>
            <p:ph type="title"/>
          </p:nvPr>
        </p:nvSpPr>
        <p:spPr/>
        <p:txBody>
          <a:bodyPr/>
          <a:lstStyle/>
          <a:p>
            <a:r>
              <a:rPr lang="en-US" dirty="0" smtClean="0"/>
              <a:t>In-App </a:t>
            </a:r>
            <a:r>
              <a:rPr lang="en-US" dirty="0" err="1" smtClean="0"/>
              <a:t>Comms</a:t>
            </a:r>
            <a:r>
              <a:rPr lang="en-US" dirty="0" smtClean="0"/>
              <a:t> Browser </a:t>
            </a:r>
            <a:r>
              <a:rPr lang="en-US" dirty="0" smtClean="0"/>
              <a:t>Compatibility</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111987173"/>
              </p:ext>
            </p:extLst>
          </p:nvPr>
        </p:nvGraphicFramePr>
        <p:xfrm>
          <a:off x="538480" y="2353298"/>
          <a:ext cx="7721600" cy="2340800"/>
        </p:xfrm>
        <a:graphic>
          <a:graphicData uri="http://schemas.openxmlformats.org/presentationml/2006/ole">
            <mc:AlternateContent xmlns:mc="http://schemas.openxmlformats.org/markup-compatibility/2006">
              <mc:Choice xmlns:v="urn:schemas-microsoft-com:vml" Requires="v">
                <p:oleObj spid="_x0000_s1038" name="Document" r:id="rId4" imgW="6451600" imgH="1955800" progId="Word.Document.12">
                  <p:embed/>
                </p:oleObj>
              </mc:Choice>
              <mc:Fallback>
                <p:oleObj name="Document" r:id="rId4" imgW="6451600" imgH="1955800" progId="Word.Document.12">
                  <p:embed/>
                  <p:pic>
                    <p:nvPicPr>
                      <p:cNvPr id="0" name=""/>
                      <p:cNvPicPr/>
                      <p:nvPr/>
                    </p:nvPicPr>
                    <p:blipFill>
                      <a:blip r:embed="rId5"/>
                      <a:stretch>
                        <a:fillRect/>
                      </a:stretch>
                    </p:blipFill>
                    <p:spPr>
                      <a:xfrm>
                        <a:off x="538480" y="2353298"/>
                        <a:ext cx="7721600" cy="2340800"/>
                      </a:xfrm>
                      <a:prstGeom prst="rect">
                        <a:avLst/>
                      </a:prstGeom>
                    </p:spPr>
                  </p:pic>
                </p:oleObj>
              </mc:Fallback>
            </mc:AlternateContent>
          </a:graphicData>
        </a:graphic>
      </p:graphicFrame>
      <p:sp>
        <p:nvSpPr>
          <p:cNvPr id="8" name="Rectangle 7"/>
          <p:cNvSpPr/>
          <p:nvPr/>
        </p:nvSpPr>
        <p:spPr>
          <a:xfrm>
            <a:off x="504777" y="790543"/>
            <a:ext cx="2888663" cy="1354217"/>
          </a:xfrm>
          <a:prstGeom prst="rect">
            <a:avLst/>
          </a:prstGeom>
        </p:spPr>
        <p:txBody>
          <a:bodyPr wrap="square">
            <a:spAutoFit/>
          </a:bodyPr>
          <a:lstStyle/>
          <a:p>
            <a:pPr>
              <a:spcAft>
                <a:spcPts val="400"/>
              </a:spcAft>
            </a:pPr>
            <a:r>
              <a:rPr lang="en-US" u="sng" dirty="0" smtClean="0">
                <a:solidFill>
                  <a:srgbClr val="092E4D"/>
                </a:solidFill>
                <a:cs typeface="Calibri"/>
              </a:rPr>
              <a:t>WebRTC / No Plugins</a:t>
            </a:r>
          </a:p>
          <a:p>
            <a:pPr marL="285750" indent="-285750">
              <a:spcAft>
                <a:spcPts val="400"/>
              </a:spcAft>
              <a:buFontTx/>
              <a:buChar char="-"/>
            </a:pPr>
            <a:r>
              <a:rPr lang="en-US" dirty="0" smtClean="0">
                <a:solidFill>
                  <a:srgbClr val="092E4D"/>
                </a:solidFill>
                <a:cs typeface="Calibri"/>
              </a:rPr>
              <a:t>Google Chrome </a:t>
            </a:r>
          </a:p>
          <a:p>
            <a:pPr marL="285750" indent="-285750">
              <a:spcAft>
                <a:spcPts val="400"/>
              </a:spcAft>
              <a:buFontTx/>
              <a:buChar char="-"/>
            </a:pPr>
            <a:r>
              <a:rPr lang="en-US" dirty="0" smtClean="0">
                <a:solidFill>
                  <a:srgbClr val="092E4D"/>
                </a:solidFill>
                <a:cs typeface="Calibri"/>
              </a:rPr>
              <a:t>Mozilla Firefox </a:t>
            </a:r>
          </a:p>
          <a:p>
            <a:pPr marL="285750" indent="-285750">
              <a:spcAft>
                <a:spcPts val="400"/>
              </a:spcAft>
              <a:buFontTx/>
              <a:buChar char="-"/>
            </a:pPr>
            <a:r>
              <a:rPr lang="en-US" dirty="0" smtClean="0">
                <a:solidFill>
                  <a:srgbClr val="092E4D"/>
                </a:solidFill>
                <a:cs typeface="Calibri"/>
              </a:rPr>
              <a:t>Opera </a:t>
            </a:r>
            <a:endParaRPr lang="en-US" dirty="0">
              <a:solidFill>
                <a:srgbClr val="092E4D"/>
              </a:solidFill>
              <a:cs typeface="Calibri"/>
            </a:endParaRPr>
          </a:p>
        </p:txBody>
      </p:sp>
      <p:sp>
        <p:nvSpPr>
          <p:cNvPr id="9" name="Rectangle 8"/>
          <p:cNvSpPr/>
          <p:nvPr/>
        </p:nvSpPr>
        <p:spPr>
          <a:xfrm>
            <a:off x="5171441" y="790543"/>
            <a:ext cx="3444240" cy="1025922"/>
          </a:xfrm>
          <a:prstGeom prst="rect">
            <a:avLst/>
          </a:prstGeom>
        </p:spPr>
        <p:txBody>
          <a:bodyPr wrap="square">
            <a:spAutoFit/>
          </a:bodyPr>
          <a:lstStyle/>
          <a:p>
            <a:pPr>
              <a:spcAft>
                <a:spcPts val="400"/>
              </a:spcAft>
            </a:pPr>
            <a:r>
              <a:rPr lang="en-US" u="sng" dirty="0" smtClean="0">
                <a:solidFill>
                  <a:srgbClr val="092E4D"/>
                </a:solidFill>
                <a:cs typeface="Calibri"/>
              </a:rPr>
              <a:t>With Plugins</a:t>
            </a:r>
          </a:p>
          <a:p>
            <a:pPr marL="285750" indent="-285750">
              <a:spcAft>
                <a:spcPts val="400"/>
              </a:spcAft>
              <a:buFontTx/>
              <a:buChar char="-"/>
            </a:pPr>
            <a:r>
              <a:rPr lang="en-US" dirty="0" smtClean="0">
                <a:solidFill>
                  <a:srgbClr val="092E4D"/>
                </a:solidFill>
                <a:cs typeface="Calibri"/>
              </a:rPr>
              <a:t>Microsoft Internet Explorer</a:t>
            </a:r>
          </a:p>
          <a:p>
            <a:pPr marL="285750" indent="-285750">
              <a:spcAft>
                <a:spcPts val="400"/>
              </a:spcAft>
              <a:buFontTx/>
              <a:buChar char="-"/>
            </a:pPr>
            <a:r>
              <a:rPr lang="en-US" dirty="0" smtClean="0">
                <a:solidFill>
                  <a:srgbClr val="092E4D"/>
                </a:solidFill>
                <a:cs typeface="Calibri"/>
              </a:rPr>
              <a:t>Apple Safari</a:t>
            </a:r>
            <a:endParaRPr lang="en-US" dirty="0">
              <a:solidFill>
                <a:srgbClr val="092E4D"/>
              </a:solidFill>
              <a:cs typeface="Calibri"/>
            </a:endParaRPr>
          </a:p>
        </p:txBody>
      </p:sp>
      <p:sp>
        <p:nvSpPr>
          <p:cNvPr id="10" name="TextBox 9"/>
          <p:cNvSpPr txBox="1"/>
          <p:nvPr/>
        </p:nvSpPr>
        <p:spPr>
          <a:xfrm rot="20367437">
            <a:off x="7166859" y="4244815"/>
            <a:ext cx="1963805" cy="369332"/>
          </a:xfrm>
          <a:prstGeom prst="rect">
            <a:avLst/>
          </a:prstGeom>
          <a:solidFill>
            <a:schemeClr val="bg1"/>
          </a:solidFill>
          <a:ln w="38100" cmpd="dbl">
            <a:solidFill>
              <a:srgbClr val="FF0000"/>
            </a:solidFill>
            <a:miter lim="800000"/>
          </a:ln>
          <a:effectLst>
            <a:outerShdw blurRad="50800" dist="38100" dir="2700000" algn="tl" rotWithShape="0">
              <a:prstClr val="black">
                <a:alpha val="40000"/>
              </a:prstClr>
            </a:outerShdw>
          </a:effectLst>
        </p:spPr>
        <p:txBody>
          <a:bodyPr wrap="square" rtlCol="0">
            <a:spAutoFit/>
          </a:bodyPr>
          <a:lstStyle/>
          <a:p>
            <a:pPr algn="ctr"/>
            <a:r>
              <a:rPr lang="en-US" dirty="0" smtClean="0">
                <a:solidFill>
                  <a:srgbClr val="FF0000"/>
                </a:solidFill>
                <a:latin typeface="American Typewriter"/>
                <a:cs typeface="American Typewriter"/>
              </a:rPr>
              <a:t>As of 7/30/2014</a:t>
            </a:r>
            <a:endParaRPr lang="en-US" dirty="0">
              <a:solidFill>
                <a:srgbClr val="FF0000"/>
              </a:solidFill>
              <a:latin typeface="American Typewriter"/>
              <a:cs typeface="American Typewriter"/>
            </a:endParaRPr>
          </a:p>
        </p:txBody>
      </p:sp>
    </p:spTree>
    <p:extLst>
      <p:ext uri="{BB962C8B-B14F-4D97-AF65-F5344CB8AC3E}">
        <p14:creationId xmlns:p14="http://schemas.microsoft.com/office/powerpoint/2010/main" val="390864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a:grpSpLocks noChangeAspect="1"/>
          </p:cNvGrpSpPr>
          <p:nvPr/>
        </p:nvGrpSpPr>
        <p:grpSpPr>
          <a:xfrm>
            <a:off x="2759185" y="1864511"/>
            <a:ext cx="3700444" cy="2607746"/>
            <a:chOff x="275167" y="885150"/>
            <a:chExt cx="5351859" cy="3771517"/>
          </a:xfrm>
        </p:grpSpPr>
        <p:pic>
          <p:nvPicPr>
            <p:cNvPr id="18" name="Picture 1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5167" y="885150"/>
              <a:ext cx="5351859" cy="3771517"/>
            </a:xfrm>
            <a:prstGeom prst="rect">
              <a:avLst/>
            </a:prstGeom>
          </p:spPr>
        </p:pic>
        <p:grpSp>
          <p:nvGrpSpPr>
            <p:cNvPr id="19" name="Group 18"/>
            <p:cNvGrpSpPr/>
            <p:nvPr/>
          </p:nvGrpSpPr>
          <p:grpSpPr>
            <a:xfrm>
              <a:off x="275167" y="2228099"/>
              <a:ext cx="1501880" cy="1441716"/>
              <a:chOff x="254476" y="1464731"/>
              <a:chExt cx="2540001" cy="2539999"/>
            </a:xfrm>
          </p:grpSpPr>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4476" y="1464731"/>
                <a:ext cx="2540001" cy="2539999"/>
              </a:xfrm>
              <a:prstGeom prst="rect">
                <a:avLst/>
              </a:prstGeom>
            </p:spPr>
          </p:pic>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0788" y="1845728"/>
                <a:ext cx="2327381" cy="1825157"/>
              </a:xfrm>
              <a:prstGeom prst="rect">
                <a:avLst/>
              </a:prstGeom>
            </p:spPr>
          </p:pic>
        </p:grpSp>
      </p:grpSp>
      <p:sp>
        <p:nvSpPr>
          <p:cNvPr id="27" name="Rounded Rectangle 26"/>
          <p:cNvSpPr/>
          <p:nvPr/>
        </p:nvSpPr>
        <p:spPr>
          <a:xfrm>
            <a:off x="107629" y="3309793"/>
            <a:ext cx="3186344" cy="1562942"/>
          </a:xfrm>
          <a:prstGeom prst="roundRect">
            <a:avLst/>
          </a:prstGeom>
          <a:solidFill>
            <a:schemeClr val="bg1">
              <a:lumMod val="95000"/>
            </a:schemeClr>
          </a:solidFill>
          <a:ln>
            <a:solidFill>
              <a:srgbClr val="3E5D8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cs typeface="CiscoSansTT"/>
            </a:endParaRPr>
          </a:p>
        </p:txBody>
      </p:sp>
      <p:sp>
        <p:nvSpPr>
          <p:cNvPr id="26" name="Rounded Rectangle 25"/>
          <p:cNvSpPr/>
          <p:nvPr/>
        </p:nvSpPr>
        <p:spPr>
          <a:xfrm>
            <a:off x="5880537" y="3310147"/>
            <a:ext cx="3186344" cy="1562942"/>
          </a:xfrm>
          <a:prstGeom prst="roundRect">
            <a:avLst/>
          </a:prstGeom>
          <a:solidFill>
            <a:schemeClr val="bg1">
              <a:lumMod val="95000"/>
            </a:schemeClr>
          </a:solidFill>
          <a:ln>
            <a:solidFill>
              <a:srgbClr val="3E5D8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cs typeface="CiscoSansTT"/>
            </a:endParaRPr>
          </a:p>
        </p:txBody>
      </p:sp>
      <p:sp>
        <p:nvSpPr>
          <p:cNvPr id="24" name="Rounded Rectangle 23"/>
          <p:cNvSpPr/>
          <p:nvPr/>
        </p:nvSpPr>
        <p:spPr>
          <a:xfrm>
            <a:off x="107629" y="961197"/>
            <a:ext cx="3186344" cy="2124656"/>
          </a:xfrm>
          <a:prstGeom prst="roundRect">
            <a:avLst/>
          </a:prstGeom>
          <a:solidFill>
            <a:schemeClr val="bg1">
              <a:lumMod val="95000"/>
            </a:schemeClr>
          </a:solidFill>
          <a:ln>
            <a:solidFill>
              <a:srgbClr val="3E5D8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cs typeface="CiscoSansTT"/>
            </a:endParaRPr>
          </a:p>
        </p:txBody>
      </p:sp>
      <p:pic>
        <p:nvPicPr>
          <p:cNvPr id="23" name="Picture 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97759" y="2190939"/>
            <a:ext cx="1221627" cy="1007307"/>
          </a:xfrm>
          <a:prstGeom prst="rect">
            <a:avLst/>
          </a:prstGeom>
        </p:spPr>
      </p:pic>
      <p:sp>
        <p:nvSpPr>
          <p:cNvPr id="2" name="Title 1"/>
          <p:cNvSpPr>
            <a:spLocks noGrp="1"/>
          </p:cNvSpPr>
          <p:nvPr>
            <p:ph type="title"/>
          </p:nvPr>
        </p:nvSpPr>
        <p:spPr>
          <a:xfrm>
            <a:off x="1690434" y="161732"/>
            <a:ext cx="7276584" cy="566375"/>
          </a:xfrm>
        </p:spPr>
        <p:txBody>
          <a:bodyPr/>
          <a:lstStyle/>
          <a:p>
            <a:r>
              <a:rPr lang="en-US" sz="2400" dirty="0" smtClean="0">
                <a:latin typeface="+mn-lt"/>
                <a:cs typeface="CiscoSansTT"/>
              </a:rPr>
              <a:t>Real-time Customer Engagement with Live Assist</a:t>
            </a:r>
            <a:endParaRPr lang="en-US" sz="2400" dirty="0">
              <a:latin typeface="+mn-lt"/>
              <a:cs typeface="CiscoSansTT"/>
            </a:endParaRPr>
          </a:p>
        </p:txBody>
      </p:sp>
      <p:sp>
        <p:nvSpPr>
          <p:cNvPr id="3" name="Rectangle 2"/>
          <p:cNvSpPr/>
          <p:nvPr/>
        </p:nvSpPr>
        <p:spPr>
          <a:xfrm>
            <a:off x="275043" y="970032"/>
            <a:ext cx="3018930" cy="2339102"/>
          </a:xfrm>
          <a:prstGeom prst="rect">
            <a:avLst/>
          </a:prstGeom>
        </p:spPr>
        <p:txBody>
          <a:bodyPr wrap="square">
            <a:spAutoFit/>
          </a:bodyPr>
          <a:lstStyle/>
          <a:p>
            <a:r>
              <a:rPr lang="en-US" b="1" dirty="0" smtClean="0">
                <a:solidFill>
                  <a:srgbClr val="698EC7"/>
                </a:solidFill>
                <a:cs typeface="CiscoSansTT"/>
              </a:rPr>
              <a:t>Fusion </a:t>
            </a:r>
            <a:r>
              <a:rPr lang="en-US" b="1" dirty="0">
                <a:solidFill>
                  <a:srgbClr val="698EC7"/>
                </a:solidFill>
                <a:cs typeface="CiscoSansTT"/>
              </a:rPr>
              <a:t>&amp; </a:t>
            </a:r>
            <a:r>
              <a:rPr lang="en-US" b="1" dirty="0" smtClean="0">
                <a:solidFill>
                  <a:srgbClr val="698EC7"/>
                </a:solidFill>
                <a:cs typeface="CiscoSansTT"/>
              </a:rPr>
              <a:t>Web ready</a:t>
            </a:r>
          </a:p>
          <a:p>
            <a:pPr marL="285750" indent="-285750">
              <a:buFontTx/>
              <a:buChar char="-"/>
            </a:pPr>
            <a:r>
              <a:rPr lang="en-US" sz="1600" dirty="0" smtClean="0">
                <a:cs typeface="CiscoSansTT"/>
              </a:rPr>
              <a:t>B2C</a:t>
            </a:r>
            <a:r>
              <a:rPr lang="en-US" sz="1600" dirty="0">
                <a:cs typeface="CiscoSansTT"/>
              </a:rPr>
              <a:t>, B2B, B2E </a:t>
            </a:r>
            <a:r>
              <a:rPr lang="en-US" sz="1600" dirty="0" smtClean="0">
                <a:cs typeface="CiscoSansTT"/>
              </a:rPr>
              <a:t>apps</a:t>
            </a:r>
            <a:endParaRPr lang="en-US" sz="1600" dirty="0">
              <a:cs typeface="CiscoSansTT"/>
            </a:endParaRPr>
          </a:p>
          <a:p>
            <a:pPr marL="285750" indent="-285750">
              <a:buFontTx/>
              <a:buChar char="-"/>
            </a:pPr>
            <a:r>
              <a:rPr lang="en-US" sz="1600" dirty="0" smtClean="0">
                <a:cs typeface="CiscoSansTT"/>
              </a:rPr>
              <a:t>Smartphones &amp; tablets</a:t>
            </a:r>
          </a:p>
          <a:p>
            <a:pPr marL="285750" indent="-285750">
              <a:buFontTx/>
              <a:buChar char="-"/>
            </a:pPr>
            <a:r>
              <a:rPr lang="en-US" sz="1600" dirty="0" smtClean="0">
                <a:cs typeface="CiscoSansTT"/>
              </a:rPr>
              <a:t>Browser with zero plugin (WebRTC)</a:t>
            </a:r>
          </a:p>
          <a:p>
            <a:pPr marL="285750" indent="-285750">
              <a:buFontTx/>
              <a:buChar char="-"/>
            </a:pPr>
            <a:r>
              <a:rPr lang="en-US" sz="1600" dirty="0" smtClean="0">
                <a:cs typeface="CiscoSansTT"/>
              </a:rPr>
              <a:t>iOS, Android &amp; Web SDKs</a:t>
            </a:r>
          </a:p>
          <a:p>
            <a:pPr marL="285750" indent="-285750">
              <a:buFontTx/>
              <a:buChar char="-"/>
            </a:pPr>
            <a:r>
              <a:rPr lang="en-US" sz="1600" dirty="0">
                <a:cs typeface="CiscoSansTT"/>
              </a:rPr>
              <a:t>Voice, Video, IM &amp; P</a:t>
            </a:r>
          </a:p>
          <a:p>
            <a:pPr marL="285750" indent="-285750">
              <a:buFontTx/>
              <a:buChar char="-"/>
            </a:pPr>
            <a:endParaRPr lang="en-US" sz="1600" dirty="0" smtClean="0">
              <a:cs typeface="CiscoSansTT"/>
            </a:endParaRPr>
          </a:p>
          <a:p>
            <a:pPr marL="285750" indent="-285750">
              <a:buFontTx/>
              <a:buChar char="-"/>
            </a:pPr>
            <a:endParaRPr lang="en-US" sz="1600" dirty="0">
              <a:cs typeface="CiscoSansTT"/>
            </a:endParaRPr>
          </a:p>
        </p:txBody>
      </p:sp>
      <p:sp>
        <p:nvSpPr>
          <p:cNvPr id="7" name="Rectangle 6"/>
          <p:cNvSpPr/>
          <p:nvPr/>
        </p:nvSpPr>
        <p:spPr>
          <a:xfrm>
            <a:off x="275043" y="3339912"/>
            <a:ext cx="3167754" cy="1354217"/>
          </a:xfrm>
          <a:prstGeom prst="rect">
            <a:avLst/>
          </a:prstGeom>
        </p:spPr>
        <p:txBody>
          <a:bodyPr wrap="square">
            <a:spAutoFit/>
          </a:bodyPr>
          <a:lstStyle/>
          <a:p>
            <a:r>
              <a:rPr lang="en-US" b="1" dirty="0" smtClean="0">
                <a:solidFill>
                  <a:srgbClr val="698EC7"/>
                </a:solidFill>
                <a:cs typeface="CiscoSansTT"/>
              </a:rPr>
              <a:t>Personalized experience</a:t>
            </a:r>
          </a:p>
          <a:p>
            <a:pPr marL="285750" indent="-285750">
              <a:buFontTx/>
              <a:buChar char="-"/>
            </a:pPr>
            <a:r>
              <a:rPr lang="en-US" sz="1600" dirty="0" smtClean="0">
                <a:cs typeface="CiscoSansTT"/>
              </a:rPr>
              <a:t>1-way or 2-way </a:t>
            </a:r>
            <a:r>
              <a:rPr lang="en-US" sz="1600" dirty="0">
                <a:cs typeface="CiscoSansTT"/>
              </a:rPr>
              <a:t>v</a:t>
            </a:r>
            <a:r>
              <a:rPr lang="en-US" sz="1600" dirty="0" smtClean="0">
                <a:cs typeface="CiscoSansTT"/>
              </a:rPr>
              <a:t>ideo</a:t>
            </a:r>
          </a:p>
          <a:p>
            <a:pPr marL="285750" indent="-285750">
              <a:buFontTx/>
              <a:buChar char="-"/>
            </a:pPr>
            <a:r>
              <a:rPr lang="en-US" sz="1600" dirty="0" smtClean="0">
                <a:cs typeface="CiscoSansTT"/>
              </a:rPr>
              <a:t>Retain corporate brand</a:t>
            </a:r>
          </a:p>
          <a:p>
            <a:pPr marL="285750" indent="-285750">
              <a:buFontTx/>
              <a:buChar char="-"/>
            </a:pPr>
            <a:r>
              <a:rPr lang="en-US" sz="1600" dirty="0">
                <a:cs typeface="CiscoSansTT"/>
              </a:rPr>
              <a:t>Rapid app design tools</a:t>
            </a:r>
          </a:p>
          <a:p>
            <a:pPr marL="285750" indent="-285750">
              <a:buFontTx/>
              <a:buChar char="-"/>
            </a:pPr>
            <a:endParaRPr lang="en-US" sz="1600" dirty="0" smtClean="0">
              <a:cs typeface="CiscoSansTT"/>
            </a:endParaRPr>
          </a:p>
        </p:txBody>
      </p:sp>
      <p:sp>
        <p:nvSpPr>
          <p:cNvPr id="9" name="Rectangle 8"/>
          <p:cNvSpPr/>
          <p:nvPr/>
        </p:nvSpPr>
        <p:spPr>
          <a:xfrm>
            <a:off x="5964425" y="3339912"/>
            <a:ext cx="3103923" cy="1354217"/>
          </a:xfrm>
          <a:prstGeom prst="rect">
            <a:avLst/>
          </a:prstGeom>
        </p:spPr>
        <p:txBody>
          <a:bodyPr wrap="square">
            <a:spAutoFit/>
          </a:bodyPr>
          <a:lstStyle/>
          <a:p>
            <a:r>
              <a:rPr lang="en-US" b="1" dirty="0" smtClean="0">
                <a:solidFill>
                  <a:srgbClr val="698EC7"/>
                </a:solidFill>
                <a:cs typeface="CiscoSansTT"/>
              </a:rPr>
              <a:t>Shields complexity</a:t>
            </a:r>
          </a:p>
          <a:p>
            <a:pPr marL="285750" indent="-285750">
              <a:buFontTx/>
              <a:buChar char="-"/>
            </a:pPr>
            <a:r>
              <a:rPr lang="en-US" sz="1600" dirty="0" smtClean="0">
                <a:cs typeface="CiscoSansTT"/>
              </a:rPr>
              <a:t>SIP interworking with CUCM, Avaya, Genesys</a:t>
            </a:r>
          </a:p>
          <a:p>
            <a:pPr marL="285750" indent="-285750">
              <a:buFontTx/>
              <a:buChar char="-"/>
            </a:pPr>
            <a:r>
              <a:rPr lang="en-US" sz="1600" dirty="0" smtClean="0">
                <a:cs typeface="CiscoSansTT"/>
              </a:rPr>
              <a:t>CTI interworking with CC</a:t>
            </a:r>
          </a:p>
          <a:p>
            <a:pPr marL="285750" indent="-285750">
              <a:buFontTx/>
              <a:buChar char="-"/>
            </a:pPr>
            <a:r>
              <a:rPr lang="en-US" sz="1600" dirty="0" smtClean="0">
                <a:cs typeface="CiscoSansTT"/>
              </a:rPr>
              <a:t>Cloud or premise</a:t>
            </a:r>
            <a:endParaRPr lang="en-US" sz="1600" dirty="0">
              <a:cs typeface="CiscoSansTT"/>
            </a:endParaRPr>
          </a:p>
        </p:txBody>
      </p:sp>
      <p:sp>
        <p:nvSpPr>
          <p:cNvPr id="11" name="Rounded Rectangle 10"/>
          <p:cNvSpPr/>
          <p:nvPr/>
        </p:nvSpPr>
        <p:spPr>
          <a:xfrm>
            <a:off x="3757601" y="1704844"/>
            <a:ext cx="1624038" cy="1624038"/>
          </a:xfrm>
          <a:prstGeom prst="roundRect">
            <a:avLst/>
          </a:prstGeom>
          <a:gradFill flip="none" rotWithShape="1">
            <a:gsLst>
              <a:gs pos="0">
                <a:srgbClr val="698EC7"/>
              </a:gs>
              <a:gs pos="100000">
                <a:srgbClr val="698EC7"/>
              </a:gs>
              <a:gs pos="3000">
                <a:srgbClr val="5075AC"/>
              </a:gs>
            </a:gsLst>
            <a:lin ang="0" scaled="1"/>
            <a:tileRect/>
          </a:gradFill>
          <a:ln>
            <a:solidFill>
              <a:srgbClr val="3E5D8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cs typeface="CiscoSansTT"/>
            </a:endParaRPr>
          </a:p>
        </p:txBody>
      </p:sp>
      <p:sp>
        <p:nvSpPr>
          <p:cNvPr id="14" name="TextBox 13"/>
          <p:cNvSpPr txBox="1"/>
          <p:nvPr/>
        </p:nvSpPr>
        <p:spPr>
          <a:xfrm>
            <a:off x="3530990" y="969963"/>
            <a:ext cx="1995915" cy="595035"/>
          </a:xfrm>
          <a:prstGeom prst="rect">
            <a:avLst/>
          </a:prstGeom>
          <a:noFill/>
        </p:spPr>
        <p:txBody>
          <a:bodyPr wrap="square" rtlCol="0">
            <a:spAutoFit/>
          </a:bodyPr>
          <a:lstStyle/>
          <a:p>
            <a:pPr algn="ctr">
              <a:lnSpc>
                <a:spcPct val="80000"/>
              </a:lnSpc>
            </a:pPr>
            <a:r>
              <a:rPr lang="en-US" sz="2000" b="1" dirty="0" smtClean="0">
                <a:cs typeface="CiscoSansTT"/>
              </a:rPr>
              <a:t>CaféX Fusion  </a:t>
            </a:r>
          </a:p>
          <a:p>
            <a:pPr algn="ctr">
              <a:lnSpc>
                <a:spcPct val="80000"/>
              </a:lnSpc>
            </a:pPr>
            <a:r>
              <a:rPr lang="en-US" sz="2000" b="1" dirty="0" smtClean="0">
                <a:cs typeface="CiscoSansTT"/>
              </a:rPr>
              <a:t>Live Assist</a:t>
            </a:r>
            <a:endParaRPr lang="en-US" sz="2000" b="1" dirty="0">
              <a:cs typeface="CiscoSansTT"/>
            </a:endParaRPr>
          </a:p>
        </p:txBody>
      </p:sp>
      <p:pic>
        <p:nvPicPr>
          <p:cNvPr id="15" name="Picture 14"/>
          <p:cNvPicPr>
            <a:picLocks noChangeAspect="1"/>
          </p:cNvPicPr>
          <p:nvPr/>
        </p:nvPicPr>
        <p:blipFill>
          <a:blip r:embed="rId7"/>
          <a:stretch>
            <a:fillRect/>
          </a:stretch>
        </p:blipFill>
        <p:spPr>
          <a:xfrm>
            <a:off x="3787367" y="1735525"/>
            <a:ext cx="1553669" cy="1553669"/>
          </a:xfrm>
          <a:prstGeom prst="rect">
            <a:avLst/>
          </a:prstGeom>
        </p:spPr>
      </p:pic>
      <p:sp>
        <p:nvSpPr>
          <p:cNvPr id="25" name="Rounded Rectangle 24"/>
          <p:cNvSpPr/>
          <p:nvPr/>
        </p:nvSpPr>
        <p:spPr>
          <a:xfrm>
            <a:off x="5882004" y="947354"/>
            <a:ext cx="3186344" cy="2124656"/>
          </a:xfrm>
          <a:prstGeom prst="roundRect">
            <a:avLst/>
          </a:prstGeom>
          <a:solidFill>
            <a:schemeClr val="bg1">
              <a:lumMod val="95000"/>
            </a:schemeClr>
          </a:solidFill>
          <a:ln>
            <a:solidFill>
              <a:srgbClr val="3E5D8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cs typeface="CiscoSansTT"/>
            </a:endParaRPr>
          </a:p>
        </p:txBody>
      </p:sp>
      <p:sp>
        <p:nvSpPr>
          <p:cNvPr id="4" name="Rectangle 3"/>
          <p:cNvSpPr/>
          <p:nvPr/>
        </p:nvSpPr>
        <p:spPr>
          <a:xfrm>
            <a:off x="6060634" y="970032"/>
            <a:ext cx="3006247" cy="1846659"/>
          </a:xfrm>
          <a:prstGeom prst="rect">
            <a:avLst/>
          </a:prstGeom>
        </p:spPr>
        <p:txBody>
          <a:bodyPr wrap="square">
            <a:spAutoFit/>
          </a:bodyPr>
          <a:lstStyle/>
          <a:p>
            <a:r>
              <a:rPr lang="en-US" b="1" dirty="0" smtClean="0">
                <a:solidFill>
                  <a:srgbClr val="698EC7"/>
                </a:solidFill>
                <a:cs typeface="CiscoSansTT"/>
              </a:rPr>
              <a:t>Actionable tools</a:t>
            </a:r>
          </a:p>
          <a:p>
            <a:pPr marL="285750" indent="-285750">
              <a:buFontTx/>
              <a:buChar char="-"/>
            </a:pPr>
            <a:r>
              <a:rPr lang="en-US" sz="1600" dirty="0" smtClean="0">
                <a:cs typeface="CiscoSansTT"/>
              </a:rPr>
              <a:t>Co-browsing &amp; remote app-control</a:t>
            </a:r>
          </a:p>
          <a:p>
            <a:pPr marL="285750" indent="-285750">
              <a:buFontTx/>
              <a:buChar char="-"/>
            </a:pPr>
            <a:r>
              <a:rPr lang="en-US" sz="1600" dirty="0" smtClean="0">
                <a:cs typeface="CiscoSansTT"/>
              </a:rPr>
              <a:t>Document / content push</a:t>
            </a:r>
          </a:p>
          <a:p>
            <a:pPr marL="285750" indent="-285750">
              <a:buFontTx/>
              <a:buChar char="-"/>
            </a:pPr>
            <a:r>
              <a:rPr lang="en-US" sz="1600" dirty="0" smtClean="0">
                <a:cs typeface="CiscoSansTT"/>
              </a:rPr>
              <a:t>Connect to knowledgebase</a:t>
            </a:r>
          </a:p>
          <a:p>
            <a:pPr marL="285750" indent="-285750">
              <a:buFontTx/>
              <a:buChar char="-"/>
            </a:pPr>
            <a:r>
              <a:rPr lang="en-US" sz="1600" dirty="0" smtClean="0">
                <a:cs typeface="CiscoSansTT"/>
              </a:rPr>
              <a:t>Annotation</a:t>
            </a:r>
          </a:p>
          <a:p>
            <a:pPr marL="285750" indent="-285750">
              <a:buFontTx/>
              <a:buChar char="-"/>
            </a:pPr>
            <a:r>
              <a:rPr lang="en-US" sz="1600" dirty="0" smtClean="0">
                <a:cs typeface="CiscoSansTT"/>
              </a:rPr>
              <a:t>Retain context across channels</a:t>
            </a:r>
            <a:endParaRPr lang="en-US" sz="1600" dirty="0">
              <a:cs typeface="CiscoSansTT"/>
            </a:endParaRPr>
          </a:p>
        </p:txBody>
      </p:sp>
    </p:spTree>
    <p:extLst>
      <p:ext uri="{BB962C8B-B14F-4D97-AF65-F5344CB8AC3E}">
        <p14:creationId xmlns:p14="http://schemas.microsoft.com/office/powerpoint/2010/main" val="394688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Fusion </a:t>
            </a:r>
            <a:r>
              <a:rPr lang="en-US" dirty="0" smtClean="0"/>
              <a:t>Live Assist</a:t>
            </a:r>
            <a:endParaRPr lang="en-US" dirty="0"/>
          </a:p>
        </p:txBody>
      </p:sp>
      <p:sp>
        <p:nvSpPr>
          <p:cNvPr id="10" name="Text Placeholder 7"/>
          <p:cNvSpPr txBox="1">
            <a:spLocks/>
          </p:cNvSpPr>
          <p:nvPr/>
        </p:nvSpPr>
        <p:spPr>
          <a:xfrm>
            <a:off x="182032" y="911424"/>
            <a:ext cx="8229599" cy="71235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effectLst/>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effectLst/>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effectLst/>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smtClean="0"/>
              <a:t>Delivering rich, meaningful, real-time assistance between customers &amp; experts</a:t>
            </a:r>
            <a:endParaRPr lang="en-US" b="1" dirty="0"/>
          </a:p>
        </p:txBody>
      </p:sp>
      <p:sp>
        <p:nvSpPr>
          <p:cNvPr id="11" name="Content Placeholder 14"/>
          <p:cNvSpPr>
            <a:spLocks noGrp="1"/>
          </p:cNvSpPr>
          <p:nvPr>
            <p:ph sz="half" idx="4294967295"/>
          </p:nvPr>
        </p:nvSpPr>
        <p:spPr>
          <a:xfrm>
            <a:off x="182032" y="1749265"/>
            <a:ext cx="3824535" cy="3017705"/>
          </a:xfrm>
          <a:prstGeom prst="rect">
            <a:avLst/>
          </a:prstGeom>
        </p:spPr>
        <p:txBody>
          <a:bodyPr>
            <a:normAutofit fontScale="85000" lnSpcReduction="20000"/>
          </a:bodyPr>
          <a:lstStyle/>
          <a:p>
            <a:pPr>
              <a:spcBef>
                <a:spcPts val="600"/>
              </a:spcBef>
            </a:pPr>
            <a:r>
              <a:rPr lang="en-US" sz="2000" dirty="0" smtClean="0"/>
              <a:t>Real-time Voice, video &amp; IM communications</a:t>
            </a:r>
          </a:p>
          <a:p>
            <a:pPr>
              <a:spcBef>
                <a:spcPts val="600"/>
              </a:spcBef>
            </a:pPr>
            <a:r>
              <a:rPr lang="en-US" sz="2000" dirty="0" smtClean="0"/>
              <a:t>App</a:t>
            </a:r>
            <a:r>
              <a:rPr lang="en-US" sz="2000" dirty="0"/>
              <a:t> </a:t>
            </a:r>
            <a:r>
              <a:rPr lang="en-US" sz="2000" dirty="0" smtClean="0"/>
              <a:t>or </a:t>
            </a:r>
            <a:r>
              <a:rPr lang="en-US" sz="2000" dirty="0"/>
              <a:t>Web-Based</a:t>
            </a:r>
          </a:p>
          <a:p>
            <a:pPr>
              <a:spcBef>
                <a:spcPts val="600"/>
              </a:spcBef>
            </a:pPr>
            <a:r>
              <a:rPr lang="en-US" sz="2000" dirty="0" smtClean="0"/>
              <a:t>App-specific screen sharing</a:t>
            </a:r>
          </a:p>
          <a:p>
            <a:pPr>
              <a:spcBef>
                <a:spcPts val="600"/>
              </a:spcBef>
            </a:pPr>
            <a:r>
              <a:rPr lang="en-US" sz="2000" dirty="0"/>
              <a:t>Co-browsing &amp; App-</a:t>
            </a:r>
            <a:r>
              <a:rPr lang="en-US" sz="2000" dirty="0" smtClean="0"/>
              <a:t>control</a:t>
            </a:r>
          </a:p>
          <a:p>
            <a:pPr>
              <a:spcBef>
                <a:spcPts val="600"/>
              </a:spcBef>
            </a:pPr>
            <a:r>
              <a:rPr lang="en-US" sz="2000" dirty="0" smtClean="0"/>
              <a:t>Annotation </a:t>
            </a:r>
            <a:endParaRPr lang="en-US" sz="2000" dirty="0"/>
          </a:p>
          <a:p>
            <a:pPr>
              <a:spcBef>
                <a:spcPts val="600"/>
              </a:spcBef>
            </a:pPr>
            <a:r>
              <a:rPr lang="en-US" sz="2000" dirty="0" smtClean="0"/>
              <a:t>Expert can push helpful documentation, images &amp; video </a:t>
            </a:r>
          </a:p>
          <a:p>
            <a:pPr>
              <a:spcBef>
                <a:spcPts val="600"/>
              </a:spcBef>
            </a:pPr>
            <a:r>
              <a:rPr lang="en-US" sz="2000" dirty="0" smtClean="0"/>
              <a:t>One-way video or two-way</a:t>
            </a:r>
          </a:p>
          <a:p>
            <a:pPr>
              <a:spcBef>
                <a:spcPts val="600"/>
              </a:spcBef>
            </a:pPr>
            <a:r>
              <a:rPr lang="en-US" sz="2000" dirty="0"/>
              <a:t>Session correlation </a:t>
            </a:r>
          </a:p>
          <a:p>
            <a:pPr>
              <a:spcBef>
                <a:spcPts val="600"/>
              </a:spcBef>
            </a:pPr>
            <a:r>
              <a:rPr lang="en-US" sz="2000" dirty="0"/>
              <a:t>Independent of voice/video </a:t>
            </a:r>
            <a:r>
              <a:rPr lang="en-US" sz="2000" dirty="0" smtClean="0"/>
              <a:t>session</a:t>
            </a:r>
            <a:endParaRPr lang="en-US" sz="2000" dirty="0"/>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06306" y="4355691"/>
            <a:ext cx="350629" cy="43311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54688" y="4450200"/>
            <a:ext cx="418446" cy="244094"/>
          </a:xfrm>
          <a:prstGeom prst="rect">
            <a:avLst/>
          </a:prstGeom>
        </p:spPr>
      </p:pic>
      <p:sp>
        <p:nvSpPr>
          <p:cNvPr id="14" name="Rectangle 13"/>
          <p:cNvSpPr/>
          <p:nvPr/>
        </p:nvSpPr>
        <p:spPr>
          <a:xfrm>
            <a:off x="5873134" y="4358728"/>
            <a:ext cx="290953" cy="369332"/>
          </a:xfrm>
          <a:prstGeom prst="rect">
            <a:avLst/>
          </a:prstGeom>
        </p:spPr>
        <p:txBody>
          <a:bodyPr wrap="none">
            <a:spAutoFit/>
          </a:bodyPr>
          <a:lstStyle/>
          <a:p>
            <a:r>
              <a:rPr lang="en-US" dirty="0" smtClean="0">
                <a:solidFill>
                  <a:srgbClr val="5C94C3"/>
                </a:solidFill>
              </a:rPr>
              <a:t>|</a:t>
            </a:r>
            <a:endParaRPr lang="en-US" dirty="0">
              <a:solidFill>
                <a:srgbClr val="5C94C3"/>
              </a:solidFil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34112" y="4384129"/>
            <a:ext cx="362325" cy="362325"/>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172554" y="4414728"/>
            <a:ext cx="341495" cy="316851"/>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37724" y="4371009"/>
            <a:ext cx="369095" cy="369095"/>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69457" y="4421977"/>
            <a:ext cx="337303" cy="324047"/>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57698" y="4406494"/>
            <a:ext cx="329876" cy="329876"/>
          </a:xfrm>
          <a:prstGeom prst="rect">
            <a:avLst/>
          </a:prstGeom>
        </p:spPr>
      </p:pic>
      <p:sp>
        <p:nvSpPr>
          <p:cNvPr id="21" name="Footer Placeholder 3"/>
          <p:cNvSpPr>
            <a:spLocks noGrp="1"/>
          </p:cNvSpPr>
          <p:nvPr>
            <p:ph type="ftr" sz="quarter" idx="11"/>
          </p:nvPr>
        </p:nvSpPr>
        <p:spPr>
          <a:xfrm>
            <a:off x="107629" y="4883174"/>
            <a:ext cx="3898938" cy="273844"/>
          </a:xfrm>
        </p:spPr>
        <p:txBody>
          <a:bodyPr/>
          <a:lstStyle/>
          <a:p>
            <a:r>
              <a:rPr lang="en-US" dirty="0" smtClean="0">
                <a:solidFill>
                  <a:schemeClr val="bg1"/>
                </a:solidFill>
              </a:rPr>
              <a:t>CaféX Communications Confidential © 2014 – All Rights Reserved. </a:t>
            </a:r>
            <a:endParaRPr lang="en-US" dirty="0">
              <a:solidFill>
                <a:schemeClr val="bg1"/>
              </a:solidFill>
            </a:endParaRPr>
          </a:p>
        </p:txBody>
      </p:sp>
      <p:sp>
        <p:nvSpPr>
          <p:cNvPr id="22" name="Slide Number Placeholder 4"/>
          <p:cNvSpPr>
            <a:spLocks noGrp="1"/>
          </p:cNvSpPr>
          <p:nvPr>
            <p:ph type="sldNum" sz="quarter" idx="12"/>
          </p:nvPr>
        </p:nvSpPr>
        <p:spPr>
          <a:xfrm>
            <a:off x="7014842" y="4883174"/>
            <a:ext cx="2133600" cy="273844"/>
          </a:xfrm>
        </p:spPr>
        <p:txBody>
          <a:bodyPr/>
          <a:lstStyle/>
          <a:p>
            <a:fld id="{0431C951-9D62-474D-B35D-66AB940D3B2F}" type="slidenum">
              <a:rPr lang="en-US" sz="1000" smtClean="0">
                <a:solidFill>
                  <a:srgbClr val="FFFFFF"/>
                </a:solidFill>
              </a:rPr>
              <a:t>37</a:t>
            </a:fld>
            <a:endParaRPr lang="en-US" sz="1000" dirty="0">
              <a:solidFill>
                <a:srgbClr val="FFFFFF"/>
              </a:solidFill>
            </a:endParaRPr>
          </a:p>
        </p:txBody>
      </p:sp>
      <p:pic>
        <p:nvPicPr>
          <p:cNvPr id="3" name="Picture 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296921" y="1306468"/>
            <a:ext cx="3358245" cy="3214729"/>
          </a:xfrm>
          <a:prstGeom prst="rect">
            <a:avLst/>
          </a:prstGeom>
        </p:spPr>
      </p:pic>
      <p:grpSp>
        <p:nvGrpSpPr>
          <p:cNvPr id="26" name="Group 25"/>
          <p:cNvGrpSpPr/>
          <p:nvPr/>
        </p:nvGrpSpPr>
        <p:grpSpPr>
          <a:xfrm>
            <a:off x="4104937" y="1869826"/>
            <a:ext cx="2380327" cy="1935518"/>
            <a:chOff x="567550" y="1326885"/>
            <a:chExt cx="4191000" cy="3407833"/>
          </a:xfrm>
        </p:grpSpPr>
        <p:pic>
          <p:nvPicPr>
            <p:cNvPr id="25" name="Picture 24"/>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67550" y="1326885"/>
              <a:ext cx="4191000" cy="3407833"/>
            </a:xfrm>
            <a:prstGeom prst="rect">
              <a:avLst/>
            </a:prstGeom>
          </p:spPr>
        </p:pic>
        <p:pic>
          <p:nvPicPr>
            <p:cNvPr id="24" name="Picture 23"/>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90881" y="1846327"/>
              <a:ext cx="3350594" cy="2512946"/>
            </a:xfrm>
            <a:prstGeom prst="rect">
              <a:avLst/>
            </a:prstGeom>
          </p:spPr>
        </p:pic>
        <p:pic>
          <p:nvPicPr>
            <p:cNvPr id="23" name="Picture 22"/>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415825" y="2197864"/>
              <a:ext cx="616143" cy="463830"/>
            </a:xfrm>
            <a:prstGeom prst="rect">
              <a:avLst/>
            </a:prstGeom>
          </p:spPr>
        </p:pic>
      </p:grpSp>
    </p:spTree>
    <p:extLst>
      <p:ext uri="{BB962C8B-B14F-4D97-AF65-F5344CB8AC3E}">
        <p14:creationId xmlns:p14="http://schemas.microsoft.com/office/powerpoint/2010/main" val="372544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“Awwwww……” - Going beyond Amy</a:t>
            </a:r>
            <a:endParaRPr lang="en-US" sz="2800" dirty="0"/>
          </a:p>
        </p:txBody>
      </p:sp>
      <p:sp>
        <p:nvSpPr>
          <p:cNvPr id="10" name="Text Placeholder 7"/>
          <p:cNvSpPr txBox="1">
            <a:spLocks/>
          </p:cNvSpPr>
          <p:nvPr/>
        </p:nvSpPr>
        <p:spPr>
          <a:xfrm>
            <a:off x="182032" y="911424"/>
            <a:ext cx="3824535" cy="318432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effectLst/>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effectLst/>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effectLst/>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9863" indent="-169863"/>
            <a:r>
              <a:rPr lang="en-US" b="1" dirty="0" smtClean="0"/>
              <a:t>Customer </a:t>
            </a:r>
            <a:r>
              <a:rPr lang="en-US" b="1" dirty="0"/>
              <a:t>s</a:t>
            </a:r>
            <a:r>
              <a:rPr lang="en-US" b="1" dirty="0" smtClean="0"/>
              <a:t>ervice </a:t>
            </a:r>
            <a:r>
              <a:rPr lang="en-US" b="1" dirty="0"/>
              <a:t>moving to the </a:t>
            </a:r>
            <a:r>
              <a:rPr lang="en-US" b="1" dirty="0" smtClean="0"/>
              <a:t>app </a:t>
            </a:r>
            <a:r>
              <a:rPr lang="en-US" b="1" dirty="0"/>
              <a:t>c</a:t>
            </a:r>
            <a:r>
              <a:rPr lang="en-US" b="1" dirty="0" smtClean="0"/>
              <a:t>hannel:</a:t>
            </a:r>
          </a:p>
          <a:p>
            <a:pPr marL="169863" indent="-169863"/>
            <a:endParaRPr lang="en-US" sz="400" b="1" dirty="0"/>
          </a:p>
          <a:p>
            <a:pPr lvl="2"/>
            <a:r>
              <a:rPr lang="en-US" dirty="0" smtClean="0"/>
              <a:t>90% of enterprise would replace traditional </a:t>
            </a:r>
            <a:r>
              <a:rPr lang="en-US" dirty="0"/>
              <a:t>customer service channels with a </a:t>
            </a:r>
            <a:r>
              <a:rPr lang="en-US" dirty="0" smtClean="0"/>
              <a:t>mobile app</a:t>
            </a:r>
          </a:p>
          <a:p>
            <a:pPr lvl="2"/>
            <a:r>
              <a:rPr lang="en-US" dirty="0" smtClean="0"/>
              <a:t>36</a:t>
            </a:r>
            <a:r>
              <a:rPr lang="en-US" dirty="0"/>
              <a:t>% of inbound customer service calls will be made from smart phones  (Ovum, 2012)</a:t>
            </a:r>
          </a:p>
          <a:p>
            <a:endParaRPr lang="en-US" dirty="0"/>
          </a:p>
          <a:p>
            <a:pPr lvl="2"/>
            <a:endParaRPr lang="en-US" dirty="0" smtClean="0"/>
          </a:p>
        </p:txBody>
      </p:sp>
      <p:sp>
        <p:nvSpPr>
          <p:cNvPr id="21" name="Footer Placeholder 3"/>
          <p:cNvSpPr>
            <a:spLocks noGrp="1"/>
          </p:cNvSpPr>
          <p:nvPr>
            <p:ph type="ftr" sz="quarter" idx="11"/>
          </p:nvPr>
        </p:nvSpPr>
        <p:spPr>
          <a:xfrm>
            <a:off x="107629" y="4883174"/>
            <a:ext cx="3898938" cy="273844"/>
          </a:xfrm>
        </p:spPr>
        <p:txBody>
          <a:bodyPr/>
          <a:lstStyle/>
          <a:p>
            <a:r>
              <a:rPr lang="en-US" dirty="0" smtClean="0">
                <a:solidFill>
                  <a:schemeClr val="bg1"/>
                </a:solidFill>
              </a:rPr>
              <a:t>CaféX Communications Confidential © 2013 – All Rights Reserved. </a:t>
            </a:r>
            <a:endParaRPr lang="en-US" dirty="0">
              <a:solidFill>
                <a:schemeClr val="bg1"/>
              </a:solidFill>
            </a:endParaRPr>
          </a:p>
        </p:txBody>
      </p:sp>
      <p:sp>
        <p:nvSpPr>
          <p:cNvPr id="5" name="Slide Number Placeholder 2"/>
          <p:cNvSpPr>
            <a:spLocks noGrp="1"/>
          </p:cNvSpPr>
          <p:nvPr>
            <p:ph type="sldNum" sz="quarter" idx="12"/>
          </p:nvPr>
        </p:nvSpPr>
        <p:spPr>
          <a:xfrm>
            <a:off x="7014842" y="4902854"/>
            <a:ext cx="2133600" cy="273844"/>
          </a:xfrm>
        </p:spPr>
        <p:txBody>
          <a:bodyPr/>
          <a:lstStyle/>
          <a:p>
            <a:fld id="{0431C951-9D62-474D-B35D-66AB940D3B2F}" type="slidenum">
              <a:rPr lang="en-US" sz="1000" smtClean="0">
                <a:solidFill>
                  <a:srgbClr val="FFFFFF"/>
                </a:solidFill>
              </a:rPr>
              <a:t>38</a:t>
            </a:fld>
            <a:endParaRPr lang="en-US" sz="1000" dirty="0">
              <a:solidFill>
                <a:srgbClr val="FFFFFF"/>
              </a:solidFill>
            </a:endParaRPr>
          </a:p>
        </p:txBody>
      </p:sp>
      <p:sp>
        <p:nvSpPr>
          <p:cNvPr id="7" name="Rounded Rectangle 6"/>
          <p:cNvSpPr/>
          <p:nvPr/>
        </p:nvSpPr>
        <p:spPr>
          <a:xfrm>
            <a:off x="182032" y="4324350"/>
            <a:ext cx="8807027" cy="533400"/>
          </a:xfrm>
          <a:prstGeom prst="roundRect">
            <a:avLst>
              <a:gd name="adj" fmla="val 12465"/>
            </a:avLst>
          </a:prstGeom>
          <a:solidFill>
            <a:srgbClr val="5C94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b="1" dirty="0" smtClean="0">
                <a:solidFill>
                  <a:srgbClr val="FFFFFF"/>
                </a:solidFill>
                <a:cs typeface="Calibri"/>
              </a:rPr>
              <a:t>Live Assist vs. Amazon Kindle HDX “Mayday”</a:t>
            </a:r>
          </a:p>
        </p:txBody>
      </p:sp>
      <p:cxnSp>
        <p:nvCxnSpPr>
          <p:cNvPr id="8" name="Straight Connector 7"/>
          <p:cNvCxnSpPr/>
          <p:nvPr/>
        </p:nvCxnSpPr>
        <p:spPr>
          <a:xfrm>
            <a:off x="4343400" y="1047750"/>
            <a:ext cx="0" cy="2971800"/>
          </a:xfrm>
          <a:prstGeom prst="line">
            <a:avLst/>
          </a:prstGeom>
          <a:ln>
            <a:solidFill>
              <a:srgbClr val="629DD1"/>
            </a:solidFill>
          </a:ln>
        </p:spPr>
        <p:style>
          <a:lnRef idx="2">
            <a:schemeClr val="accent1"/>
          </a:lnRef>
          <a:fillRef idx="0">
            <a:schemeClr val="accent1"/>
          </a:fillRef>
          <a:effectRef idx="1">
            <a:schemeClr val="accent1"/>
          </a:effectRef>
          <a:fontRef idx="minor">
            <a:schemeClr val="tx1"/>
          </a:fontRef>
        </p:style>
      </p:cxnSp>
      <p:sp>
        <p:nvSpPr>
          <p:cNvPr id="11" name="Text Placeholder 7"/>
          <p:cNvSpPr txBox="1">
            <a:spLocks/>
          </p:cNvSpPr>
          <p:nvPr/>
        </p:nvSpPr>
        <p:spPr>
          <a:xfrm>
            <a:off x="4495800" y="759024"/>
            <a:ext cx="4495800" cy="318432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effectLst/>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effectLst/>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effectLst/>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9863" indent="-169863"/>
            <a:r>
              <a:rPr lang="en-US" sz="2000" b="1" dirty="0" smtClean="0"/>
              <a:t>Live Assist in Mobile Apps (iOS, Android) &amp; Web</a:t>
            </a:r>
          </a:p>
          <a:p>
            <a:pPr marL="169863" indent="-169863"/>
            <a:r>
              <a:rPr lang="en-US" sz="2000" b="1" dirty="0" smtClean="0"/>
              <a:t>Same UI across </a:t>
            </a:r>
            <a:r>
              <a:rPr lang="en-US" sz="2000" b="1" dirty="0"/>
              <a:t>web &amp; mobile</a:t>
            </a:r>
            <a:endParaRPr lang="en-US" sz="2000" dirty="0"/>
          </a:p>
          <a:p>
            <a:pPr marL="169863" indent="-169863"/>
            <a:r>
              <a:rPr lang="en-US" sz="2000" b="1" dirty="0" smtClean="0"/>
              <a:t>Knowledge-base integration / Document push</a:t>
            </a:r>
          </a:p>
          <a:p>
            <a:pPr marL="169863" indent="-169863"/>
            <a:r>
              <a:rPr lang="en-US" sz="2000" b="1" dirty="0" smtClean="0"/>
              <a:t>Context aware (ex. app history)</a:t>
            </a:r>
          </a:p>
          <a:p>
            <a:pPr marL="169863" indent="-169863"/>
            <a:r>
              <a:rPr lang="en-US" sz="2000" b="1" dirty="0" smtClean="0"/>
              <a:t>Enables escalation across channels &amp; devices (phone, tablet, laptop)</a:t>
            </a:r>
          </a:p>
          <a:p>
            <a:pPr marL="169863" indent="-169863"/>
            <a:r>
              <a:rPr lang="en-US" sz="2000" b="1" dirty="0" smtClean="0"/>
              <a:t>Contact Center support (pre-existing Cisco, </a:t>
            </a:r>
            <a:r>
              <a:rPr lang="en-US" sz="2000" b="1" dirty="0" err="1" smtClean="0"/>
              <a:t>Genesys</a:t>
            </a:r>
            <a:r>
              <a:rPr lang="en-US" sz="2000" b="1" dirty="0" smtClean="0"/>
              <a:t>, Avaya environments)</a:t>
            </a:r>
          </a:p>
        </p:txBody>
      </p:sp>
    </p:spTree>
    <p:extLst>
      <p:ext uri="{BB962C8B-B14F-4D97-AF65-F5344CB8AC3E}">
        <p14:creationId xmlns:p14="http://schemas.microsoft.com/office/powerpoint/2010/main" val="141762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Fusion </a:t>
            </a:r>
            <a:r>
              <a:rPr lang="en-US" dirty="0" smtClean="0"/>
              <a:t>Live Assist </a:t>
            </a:r>
            <a:r>
              <a:rPr lang="en-US" dirty="0" smtClean="0"/>
              <a:t>– Video &amp; Voice</a:t>
            </a:r>
            <a:endParaRPr lang="en-US" dirty="0"/>
          </a:p>
        </p:txBody>
      </p:sp>
      <p:sp>
        <p:nvSpPr>
          <p:cNvPr id="11" name="Content Placeholder 14"/>
          <p:cNvSpPr>
            <a:spLocks noGrp="1"/>
          </p:cNvSpPr>
          <p:nvPr>
            <p:ph sz="half" idx="4294967295"/>
          </p:nvPr>
        </p:nvSpPr>
        <p:spPr>
          <a:xfrm>
            <a:off x="182032" y="1054801"/>
            <a:ext cx="3824535" cy="3712169"/>
          </a:xfrm>
          <a:prstGeom prst="rect">
            <a:avLst/>
          </a:prstGeom>
        </p:spPr>
        <p:txBody>
          <a:bodyPr>
            <a:normAutofit/>
          </a:bodyPr>
          <a:lstStyle/>
          <a:p>
            <a:pPr>
              <a:spcBef>
                <a:spcPts val="600"/>
              </a:spcBef>
            </a:pPr>
            <a:r>
              <a:rPr lang="en-US" sz="2000" dirty="0" smtClean="0"/>
              <a:t>Easily connect to contact center agents &amp; experts on video endpoints, softphones or browsers </a:t>
            </a:r>
          </a:p>
          <a:p>
            <a:pPr lvl="1">
              <a:spcBef>
                <a:spcPts val="600"/>
              </a:spcBef>
            </a:pPr>
            <a:r>
              <a:rPr lang="en-US" sz="1600" dirty="0" smtClean="0"/>
              <a:t>SD &amp; HD video &amp; audio</a:t>
            </a:r>
          </a:p>
          <a:p>
            <a:pPr lvl="1">
              <a:spcBef>
                <a:spcPts val="600"/>
              </a:spcBef>
            </a:pPr>
            <a:r>
              <a:rPr lang="en-US" sz="1600" dirty="0" smtClean="0"/>
              <a:t>H.264 video &amp; VP8 support</a:t>
            </a:r>
          </a:p>
          <a:p>
            <a:pPr lvl="1">
              <a:spcBef>
                <a:spcPts val="600"/>
              </a:spcBef>
            </a:pPr>
            <a:r>
              <a:rPr lang="en-US" sz="1600" dirty="0" smtClean="0"/>
              <a:t>Network quality indications</a:t>
            </a:r>
          </a:p>
          <a:p>
            <a:pPr lvl="1">
              <a:spcBef>
                <a:spcPts val="600"/>
              </a:spcBef>
            </a:pPr>
            <a:r>
              <a:rPr lang="en-US" sz="1600" dirty="0" smtClean="0"/>
              <a:t>Adapts to changing network conditions </a:t>
            </a:r>
          </a:p>
          <a:p>
            <a:pPr lvl="1">
              <a:spcBef>
                <a:spcPts val="600"/>
              </a:spcBef>
            </a:pPr>
            <a:r>
              <a:rPr lang="en-US" sz="1600" dirty="0" smtClean="0"/>
              <a:t>Transcoding (if needed)</a:t>
            </a:r>
          </a:p>
          <a:p>
            <a:pPr lvl="1">
              <a:spcBef>
                <a:spcPts val="600"/>
              </a:spcBef>
            </a:pPr>
            <a:r>
              <a:rPr lang="en-US" sz="1600" dirty="0" smtClean="0"/>
              <a:t>Support for Web Chat and PSTN</a:t>
            </a:r>
            <a:endParaRPr lang="en-US" sz="2000" dirty="0"/>
          </a:p>
        </p:txBody>
      </p:sp>
      <p:sp>
        <p:nvSpPr>
          <p:cNvPr id="21" name="Footer Placeholder 3"/>
          <p:cNvSpPr>
            <a:spLocks noGrp="1"/>
          </p:cNvSpPr>
          <p:nvPr>
            <p:ph type="ftr" sz="quarter" idx="11"/>
          </p:nvPr>
        </p:nvSpPr>
        <p:spPr>
          <a:xfrm>
            <a:off x="107629" y="4883174"/>
            <a:ext cx="3898938" cy="273844"/>
          </a:xfrm>
        </p:spPr>
        <p:txBody>
          <a:bodyPr/>
          <a:lstStyle/>
          <a:p>
            <a:r>
              <a:rPr lang="en-US" dirty="0" smtClean="0">
                <a:solidFill>
                  <a:schemeClr val="bg1"/>
                </a:solidFill>
              </a:rPr>
              <a:t>CaféX Communications Confidential © 2013 – All Rights Reserved. </a:t>
            </a:r>
            <a:endParaRPr lang="en-US" dirty="0">
              <a:solidFill>
                <a:schemeClr val="bg1"/>
              </a:solidFill>
            </a:endParaRPr>
          </a:p>
        </p:txBody>
      </p:sp>
      <p:sp>
        <p:nvSpPr>
          <p:cNvPr id="22" name="Slide Number Placeholder 4"/>
          <p:cNvSpPr>
            <a:spLocks noGrp="1"/>
          </p:cNvSpPr>
          <p:nvPr>
            <p:ph type="sldNum" sz="quarter" idx="12"/>
          </p:nvPr>
        </p:nvSpPr>
        <p:spPr>
          <a:xfrm>
            <a:off x="7014842" y="4883174"/>
            <a:ext cx="2133600" cy="273844"/>
          </a:xfrm>
        </p:spPr>
        <p:txBody>
          <a:bodyPr/>
          <a:lstStyle/>
          <a:p>
            <a:fld id="{0431C951-9D62-474D-B35D-66AB940D3B2F}" type="slidenum">
              <a:rPr lang="en-US" sz="1000" smtClean="0">
                <a:solidFill>
                  <a:srgbClr val="FFFFFF"/>
                </a:solidFill>
              </a:rPr>
              <a:t>39</a:t>
            </a:fld>
            <a:endParaRPr lang="en-US" sz="1000" dirty="0">
              <a:solidFill>
                <a:srgbClr val="FFFFFF"/>
              </a:solidFill>
            </a:endParaRPr>
          </a:p>
        </p:txBody>
      </p:sp>
      <p:pic>
        <p:nvPicPr>
          <p:cNvPr id="9" name="Picture 8" descr="C:\Users\AMacGowen\Desktop\Dubai Use Case Images\Emirates\emrite_ip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2382" y="935446"/>
            <a:ext cx="4768296" cy="3638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51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solidFill>
              </a:rPr>
              <a:t>CaféX Communications Confidential © 2014 – All Rights Reserved. </a:t>
            </a:r>
            <a:endParaRPr lang="en-US" dirty="0">
              <a:solidFill>
                <a:prstClr val="white"/>
              </a:solidFill>
            </a:endParaRPr>
          </a:p>
        </p:txBody>
      </p:sp>
      <p:sp>
        <p:nvSpPr>
          <p:cNvPr id="3" name="Slide Number Placeholder 2"/>
          <p:cNvSpPr>
            <a:spLocks noGrp="1"/>
          </p:cNvSpPr>
          <p:nvPr>
            <p:ph type="sldNum" sz="quarter" idx="12"/>
          </p:nvPr>
        </p:nvSpPr>
        <p:spPr/>
        <p:txBody>
          <a:bodyPr/>
          <a:lstStyle/>
          <a:p>
            <a:fld id="{0431C951-9D62-474D-B35D-66AB940D3B2F}" type="slidenum">
              <a:rPr lang="en-US" sz="1000" smtClean="0">
                <a:solidFill>
                  <a:srgbClr val="FFFFFF"/>
                </a:solidFill>
              </a:rPr>
              <a:pPr/>
              <a:t>4</a:t>
            </a:fld>
            <a:endParaRPr lang="en-US" sz="1000" dirty="0">
              <a:solidFill>
                <a:srgbClr val="FFFFFF"/>
              </a:solidFill>
            </a:endParaRPr>
          </a:p>
        </p:txBody>
      </p:sp>
      <p:sp>
        <p:nvSpPr>
          <p:cNvPr id="4" name="Title 3"/>
          <p:cNvSpPr>
            <a:spLocks noGrp="1"/>
          </p:cNvSpPr>
          <p:nvPr>
            <p:ph type="title"/>
          </p:nvPr>
        </p:nvSpPr>
        <p:spPr/>
        <p:txBody>
          <a:bodyPr/>
          <a:lstStyle/>
          <a:p>
            <a:r>
              <a:rPr lang="en-US" dirty="0" smtClean="0"/>
              <a:t>Gartner Contact Center Predictions </a:t>
            </a:r>
            <a:endParaRPr lang="en-US" dirty="0"/>
          </a:p>
        </p:txBody>
      </p:sp>
      <p:pic>
        <p:nvPicPr>
          <p:cNvPr id="1026" name="Picture 2" descr="Inline 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819150"/>
            <a:ext cx="4805611"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Callout 1 5"/>
          <p:cNvSpPr/>
          <p:nvPr/>
        </p:nvSpPr>
        <p:spPr>
          <a:xfrm>
            <a:off x="762000" y="1200150"/>
            <a:ext cx="2514600" cy="1447800"/>
          </a:xfrm>
          <a:prstGeom prst="borderCallout1">
            <a:avLst>
              <a:gd name="adj1" fmla="val 48563"/>
              <a:gd name="adj2" fmla="val 100293"/>
              <a:gd name="adj3" fmla="val 22842"/>
              <a:gd name="adj4" fmla="val 137891"/>
            </a:avLst>
          </a:prstGeom>
          <a:solidFill>
            <a:schemeClr val="accent3"/>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By 2015 at least 60% of the Internet users will opt for mobile customer service applications as their first option</a:t>
            </a:r>
            <a:endParaRPr lang="en-US" dirty="0"/>
          </a:p>
        </p:txBody>
      </p:sp>
      <p:sp>
        <p:nvSpPr>
          <p:cNvPr id="8" name="Line Callout 1 7"/>
          <p:cNvSpPr/>
          <p:nvPr/>
        </p:nvSpPr>
        <p:spPr>
          <a:xfrm>
            <a:off x="744415" y="3181349"/>
            <a:ext cx="2514600" cy="1533525"/>
          </a:xfrm>
          <a:prstGeom prst="borderCallout1">
            <a:avLst>
              <a:gd name="adj1" fmla="val 51153"/>
              <a:gd name="adj2" fmla="val 99360"/>
              <a:gd name="adj3" fmla="val -93757"/>
              <a:gd name="adj4" fmla="val 222273"/>
            </a:avLst>
          </a:prstGeom>
          <a:solidFill>
            <a:schemeClr val="accent3"/>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dirty="0" smtClean="0"/>
              <a:t>Contextual advice and support delivered through analytics systems across all channels will be the key differentiator during customer engagement </a:t>
            </a:r>
            <a:endParaRPr lang="en-US" sz="1600" dirty="0"/>
          </a:p>
        </p:txBody>
      </p:sp>
    </p:spTree>
    <p:extLst>
      <p:ext uri="{BB962C8B-B14F-4D97-AF65-F5344CB8AC3E}">
        <p14:creationId xmlns:p14="http://schemas.microsoft.com/office/powerpoint/2010/main" val="174180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Live Assist </a:t>
            </a:r>
            <a:r>
              <a:rPr lang="en-US" dirty="0" smtClean="0"/>
              <a:t>– App Screen Share</a:t>
            </a:r>
            <a:endParaRPr lang="en-US" dirty="0"/>
          </a:p>
        </p:txBody>
      </p:sp>
      <p:sp>
        <p:nvSpPr>
          <p:cNvPr id="11" name="Content Placeholder 14"/>
          <p:cNvSpPr>
            <a:spLocks noGrp="1"/>
          </p:cNvSpPr>
          <p:nvPr>
            <p:ph sz="half" idx="4294967295"/>
          </p:nvPr>
        </p:nvSpPr>
        <p:spPr>
          <a:xfrm>
            <a:off x="5553397" y="990846"/>
            <a:ext cx="3353974" cy="3755758"/>
          </a:xfrm>
          <a:prstGeom prst="rect">
            <a:avLst/>
          </a:prstGeom>
        </p:spPr>
        <p:txBody>
          <a:bodyPr>
            <a:normAutofit/>
          </a:bodyPr>
          <a:lstStyle/>
          <a:p>
            <a:pPr>
              <a:spcBef>
                <a:spcPts val="1200"/>
              </a:spcBef>
            </a:pPr>
            <a:r>
              <a:rPr lang="en-US" sz="2000" dirty="0" smtClean="0"/>
              <a:t>Exact view of iOS, Android apps or web page</a:t>
            </a:r>
          </a:p>
          <a:p>
            <a:pPr>
              <a:spcBef>
                <a:spcPts val="1200"/>
              </a:spcBef>
            </a:pPr>
            <a:r>
              <a:rPr lang="en-US" sz="2000" dirty="0" smtClean="0"/>
              <a:t>Agent view is consistent across iOS, Android or Web</a:t>
            </a:r>
          </a:p>
          <a:p>
            <a:pPr>
              <a:spcBef>
                <a:spcPts val="1200"/>
              </a:spcBef>
            </a:pPr>
            <a:r>
              <a:rPr lang="en-US" sz="2000" dirty="0" smtClean="0"/>
              <a:t>Developers can mask or hide sensitive information</a:t>
            </a:r>
          </a:p>
          <a:p>
            <a:pPr>
              <a:spcBef>
                <a:spcPts val="1200"/>
              </a:spcBef>
            </a:pPr>
            <a:r>
              <a:rPr lang="en-US" sz="2000" dirty="0" smtClean="0"/>
              <a:t>Not web based DOM sharing (avoids browser formatting issues &amp; incompatibilities)</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660" y="695822"/>
            <a:ext cx="4646571" cy="4447998"/>
          </a:xfrm>
          <a:prstGeom prst="rect">
            <a:avLst/>
          </a:prstGeom>
        </p:spPr>
      </p:pic>
      <p:grpSp>
        <p:nvGrpSpPr>
          <p:cNvPr id="26" name="Group 25"/>
          <p:cNvGrpSpPr/>
          <p:nvPr/>
        </p:nvGrpSpPr>
        <p:grpSpPr>
          <a:xfrm>
            <a:off x="3030418" y="738874"/>
            <a:ext cx="2380327" cy="1935518"/>
            <a:chOff x="567550" y="1326885"/>
            <a:chExt cx="4191000" cy="3407833"/>
          </a:xfrm>
        </p:grpSpPr>
        <p:pic>
          <p:nvPicPr>
            <p:cNvPr id="25" name="Picture 2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7550" y="1326885"/>
              <a:ext cx="4191000" cy="3407833"/>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90881" y="1846327"/>
              <a:ext cx="3350594" cy="2512946"/>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15825" y="2197864"/>
              <a:ext cx="616143" cy="463830"/>
            </a:xfrm>
            <a:prstGeom prst="rect">
              <a:avLst/>
            </a:prstGeom>
          </p:spPr>
        </p:pic>
      </p:grpSp>
      <p:sp>
        <p:nvSpPr>
          <p:cNvPr id="12" name="Footer Placeholder 1"/>
          <p:cNvSpPr>
            <a:spLocks noGrp="1"/>
          </p:cNvSpPr>
          <p:nvPr>
            <p:ph type="ftr" sz="quarter" idx="11"/>
          </p:nvPr>
        </p:nvSpPr>
        <p:spPr>
          <a:xfrm>
            <a:off x="21545" y="4888626"/>
            <a:ext cx="3898938" cy="273844"/>
          </a:xfrm>
        </p:spPr>
        <p:txBody>
          <a:bodyPr/>
          <a:lstStyle/>
          <a:p>
            <a:r>
              <a:rPr lang="en-US" dirty="0" smtClean="0">
                <a:solidFill>
                  <a:schemeClr val="bg1"/>
                </a:solidFill>
              </a:rPr>
              <a:t>CaféX Communications Confidential © 2014 – All Rights Reserved. </a:t>
            </a:r>
            <a:endParaRPr lang="en-US" dirty="0">
              <a:solidFill>
                <a:schemeClr val="bg1"/>
              </a:solidFill>
            </a:endParaRPr>
          </a:p>
        </p:txBody>
      </p:sp>
      <p:sp>
        <p:nvSpPr>
          <p:cNvPr id="13" name="Slide Number Placeholder 2"/>
          <p:cNvSpPr>
            <a:spLocks noGrp="1"/>
          </p:cNvSpPr>
          <p:nvPr>
            <p:ph type="sldNum" sz="quarter" idx="12"/>
          </p:nvPr>
        </p:nvSpPr>
        <p:spPr>
          <a:xfrm>
            <a:off x="7024962" y="4888626"/>
            <a:ext cx="2133600" cy="273844"/>
          </a:xfrm>
        </p:spPr>
        <p:txBody>
          <a:bodyPr/>
          <a:lstStyle/>
          <a:p>
            <a:fld id="{0431C951-9D62-474D-B35D-66AB940D3B2F}" type="slidenum">
              <a:rPr lang="en-US" sz="1000" smtClean="0">
                <a:solidFill>
                  <a:srgbClr val="FFFFFF"/>
                </a:solidFill>
              </a:rPr>
              <a:t>40</a:t>
            </a:fld>
            <a:endParaRPr lang="en-US" sz="1000" dirty="0">
              <a:solidFill>
                <a:srgbClr val="FFFFFF"/>
              </a:solidFill>
            </a:endParaRPr>
          </a:p>
        </p:txBody>
      </p:sp>
    </p:spTree>
    <p:extLst>
      <p:ext uri="{BB962C8B-B14F-4D97-AF65-F5344CB8AC3E}">
        <p14:creationId xmlns:p14="http://schemas.microsoft.com/office/powerpoint/2010/main" val="250850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Live Assist </a:t>
            </a:r>
            <a:r>
              <a:rPr lang="en-US" dirty="0" smtClean="0"/>
              <a:t>– Expert Control &amp; Annotation</a:t>
            </a:r>
            <a:endParaRPr lang="en-US" dirty="0"/>
          </a:p>
        </p:txBody>
      </p:sp>
      <p:sp>
        <p:nvSpPr>
          <p:cNvPr id="11" name="Content Placeholder 14"/>
          <p:cNvSpPr>
            <a:spLocks noGrp="1"/>
          </p:cNvSpPr>
          <p:nvPr>
            <p:ph sz="half" idx="4294967295"/>
          </p:nvPr>
        </p:nvSpPr>
        <p:spPr>
          <a:xfrm>
            <a:off x="4949773" y="920493"/>
            <a:ext cx="3824535" cy="3761211"/>
          </a:xfrm>
          <a:prstGeom prst="rect">
            <a:avLst/>
          </a:prstGeom>
        </p:spPr>
        <p:txBody>
          <a:bodyPr>
            <a:normAutofit fontScale="92500" lnSpcReduction="10000"/>
          </a:bodyPr>
          <a:lstStyle/>
          <a:p>
            <a:pPr>
              <a:spcBef>
                <a:spcPts val="600"/>
              </a:spcBef>
            </a:pPr>
            <a:r>
              <a:rPr lang="en-US" sz="2000" dirty="0" smtClean="0"/>
              <a:t>Expert can walk the user through a web page or mobile app</a:t>
            </a:r>
          </a:p>
          <a:p>
            <a:pPr>
              <a:spcBef>
                <a:spcPts val="600"/>
              </a:spcBef>
            </a:pPr>
            <a:endParaRPr lang="en-US" sz="2000" dirty="0"/>
          </a:p>
          <a:p>
            <a:pPr>
              <a:spcBef>
                <a:spcPts val="600"/>
              </a:spcBef>
            </a:pPr>
            <a:r>
              <a:rPr lang="en-US" sz="2000" dirty="0" smtClean="0"/>
              <a:t>Expedite issue resolution</a:t>
            </a:r>
          </a:p>
          <a:p>
            <a:pPr>
              <a:spcBef>
                <a:spcPts val="600"/>
              </a:spcBef>
            </a:pPr>
            <a:endParaRPr lang="en-US" sz="2000" dirty="0"/>
          </a:p>
          <a:p>
            <a:pPr>
              <a:spcBef>
                <a:spcPts val="600"/>
              </a:spcBef>
            </a:pPr>
            <a:r>
              <a:rPr lang="en-US" sz="2000" dirty="0" smtClean="0"/>
              <a:t>Expert assisted navigation</a:t>
            </a:r>
            <a:endParaRPr lang="en-US" sz="1600" dirty="0" smtClean="0"/>
          </a:p>
          <a:p>
            <a:pPr lvl="1">
              <a:spcBef>
                <a:spcPts val="600"/>
              </a:spcBef>
            </a:pPr>
            <a:r>
              <a:rPr lang="en-US" dirty="0" smtClean="0"/>
              <a:t>Browse through the app: Click, Right-click and Double-click </a:t>
            </a:r>
            <a:endParaRPr lang="en-US" dirty="0"/>
          </a:p>
          <a:p>
            <a:pPr lvl="1">
              <a:spcBef>
                <a:spcPts val="600"/>
              </a:spcBef>
            </a:pPr>
            <a:r>
              <a:rPr lang="en-US" sz="2000" dirty="0" smtClean="0"/>
              <a:t>Highlight with annotation</a:t>
            </a:r>
          </a:p>
          <a:p>
            <a:pPr lvl="1">
              <a:spcBef>
                <a:spcPts val="600"/>
              </a:spcBef>
            </a:pPr>
            <a:r>
              <a:rPr lang="en-US" dirty="0" smtClean="0"/>
              <a:t>Complete forms</a:t>
            </a:r>
            <a:endParaRPr lang="en-US" sz="2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2791" y="1030317"/>
            <a:ext cx="3814397" cy="3651387"/>
          </a:xfrm>
          <a:prstGeom prst="rect">
            <a:avLst/>
          </a:prstGeom>
        </p:spPr>
      </p:pic>
      <p:grpSp>
        <p:nvGrpSpPr>
          <p:cNvPr id="26" name="Group 25"/>
          <p:cNvGrpSpPr/>
          <p:nvPr/>
        </p:nvGrpSpPr>
        <p:grpSpPr>
          <a:xfrm>
            <a:off x="407542" y="920493"/>
            <a:ext cx="2380327" cy="1935518"/>
            <a:chOff x="567550" y="1326885"/>
            <a:chExt cx="4191000" cy="3407833"/>
          </a:xfrm>
        </p:grpSpPr>
        <p:pic>
          <p:nvPicPr>
            <p:cNvPr id="25" name="Picture 2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7550" y="1326885"/>
              <a:ext cx="4191000" cy="3407833"/>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90881" y="1846327"/>
              <a:ext cx="3350594" cy="2512946"/>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15825" y="2197864"/>
              <a:ext cx="616143" cy="463830"/>
            </a:xfrm>
            <a:prstGeom prst="rect">
              <a:avLst/>
            </a:prstGeom>
          </p:spPr>
        </p:pic>
      </p:grpSp>
      <p:sp>
        <p:nvSpPr>
          <p:cNvPr id="10" name="Footer Placeholder 1"/>
          <p:cNvSpPr>
            <a:spLocks noGrp="1"/>
          </p:cNvSpPr>
          <p:nvPr>
            <p:ph type="ftr" sz="quarter" idx="11"/>
          </p:nvPr>
        </p:nvSpPr>
        <p:spPr>
          <a:xfrm>
            <a:off x="21545" y="4888626"/>
            <a:ext cx="3898938" cy="273844"/>
          </a:xfrm>
        </p:spPr>
        <p:txBody>
          <a:bodyPr/>
          <a:lstStyle/>
          <a:p>
            <a:r>
              <a:rPr lang="en-US" dirty="0" smtClean="0">
                <a:solidFill>
                  <a:schemeClr val="bg1"/>
                </a:solidFill>
              </a:rPr>
              <a:t>CaféX Communications Confidential © 2014 – All Rights Reserved. </a:t>
            </a:r>
            <a:endParaRPr lang="en-US" dirty="0">
              <a:solidFill>
                <a:schemeClr val="bg1"/>
              </a:solidFill>
            </a:endParaRPr>
          </a:p>
        </p:txBody>
      </p:sp>
      <p:sp>
        <p:nvSpPr>
          <p:cNvPr id="12" name="Slide Number Placeholder 2"/>
          <p:cNvSpPr>
            <a:spLocks noGrp="1"/>
          </p:cNvSpPr>
          <p:nvPr>
            <p:ph type="sldNum" sz="quarter" idx="12"/>
          </p:nvPr>
        </p:nvSpPr>
        <p:spPr>
          <a:xfrm>
            <a:off x="7024962" y="4888626"/>
            <a:ext cx="2133600" cy="273844"/>
          </a:xfrm>
        </p:spPr>
        <p:txBody>
          <a:bodyPr/>
          <a:lstStyle/>
          <a:p>
            <a:fld id="{0431C951-9D62-474D-B35D-66AB940D3B2F}" type="slidenum">
              <a:rPr lang="en-US" sz="1000" smtClean="0">
                <a:solidFill>
                  <a:srgbClr val="FFFFFF"/>
                </a:solidFill>
              </a:rPr>
              <a:t>41</a:t>
            </a:fld>
            <a:endParaRPr lang="en-US" sz="1000" dirty="0">
              <a:solidFill>
                <a:srgbClr val="FFFFFF"/>
              </a:solidFill>
            </a:endParaRPr>
          </a:p>
        </p:txBody>
      </p:sp>
    </p:spTree>
    <p:extLst>
      <p:ext uri="{BB962C8B-B14F-4D97-AF65-F5344CB8AC3E}">
        <p14:creationId xmlns:p14="http://schemas.microsoft.com/office/powerpoint/2010/main" val="65533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Live Assist </a:t>
            </a:r>
            <a:r>
              <a:rPr lang="en-US" dirty="0" smtClean="0"/>
              <a:t>– Document &amp; Content Push</a:t>
            </a:r>
            <a:endParaRPr lang="en-US" dirty="0"/>
          </a:p>
        </p:txBody>
      </p:sp>
      <p:sp>
        <p:nvSpPr>
          <p:cNvPr id="11" name="Content Placeholder 14"/>
          <p:cNvSpPr>
            <a:spLocks noGrp="1"/>
          </p:cNvSpPr>
          <p:nvPr>
            <p:ph sz="half" idx="4294967295"/>
          </p:nvPr>
        </p:nvSpPr>
        <p:spPr>
          <a:xfrm>
            <a:off x="182032" y="1000985"/>
            <a:ext cx="3824535" cy="3765985"/>
          </a:xfrm>
          <a:prstGeom prst="rect">
            <a:avLst/>
          </a:prstGeom>
        </p:spPr>
        <p:txBody>
          <a:bodyPr>
            <a:normAutofit fontScale="92500" lnSpcReduction="10000"/>
          </a:bodyPr>
          <a:lstStyle/>
          <a:p>
            <a:pPr>
              <a:spcBef>
                <a:spcPts val="600"/>
              </a:spcBef>
            </a:pPr>
            <a:r>
              <a:rPr lang="en-US" sz="2000" dirty="0" smtClean="0"/>
              <a:t>Content push from agent to app</a:t>
            </a:r>
            <a:endParaRPr lang="en-US" sz="2000" dirty="0"/>
          </a:p>
          <a:p>
            <a:pPr lvl="1">
              <a:spcBef>
                <a:spcPts val="600"/>
              </a:spcBef>
            </a:pPr>
            <a:r>
              <a:rPr lang="en-US" sz="1600" dirty="0" smtClean="0"/>
              <a:t>PDFs</a:t>
            </a:r>
          </a:p>
          <a:p>
            <a:pPr lvl="1">
              <a:spcBef>
                <a:spcPts val="600"/>
              </a:spcBef>
            </a:pPr>
            <a:r>
              <a:rPr lang="en-US" sz="1600" dirty="0" smtClean="0"/>
              <a:t>Images (GIF, JPEG, PNG, etc.)</a:t>
            </a:r>
          </a:p>
          <a:p>
            <a:pPr lvl="1">
              <a:spcBef>
                <a:spcPts val="600"/>
              </a:spcBef>
            </a:pPr>
            <a:r>
              <a:rPr lang="en-US" sz="1600" dirty="0" smtClean="0"/>
              <a:t>URLs</a:t>
            </a:r>
          </a:p>
          <a:p>
            <a:pPr lvl="1">
              <a:spcBef>
                <a:spcPts val="600"/>
              </a:spcBef>
            </a:pPr>
            <a:r>
              <a:rPr lang="en-US" sz="1600" dirty="0" smtClean="0"/>
              <a:t>Embedded video</a:t>
            </a:r>
          </a:p>
          <a:p>
            <a:pPr>
              <a:spcBef>
                <a:spcPts val="600"/>
              </a:spcBef>
            </a:pPr>
            <a:endParaRPr lang="en-US" sz="2000" dirty="0"/>
          </a:p>
          <a:p>
            <a:pPr>
              <a:spcBef>
                <a:spcPts val="600"/>
              </a:spcBef>
            </a:pPr>
            <a:r>
              <a:rPr lang="en-US" sz="2000" dirty="0" smtClean="0"/>
              <a:t>In conjunction with Instant </a:t>
            </a:r>
            <a:r>
              <a:rPr lang="en-US" sz="2000" dirty="0"/>
              <a:t>Messaging, Voice and/or </a:t>
            </a:r>
            <a:r>
              <a:rPr lang="en-US" sz="2000" dirty="0" smtClean="0"/>
              <a:t>Video session</a:t>
            </a:r>
            <a:endParaRPr lang="en-US" sz="2000" dirty="0"/>
          </a:p>
          <a:p>
            <a:pPr>
              <a:spcBef>
                <a:spcPts val="600"/>
              </a:spcBef>
            </a:pPr>
            <a:endParaRPr lang="en-US" sz="2000" dirty="0" smtClean="0"/>
          </a:p>
          <a:p>
            <a:pPr>
              <a:spcBef>
                <a:spcPts val="600"/>
              </a:spcBef>
            </a:pPr>
            <a:r>
              <a:rPr lang="en-US" sz="2000" dirty="0" smtClean="0"/>
              <a:t>Get content from pre-existing expert knowledge base</a:t>
            </a:r>
          </a:p>
        </p:txBody>
      </p:sp>
      <p:sp>
        <p:nvSpPr>
          <p:cNvPr id="21" name="Footer Placeholder 3"/>
          <p:cNvSpPr>
            <a:spLocks noGrp="1"/>
          </p:cNvSpPr>
          <p:nvPr>
            <p:ph type="ftr" sz="quarter" idx="11"/>
          </p:nvPr>
        </p:nvSpPr>
        <p:spPr>
          <a:xfrm>
            <a:off x="107629" y="4883174"/>
            <a:ext cx="3898938" cy="273844"/>
          </a:xfrm>
        </p:spPr>
        <p:txBody>
          <a:bodyPr/>
          <a:lstStyle/>
          <a:p>
            <a:r>
              <a:rPr lang="en-US" dirty="0" smtClean="0">
                <a:solidFill>
                  <a:schemeClr val="bg1"/>
                </a:solidFill>
              </a:rPr>
              <a:t>CaféX Communications Confidential © 2013 – All Rights Reserved. </a:t>
            </a:r>
            <a:endParaRPr lang="en-US" dirty="0">
              <a:solidFill>
                <a:schemeClr val="bg1"/>
              </a:solidFill>
            </a:endParaRPr>
          </a:p>
        </p:txBody>
      </p:sp>
      <p:sp>
        <p:nvSpPr>
          <p:cNvPr id="22" name="Slide Number Placeholder 4"/>
          <p:cNvSpPr>
            <a:spLocks noGrp="1"/>
          </p:cNvSpPr>
          <p:nvPr>
            <p:ph type="sldNum" sz="quarter" idx="12"/>
          </p:nvPr>
        </p:nvSpPr>
        <p:spPr>
          <a:xfrm>
            <a:off x="7014842" y="4883174"/>
            <a:ext cx="2133600" cy="273844"/>
          </a:xfrm>
        </p:spPr>
        <p:txBody>
          <a:bodyPr/>
          <a:lstStyle/>
          <a:p>
            <a:fld id="{0431C951-9D62-474D-B35D-66AB940D3B2F}" type="slidenum">
              <a:rPr lang="en-US" sz="1000" smtClean="0">
                <a:solidFill>
                  <a:srgbClr val="FFFFFF"/>
                </a:solidFill>
              </a:rPr>
              <a:t>42</a:t>
            </a:fld>
            <a:endParaRPr lang="en-US" sz="1000" dirty="0">
              <a:solidFill>
                <a:srgbClr val="FFFFFF"/>
              </a:solidFill>
            </a:endParaRPr>
          </a:p>
        </p:txBody>
      </p:sp>
      <p:pic>
        <p:nvPicPr>
          <p:cNvPr id="28" name="Picture 27"/>
          <p:cNvPicPr>
            <a:picLocks noChangeAspect="1"/>
          </p:cNvPicPr>
          <p:nvPr/>
        </p:nvPicPr>
        <p:blipFill rotWithShape="1">
          <a:blip r:embed="rId3"/>
          <a:srcRect l="24635" t="13925" r="24580" b="14168"/>
          <a:stretch/>
        </p:blipFill>
        <p:spPr>
          <a:xfrm rot="5400000">
            <a:off x="4730934" y="330434"/>
            <a:ext cx="3627224" cy="5075958"/>
          </a:xfrm>
          <a:prstGeom prst="rect">
            <a:avLst/>
          </a:prstGeom>
        </p:spPr>
      </p:pic>
      <p:pic>
        <p:nvPicPr>
          <p:cNvPr id="4" name="Picture 3"/>
          <p:cNvPicPr>
            <a:picLocks noChangeAspect="1"/>
          </p:cNvPicPr>
          <p:nvPr/>
        </p:nvPicPr>
        <p:blipFill>
          <a:blip r:embed="rId4"/>
          <a:stretch>
            <a:fillRect/>
          </a:stretch>
        </p:blipFill>
        <p:spPr>
          <a:xfrm>
            <a:off x="4579062" y="1399224"/>
            <a:ext cx="3905004" cy="2927611"/>
          </a:xfrm>
          <a:prstGeom prst="rect">
            <a:avLst/>
          </a:prstGeom>
        </p:spPr>
      </p:pic>
    </p:spTree>
    <p:extLst>
      <p:ext uri="{BB962C8B-B14F-4D97-AF65-F5344CB8AC3E}">
        <p14:creationId xmlns:p14="http://schemas.microsoft.com/office/powerpoint/2010/main" val="265080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Live Assist Rapid App Integration</a:t>
            </a:r>
            <a:endParaRPr lang="en-US" dirty="0"/>
          </a:p>
        </p:txBody>
      </p:sp>
      <p:sp>
        <p:nvSpPr>
          <p:cNvPr id="3" name="Content Placeholder 2"/>
          <p:cNvSpPr>
            <a:spLocks noGrp="1"/>
          </p:cNvSpPr>
          <p:nvPr>
            <p:ph idx="1"/>
          </p:nvPr>
        </p:nvSpPr>
        <p:spPr/>
        <p:txBody>
          <a:bodyPr>
            <a:normAutofit/>
          </a:bodyPr>
          <a:lstStyle/>
          <a:p>
            <a:r>
              <a:rPr lang="en-US" dirty="0" smtClean="0"/>
              <a:t>Simple integration to mobile and web applications</a:t>
            </a:r>
          </a:p>
          <a:p>
            <a:r>
              <a:rPr lang="en-US" dirty="0" smtClean="0"/>
              <a:t>Objective-C</a:t>
            </a:r>
          </a:p>
          <a:p>
            <a:pPr lvl="1"/>
            <a:r>
              <a:rPr lang="en-US" dirty="0" smtClean="0"/>
              <a:t>Include Live Assist Framework</a:t>
            </a:r>
          </a:p>
          <a:p>
            <a:pPr marL="0" indent="0">
              <a:buNone/>
            </a:pPr>
            <a:endParaRPr lang="en-US" dirty="0" smtClean="0"/>
          </a:p>
          <a:p>
            <a:endParaRPr lang="en-US" dirty="0" smtClean="0"/>
          </a:p>
          <a:p>
            <a:r>
              <a:rPr lang="en-US" dirty="0" smtClean="0"/>
              <a:t>JavaScript</a:t>
            </a:r>
          </a:p>
          <a:p>
            <a:pPr lvl="1"/>
            <a:r>
              <a:rPr lang="en-US" dirty="0" smtClean="0"/>
              <a:t>On every supported page:</a:t>
            </a:r>
          </a:p>
          <a:p>
            <a:pPr marL="457178" lvl="1" indent="0">
              <a:buNone/>
            </a:pPr>
            <a:endParaRPr lang="en-US" dirty="0"/>
          </a:p>
        </p:txBody>
      </p:sp>
      <p:pic>
        <p:nvPicPr>
          <p:cNvPr id="7" name="Picture 6"/>
          <p:cNvPicPr>
            <a:picLocks noChangeAspect="1"/>
          </p:cNvPicPr>
          <p:nvPr/>
        </p:nvPicPr>
        <p:blipFill>
          <a:blip r:embed="rId2"/>
          <a:stretch>
            <a:fillRect/>
          </a:stretch>
        </p:blipFill>
        <p:spPr>
          <a:xfrm>
            <a:off x="613833" y="3940587"/>
            <a:ext cx="8153400" cy="508000"/>
          </a:xfrm>
          <a:prstGeom prst="rect">
            <a:avLst/>
          </a:prstGeom>
        </p:spPr>
      </p:pic>
      <p:sp>
        <p:nvSpPr>
          <p:cNvPr id="8" name="TextBox 7"/>
          <p:cNvSpPr txBox="1"/>
          <p:nvPr/>
        </p:nvSpPr>
        <p:spPr>
          <a:xfrm rot="855801">
            <a:off x="5746900" y="1831099"/>
            <a:ext cx="3205065" cy="523220"/>
          </a:xfrm>
          <a:prstGeom prst="rect">
            <a:avLst/>
          </a:prstGeom>
          <a:noFill/>
          <a:ln w="101600" cmpd="tri">
            <a:solidFill>
              <a:srgbClr val="3E5D8F"/>
            </a:solidFill>
            <a:miter lim="800000"/>
          </a:ln>
          <a:effectLst>
            <a:outerShdw blurRad="50800" dist="38100" dir="2700000" algn="tl" rotWithShape="0">
              <a:prstClr val="black">
                <a:alpha val="40000"/>
              </a:prstClr>
            </a:outerShdw>
          </a:effectLst>
        </p:spPr>
        <p:txBody>
          <a:bodyPr wrap="square" lIns="91436" tIns="45718" rIns="91436" bIns="45718" rtlCol="0">
            <a:spAutoFit/>
          </a:bodyPr>
          <a:lstStyle/>
          <a:p>
            <a:pPr algn="ctr"/>
            <a:r>
              <a:rPr lang="en-US" sz="2800" dirty="0">
                <a:solidFill>
                  <a:srgbClr val="3E5D8F"/>
                </a:solidFill>
                <a:latin typeface="American Typewriter"/>
                <a:cs typeface="American Typewriter"/>
              </a:rPr>
              <a:t>One Line of Code</a:t>
            </a:r>
          </a:p>
        </p:txBody>
      </p:sp>
      <p:sp>
        <p:nvSpPr>
          <p:cNvPr id="9" name="TextBox 8"/>
          <p:cNvSpPr txBox="1"/>
          <p:nvPr/>
        </p:nvSpPr>
        <p:spPr>
          <a:xfrm rot="855801">
            <a:off x="5563814" y="3264808"/>
            <a:ext cx="3330435" cy="523220"/>
          </a:xfrm>
          <a:prstGeom prst="rect">
            <a:avLst/>
          </a:prstGeom>
          <a:noFill/>
          <a:ln w="101600" cmpd="tri">
            <a:solidFill>
              <a:srgbClr val="3E5D8F"/>
            </a:solidFill>
            <a:miter lim="800000"/>
          </a:ln>
          <a:effectLst>
            <a:outerShdw blurRad="50800" dist="38100" dir="2700000" algn="tl" rotWithShape="0">
              <a:prstClr val="black">
                <a:alpha val="40000"/>
              </a:prstClr>
            </a:outerShdw>
          </a:effectLst>
        </p:spPr>
        <p:txBody>
          <a:bodyPr wrap="square" lIns="91436" tIns="45718" rIns="91436" bIns="45718" rtlCol="0">
            <a:spAutoFit/>
          </a:bodyPr>
          <a:lstStyle/>
          <a:p>
            <a:pPr algn="ctr"/>
            <a:r>
              <a:rPr lang="en-US" sz="2800" dirty="0">
                <a:solidFill>
                  <a:srgbClr val="3E5D8F"/>
                </a:solidFill>
                <a:latin typeface="American Typewriter"/>
                <a:cs typeface="American Typewriter"/>
              </a:rPr>
              <a:t>Two Lines of Code</a:t>
            </a:r>
          </a:p>
        </p:txBody>
      </p:sp>
      <p:sp>
        <p:nvSpPr>
          <p:cNvPr id="10" name="Footer Placeholder 3"/>
          <p:cNvSpPr>
            <a:spLocks noGrp="1"/>
          </p:cNvSpPr>
          <p:nvPr>
            <p:ph type="ftr" sz="quarter" idx="11"/>
          </p:nvPr>
        </p:nvSpPr>
        <p:spPr>
          <a:xfrm>
            <a:off x="107629" y="4876119"/>
            <a:ext cx="3898938" cy="273844"/>
          </a:xfrm>
        </p:spPr>
        <p:txBody>
          <a:bodyPr/>
          <a:lstStyle/>
          <a:p>
            <a:r>
              <a:rPr lang="en-US" dirty="0" smtClean="0">
                <a:solidFill>
                  <a:schemeClr val="bg1"/>
                </a:solidFill>
              </a:rPr>
              <a:t>CaféX Communications Confidential © 2014 – All Rights Reserved. </a:t>
            </a:r>
            <a:endParaRPr lang="en-US" dirty="0">
              <a:solidFill>
                <a:schemeClr val="bg1"/>
              </a:solidFill>
            </a:endParaRPr>
          </a:p>
        </p:txBody>
      </p:sp>
      <p:sp>
        <p:nvSpPr>
          <p:cNvPr id="11" name="Slide Number Placeholder 4"/>
          <p:cNvSpPr>
            <a:spLocks noGrp="1"/>
          </p:cNvSpPr>
          <p:nvPr>
            <p:ph type="sldNum" sz="quarter" idx="12"/>
          </p:nvPr>
        </p:nvSpPr>
        <p:spPr>
          <a:xfrm>
            <a:off x="7014842" y="4876119"/>
            <a:ext cx="2133600" cy="273844"/>
          </a:xfrm>
        </p:spPr>
        <p:txBody>
          <a:bodyPr/>
          <a:lstStyle/>
          <a:p>
            <a:fld id="{0431C951-9D62-474D-B35D-66AB940D3B2F}" type="slidenum">
              <a:rPr lang="en-US" sz="1000">
                <a:solidFill>
                  <a:srgbClr val="FFFFFF"/>
                </a:solidFill>
              </a:rPr>
              <a:t>43</a:t>
            </a:fld>
            <a:endParaRPr lang="en-US" sz="1000" dirty="0">
              <a:solidFill>
                <a:srgbClr val="FFFFFF"/>
              </a:solidFill>
            </a:endParaRPr>
          </a:p>
        </p:txBody>
      </p:sp>
      <p:sp>
        <p:nvSpPr>
          <p:cNvPr id="4" name="TextBox 3"/>
          <p:cNvSpPr txBox="1"/>
          <p:nvPr/>
        </p:nvSpPr>
        <p:spPr>
          <a:xfrm>
            <a:off x="514979" y="2217866"/>
            <a:ext cx="7234992" cy="523220"/>
          </a:xfrm>
          <a:prstGeom prst="rect">
            <a:avLst/>
          </a:prstGeom>
          <a:noFill/>
        </p:spPr>
        <p:txBody>
          <a:bodyPr wrap="square" rtlCol="0">
            <a:spAutoFit/>
          </a:bodyPr>
          <a:lstStyle/>
          <a:p>
            <a:r>
              <a:rPr lang="en-US" sz="1400" b="1" spc="20" dirty="0" smtClean="0">
                <a:solidFill>
                  <a:srgbClr val="00B050"/>
                </a:solidFill>
              </a:rPr>
              <a:t>// the single line to start the Live Assist SDK</a:t>
            </a:r>
          </a:p>
          <a:p>
            <a:r>
              <a:rPr lang="en-US" sz="1400" b="1" spc="20" dirty="0" smtClean="0"/>
              <a:t>[</a:t>
            </a:r>
            <a:r>
              <a:rPr lang="en-US" sz="1400" b="1" spc="20" dirty="0" err="1" smtClean="0"/>
              <a:t>LiveAssistSDK</a:t>
            </a:r>
            <a:r>
              <a:rPr lang="en-US" sz="1400" b="1" spc="20" dirty="0" smtClean="0"/>
              <a:t> </a:t>
            </a:r>
            <a:r>
              <a:rPr lang="en-US" sz="1400" b="1" spc="20" dirty="0" err="1" smtClean="0"/>
              <a:t>startSupport</a:t>
            </a:r>
            <a:r>
              <a:rPr lang="en-US" sz="1400" b="1" spc="20" dirty="0" smtClean="0"/>
              <a:t>: </a:t>
            </a:r>
            <a:r>
              <a:rPr lang="en-US" sz="1400" b="1" spc="20" dirty="0" smtClean="0">
                <a:solidFill>
                  <a:srgbClr val="C00000"/>
                </a:solidFill>
              </a:rPr>
              <a:t>@”support.cafex.com” </a:t>
            </a:r>
            <a:r>
              <a:rPr lang="en-US" sz="1400" b="1" spc="20" dirty="0" smtClean="0"/>
              <a:t>agent: </a:t>
            </a:r>
            <a:r>
              <a:rPr lang="en-US" sz="1400" b="1" spc="20" dirty="0" smtClean="0">
                <a:solidFill>
                  <a:srgbClr val="C00000"/>
                </a:solidFill>
              </a:rPr>
              <a:t>@”support-queue</a:t>
            </a:r>
            <a:r>
              <a:rPr lang="en-US" sz="1400" b="1" spc="20" dirty="0" smtClean="0"/>
              <a:t>”];</a:t>
            </a:r>
            <a:endParaRPr lang="en-US" sz="1400" b="1" spc="20" dirty="0"/>
          </a:p>
        </p:txBody>
      </p:sp>
    </p:spTree>
    <p:extLst>
      <p:ext uri="{BB962C8B-B14F-4D97-AF65-F5344CB8AC3E}">
        <p14:creationId xmlns:p14="http://schemas.microsoft.com/office/powerpoint/2010/main" val="384061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solidFill>
              </a:rPr>
              <a:t>CaféX Communications Confidential © 2014 – All Rights Reserved. </a:t>
            </a:r>
            <a:endParaRPr lang="en-US" dirty="0">
              <a:solidFill>
                <a:prstClr val="white"/>
              </a:solidFill>
            </a:endParaRPr>
          </a:p>
        </p:txBody>
      </p:sp>
      <p:sp>
        <p:nvSpPr>
          <p:cNvPr id="3" name="Slide Number Placeholder 2"/>
          <p:cNvSpPr>
            <a:spLocks noGrp="1"/>
          </p:cNvSpPr>
          <p:nvPr>
            <p:ph type="sldNum" sz="quarter" idx="12"/>
          </p:nvPr>
        </p:nvSpPr>
        <p:spPr/>
        <p:txBody>
          <a:bodyPr/>
          <a:lstStyle/>
          <a:p>
            <a:fld id="{0431C951-9D62-474D-B35D-66AB940D3B2F}" type="slidenum">
              <a:rPr lang="en-US" sz="1000" smtClean="0">
                <a:solidFill>
                  <a:srgbClr val="FFFFFF"/>
                </a:solidFill>
              </a:rPr>
              <a:pPr/>
              <a:t>44</a:t>
            </a:fld>
            <a:endParaRPr lang="en-US" sz="1000" dirty="0">
              <a:solidFill>
                <a:srgbClr val="FFFFFF"/>
              </a:solidFill>
            </a:endParaRPr>
          </a:p>
        </p:txBody>
      </p:sp>
      <p:sp>
        <p:nvSpPr>
          <p:cNvPr id="4" name="Title 3"/>
          <p:cNvSpPr>
            <a:spLocks noGrp="1"/>
          </p:cNvSpPr>
          <p:nvPr>
            <p:ph type="title"/>
          </p:nvPr>
        </p:nvSpPr>
        <p:spPr/>
        <p:txBody>
          <a:bodyPr/>
          <a:lstStyle/>
          <a:p>
            <a:r>
              <a:rPr lang="en-US" dirty="0" smtClean="0"/>
              <a:t>Omnichannel &amp; Context (Palettes)</a:t>
            </a:r>
            <a:endParaRPr lang="en-US" dirty="0"/>
          </a:p>
        </p:txBody>
      </p:sp>
      <p:sp>
        <p:nvSpPr>
          <p:cNvPr id="19" name="Freeform 18"/>
          <p:cNvSpPr/>
          <p:nvPr/>
        </p:nvSpPr>
        <p:spPr>
          <a:xfrm>
            <a:off x="381000" y="819150"/>
            <a:ext cx="1666875" cy="3987800"/>
          </a:xfrm>
          <a:custGeom>
            <a:avLst/>
            <a:gdLst>
              <a:gd name="connsiteX0" fmla="*/ 0 w 1666875"/>
              <a:gd name="connsiteY0" fmla="*/ 166688 h 3987800"/>
              <a:gd name="connsiteX1" fmla="*/ 166688 w 1666875"/>
              <a:gd name="connsiteY1" fmla="*/ 0 h 3987800"/>
              <a:gd name="connsiteX2" fmla="*/ 1500188 w 1666875"/>
              <a:gd name="connsiteY2" fmla="*/ 0 h 3987800"/>
              <a:gd name="connsiteX3" fmla="*/ 1666876 w 1666875"/>
              <a:gd name="connsiteY3" fmla="*/ 166688 h 3987800"/>
              <a:gd name="connsiteX4" fmla="*/ 1666875 w 1666875"/>
              <a:gd name="connsiteY4" fmla="*/ 3821113 h 3987800"/>
              <a:gd name="connsiteX5" fmla="*/ 1500187 w 1666875"/>
              <a:gd name="connsiteY5" fmla="*/ 3987801 h 3987800"/>
              <a:gd name="connsiteX6" fmla="*/ 166688 w 1666875"/>
              <a:gd name="connsiteY6" fmla="*/ 3987800 h 3987800"/>
              <a:gd name="connsiteX7" fmla="*/ 0 w 1666875"/>
              <a:gd name="connsiteY7" fmla="*/ 3821112 h 3987800"/>
              <a:gd name="connsiteX8" fmla="*/ 0 w 1666875"/>
              <a:gd name="connsiteY8" fmla="*/ 166688 h 398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6875" h="3987800">
                <a:moveTo>
                  <a:pt x="0" y="166688"/>
                </a:moveTo>
                <a:cubicBezTo>
                  <a:pt x="0" y="74629"/>
                  <a:pt x="74629" y="0"/>
                  <a:pt x="166688" y="0"/>
                </a:cubicBezTo>
                <a:lnTo>
                  <a:pt x="1500188" y="0"/>
                </a:lnTo>
                <a:cubicBezTo>
                  <a:pt x="1592247" y="0"/>
                  <a:pt x="1666876" y="74629"/>
                  <a:pt x="1666876" y="166688"/>
                </a:cubicBezTo>
                <a:cubicBezTo>
                  <a:pt x="1666876" y="1384830"/>
                  <a:pt x="1666875" y="2602971"/>
                  <a:pt x="1666875" y="3821113"/>
                </a:cubicBezTo>
                <a:cubicBezTo>
                  <a:pt x="1666875" y="3913172"/>
                  <a:pt x="1592246" y="3987801"/>
                  <a:pt x="1500187" y="3987801"/>
                </a:cubicBezTo>
                <a:lnTo>
                  <a:pt x="166688" y="3987800"/>
                </a:lnTo>
                <a:cubicBezTo>
                  <a:pt x="74629" y="3987800"/>
                  <a:pt x="0" y="3913171"/>
                  <a:pt x="0" y="3821112"/>
                </a:cubicBezTo>
                <a:lnTo>
                  <a:pt x="0" y="16668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723136" rIns="128016" bIns="925576"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FF9933"/>
                </a:solidFill>
              </a:rPr>
              <a:t>SDK</a:t>
            </a:r>
            <a:r>
              <a:rPr lang="en-US" sz="1800" kern="1200" dirty="0" smtClean="0"/>
              <a:t> to enhance web (JS) &amp; mobile (platform specific) apps</a:t>
            </a:r>
            <a:endParaRPr lang="en-US" sz="1800" kern="1200" dirty="0"/>
          </a:p>
        </p:txBody>
      </p:sp>
      <p:sp>
        <p:nvSpPr>
          <p:cNvPr id="20" name="Oval 19"/>
          <p:cNvSpPr/>
          <p:nvPr/>
        </p:nvSpPr>
        <p:spPr>
          <a:xfrm>
            <a:off x="541934" y="1053084"/>
            <a:ext cx="1327937" cy="1327937"/>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1" name="Freeform 20"/>
          <p:cNvSpPr/>
          <p:nvPr/>
        </p:nvSpPr>
        <p:spPr>
          <a:xfrm>
            <a:off x="2097881" y="819150"/>
            <a:ext cx="1666875" cy="3987800"/>
          </a:xfrm>
          <a:custGeom>
            <a:avLst/>
            <a:gdLst>
              <a:gd name="connsiteX0" fmla="*/ 0 w 1666875"/>
              <a:gd name="connsiteY0" fmla="*/ 166688 h 3987800"/>
              <a:gd name="connsiteX1" fmla="*/ 166688 w 1666875"/>
              <a:gd name="connsiteY1" fmla="*/ 0 h 3987800"/>
              <a:gd name="connsiteX2" fmla="*/ 1500188 w 1666875"/>
              <a:gd name="connsiteY2" fmla="*/ 0 h 3987800"/>
              <a:gd name="connsiteX3" fmla="*/ 1666876 w 1666875"/>
              <a:gd name="connsiteY3" fmla="*/ 166688 h 3987800"/>
              <a:gd name="connsiteX4" fmla="*/ 1666875 w 1666875"/>
              <a:gd name="connsiteY4" fmla="*/ 3821113 h 3987800"/>
              <a:gd name="connsiteX5" fmla="*/ 1500187 w 1666875"/>
              <a:gd name="connsiteY5" fmla="*/ 3987801 h 3987800"/>
              <a:gd name="connsiteX6" fmla="*/ 166688 w 1666875"/>
              <a:gd name="connsiteY6" fmla="*/ 3987800 h 3987800"/>
              <a:gd name="connsiteX7" fmla="*/ 0 w 1666875"/>
              <a:gd name="connsiteY7" fmla="*/ 3821112 h 3987800"/>
              <a:gd name="connsiteX8" fmla="*/ 0 w 1666875"/>
              <a:gd name="connsiteY8" fmla="*/ 166688 h 398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6875" h="3987800">
                <a:moveTo>
                  <a:pt x="0" y="166688"/>
                </a:moveTo>
                <a:cubicBezTo>
                  <a:pt x="0" y="74629"/>
                  <a:pt x="74629" y="0"/>
                  <a:pt x="166688" y="0"/>
                </a:cubicBezTo>
                <a:lnTo>
                  <a:pt x="1500188" y="0"/>
                </a:lnTo>
                <a:cubicBezTo>
                  <a:pt x="1592247" y="0"/>
                  <a:pt x="1666876" y="74629"/>
                  <a:pt x="1666876" y="166688"/>
                </a:cubicBezTo>
                <a:cubicBezTo>
                  <a:pt x="1666876" y="1384830"/>
                  <a:pt x="1666875" y="2602971"/>
                  <a:pt x="1666875" y="3821113"/>
                </a:cubicBezTo>
                <a:cubicBezTo>
                  <a:pt x="1666875" y="3913172"/>
                  <a:pt x="1592246" y="3987801"/>
                  <a:pt x="1500187" y="3987801"/>
                </a:cubicBezTo>
                <a:lnTo>
                  <a:pt x="166688" y="3987800"/>
                </a:lnTo>
                <a:cubicBezTo>
                  <a:pt x="74629" y="3987800"/>
                  <a:pt x="0" y="3913171"/>
                  <a:pt x="0" y="3821112"/>
                </a:cubicBezTo>
                <a:lnTo>
                  <a:pt x="0" y="16668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723136" rIns="128016" bIns="925576"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FF9933"/>
                </a:solidFill>
              </a:rPr>
              <a:t>Cross-channel</a:t>
            </a:r>
            <a:r>
              <a:rPr lang="en-US" sz="1800" kern="1200" dirty="0" smtClean="0"/>
              <a:t> </a:t>
            </a:r>
            <a:r>
              <a:rPr lang="en-US" sz="1800" b="1" kern="1200" dirty="0" smtClean="0">
                <a:solidFill>
                  <a:srgbClr val="FF9933"/>
                </a:solidFill>
              </a:rPr>
              <a:t>context</a:t>
            </a:r>
            <a:r>
              <a:rPr lang="en-US" sz="1800" kern="1200" dirty="0" smtClean="0"/>
              <a:t> </a:t>
            </a:r>
            <a:r>
              <a:rPr lang="en-US" dirty="0" smtClean="0"/>
              <a:t>injector across </a:t>
            </a:r>
            <a:r>
              <a:rPr lang="en-US" sz="1800" kern="1200" dirty="0" smtClean="0"/>
              <a:t>web, chat, video</a:t>
            </a:r>
            <a:endParaRPr lang="en-US" sz="1800" kern="1200" dirty="0"/>
          </a:p>
        </p:txBody>
      </p:sp>
      <p:sp>
        <p:nvSpPr>
          <p:cNvPr id="22" name="Oval 21"/>
          <p:cNvSpPr/>
          <p:nvPr/>
        </p:nvSpPr>
        <p:spPr>
          <a:xfrm>
            <a:off x="2267350" y="1058417"/>
            <a:ext cx="1327937" cy="1327937"/>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3" name="Freeform 22"/>
          <p:cNvSpPr/>
          <p:nvPr/>
        </p:nvSpPr>
        <p:spPr>
          <a:xfrm>
            <a:off x="3814762" y="819150"/>
            <a:ext cx="1666875" cy="3987800"/>
          </a:xfrm>
          <a:custGeom>
            <a:avLst/>
            <a:gdLst>
              <a:gd name="connsiteX0" fmla="*/ 0 w 1666875"/>
              <a:gd name="connsiteY0" fmla="*/ 166688 h 3987800"/>
              <a:gd name="connsiteX1" fmla="*/ 166688 w 1666875"/>
              <a:gd name="connsiteY1" fmla="*/ 0 h 3987800"/>
              <a:gd name="connsiteX2" fmla="*/ 1500188 w 1666875"/>
              <a:gd name="connsiteY2" fmla="*/ 0 h 3987800"/>
              <a:gd name="connsiteX3" fmla="*/ 1666876 w 1666875"/>
              <a:gd name="connsiteY3" fmla="*/ 166688 h 3987800"/>
              <a:gd name="connsiteX4" fmla="*/ 1666875 w 1666875"/>
              <a:gd name="connsiteY4" fmla="*/ 3821113 h 3987800"/>
              <a:gd name="connsiteX5" fmla="*/ 1500187 w 1666875"/>
              <a:gd name="connsiteY5" fmla="*/ 3987801 h 3987800"/>
              <a:gd name="connsiteX6" fmla="*/ 166688 w 1666875"/>
              <a:gd name="connsiteY6" fmla="*/ 3987800 h 3987800"/>
              <a:gd name="connsiteX7" fmla="*/ 0 w 1666875"/>
              <a:gd name="connsiteY7" fmla="*/ 3821112 h 3987800"/>
              <a:gd name="connsiteX8" fmla="*/ 0 w 1666875"/>
              <a:gd name="connsiteY8" fmla="*/ 166688 h 398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6875" h="3987800">
                <a:moveTo>
                  <a:pt x="0" y="166688"/>
                </a:moveTo>
                <a:cubicBezTo>
                  <a:pt x="0" y="74629"/>
                  <a:pt x="74629" y="0"/>
                  <a:pt x="166688" y="0"/>
                </a:cubicBezTo>
                <a:lnTo>
                  <a:pt x="1500188" y="0"/>
                </a:lnTo>
                <a:cubicBezTo>
                  <a:pt x="1592247" y="0"/>
                  <a:pt x="1666876" y="74629"/>
                  <a:pt x="1666876" y="166688"/>
                </a:cubicBezTo>
                <a:cubicBezTo>
                  <a:pt x="1666876" y="1384830"/>
                  <a:pt x="1666875" y="2602971"/>
                  <a:pt x="1666875" y="3821113"/>
                </a:cubicBezTo>
                <a:cubicBezTo>
                  <a:pt x="1666875" y="3913172"/>
                  <a:pt x="1592246" y="3987801"/>
                  <a:pt x="1500187" y="3987801"/>
                </a:cubicBezTo>
                <a:lnTo>
                  <a:pt x="166688" y="3987800"/>
                </a:lnTo>
                <a:cubicBezTo>
                  <a:pt x="74629" y="3987800"/>
                  <a:pt x="0" y="3913171"/>
                  <a:pt x="0" y="3821112"/>
                </a:cubicBezTo>
                <a:lnTo>
                  <a:pt x="0" y="16668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723136" rIns="128016" bIns="925576"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FF9933"/>
                </a:solidFill>
              </a:rPr>
              <a:t>IVR bypass &amp; mobile intercept </a:t>
            </a:r>
            <a:r>
              <a:rPr lang="en-US" sz="1800" kern="1200" dirty="0" smtClean="0"/>
              <a:t>relays user context data </a:t>
            </a:r>
            <a:endParaRPr lang="en-US" sz="1800" kern="1200" dirty="0"/>
          </a:p>
        </p:txBody>
      </p:sp>
      <p:sp>
        <p:nvSpPr>
          <p:cNvPr id="24" name="Oval 23"/>
          <p:cNvSpPr/>
          <p:nvPr/>
        </p:nvSpPr>
        <p:spPr>
          <a:xfrm>
            <a:off x="3984231" y="1058417"/>
            <a:ext cx="1327937" cy="1327937"/>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5" name="Freeform 24"/>
          <p:cNvSpPr/>
          <p:nvPr/>
        </p:nvSpPr>
        <p:spPr>
          <a:xfrm>
            <a:off x="5531643" y="819150"/>
            <a:ext cx="1666875" cy="3987800"/>
          </a:xfrm>
          <a:custGeom>
            <a:avLst/>
            <a:gdLst>
              <a:gd name="connsiteX0" fmla="*/ 0 w 1666875"/>
              <a:gd name="connsiteY0" fmla="*/ 166688 h 3987800"/>
              <a:gd name="connsiteX1" fmla="*/ 166688 w 1666875"/>
              <a:gd name="connsiteY1" fmla="*/ 0 h 3987800"/>
              <a:gd name="connsiteX2" fmla="*/ 1500188 w 1666875"/>
              <a:gd name="connsiteY2" fmla="*/ 0 h 3987800"/>
              <a:gd name="connsiteX3" fmla="*/ 1666876 w 1666875"/>
              <a:gd name="connsiteY3" fmla="*/ 166688 h 3987800"/>
              <a:gd name="connsiteX4" fmla="*/ 1666875 w 1666875"/>
              <a:gd name="connsiteY4" fmla="*/ 3821113 h 3987800"/>
              <a:gd name="connsiteX5" fmla="*/ 1500187 w 1666875"/>
              <a:gd name="connsiteY5" fmla="*/ 3987801 h 3987800"/>
              <a:gd name="connsiteX6" fmla="*/ 166688 w 1666875"/>
              <a:gd name="connsiteY6" fmla="*/ 3987800 h 3987800"/>
              <a:gd name="connsiteX7" fmla="*/ 0 w 1666875"/>
              <a:gd name="connsiteY7" fmla="*/ 3821112 h 3987800"/>
              <a:gd name="connsiteX8" fmla="*/ 0 w 1666875"/>
              <a:gd name="connsiteY8" fmla="*/ 166688 h 398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6875" h="3987800">
                <a:moveTo>
                  <a:pt x="0" y="166688"/>
                </a:moveTo>
                <a:cubicBezTo>
                  <a:pt x="0" y="74629"/>
                  <a:pt x="74629" y="0"/>
                  <a:pt x="166688" y="0"/>
                </a:cubicBezTo>
                <a:lnTo>
                  <a:pt x="1500188" y="0"/>
                </a:lnTo>
                <a:cubicBezTo>
                  <a:pt x="1592247" y="0"/>
                  <a:pt x="1666876" y="74629"/>
                  <a:pt x="1666876" y="166688"/>
                </a:cubicBezTo>
                <a:cubicBezTo>
                  <a:pt x="1666876" y="1384830"/>
                  <a:pt x="1666875" y="2602971"/>
                  <a:pt x="1666875" y="3821113"/>
                </a:cubicBezTo>
                <a:cubicBezTo>
                  <a:pt x="1666875" y="3913172"/>
                  <a:pt x="1592246" y="3987801"/>
                  <a:pt x="1500187" y="3987801"/>
                </a:cubicBezTo>
                <a:lnTo>
                  <a:pt x="166688" y="3987800"/>
                </a:lnTo>
                <a:cubicBezTo>
                  <a:pt x="74629" y="3987800"/>
                  <a:pt x="0" y="3913171"/>
                  <a:pt x="0" y="3821112"/>
                </a:cubicBezTo>
                <a:lnTo>
                  <a:pt x="0" y="16668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723136" rIns="128016" bIns="925576"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FF9933"/>
                </a:solidFill>
              </a:rPr>
              <a:t>Visual IVR </a:t>
            </a:r>
            <a:r>
              <a:rPr lang="en-US" sz="1800" kern="1200" dirty="0" smtClean="0"/>
              <a:t>generates dynamic UI based on context data</a:t>
            </a:r>
            <a:endParaRPr lang="en-US" sz="1800" kern="1200" dirty="0"/>
          </a:p>
        </p:txBody>
      </p:sp>
      <p:sp>
        <p:nvSpPr>
          <p:cNvPr id="26" name="Oval 25"/>
          <p:cNvSpPr/>
          <p:nvPr/>
        </p:nvSpPr>
        <p:spPr>
          <a:xfrm>
            <a:off x="5701112" y="1058417"/>
            <a:ext cx="1327937" cy="1327937"/>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7" name="Freeform 26"/>
          <p:cNvSpPr/>
          <p:nvPr/>
        </p:nvSpPr>
        <p:spPr>
          <a:xfrm>
            <a:off x="7248525" y="819150"/>
            <a:ext cx="1666875" cy="3987800"/>
          </a:xfrm>
          <a:custGeom>
            <a:avLst/>
            <a:gdLst>
              <a:gd name="connsiteX0" fmla="*/ 0 w 1666875"/>
              <a:gd name="connsiteY0" fmla="*/ 166688 h 3987800"/>
              <a:gd name="connsiteX1" fmla="*/ 166688 w 1666875"/>
              <a:gd name="connsiteY1" fmla="*/ 0 h 3987800"/>
              <a:gd name="connsiteX2" fmla="*/ 1500188 w 1666875"/>
              <a:gd name="connsiteY2" fmla="*/ 0 h 3987800"/>
              <a:gd name="connsiteX3" fmla="*/ 1666876 w 1666875"/>
              <a:gd name="connsiteY3" fmla="*/ 166688 h 3987800"/>
              <a:gd name="connsiteX4" fmla="*/ 1666875 w 1666875"/>
              <a:gd name="connsiteY4" fmla="*/ 3821113 h 3987800"/>
              <a:gd name="connsiteX5" fmla="*/ 1500187 w 1666875"/>
              <a:gd name="connsiteY5" fmla="*/ 3987801 h 3987800"/>
              <a:gd name="connsiteX6" fmla="*/ 166688 w 1666875"/>
              <a:gd name="connsiteY6" fmla="*/ 3987800 h 3987800"/>
              <a:gd name="connsiteX7" fmla="*/ 0 w 1666875"/>
              <a:gd name="connsiteY7" fmla="*/ 3821112 h 3987800"/>
              <a:gd name="connsiteX8" fmla="*/ 0 w 1666875"/>
              <a:gd name="connsiteY8" fmla="*/ 166688 h 398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6875" h="3987800">
                <a:moveTo>
                  <a:pt x="0" y="166688"/>
                </a:moveTo>
                <a:cubicBezTo>
                  <a:pt x="0" y="74629"/>
                  <a:pt x="74629" y="0"/>
                  <a:pt x="166688" y="0"/>
                </a:cubicBezTo>
                <a:lnTo>
                  <a:pt x="1500188" y="0"/>
                </a:lnTo>
                <a:cubicBezTo>
                  <a:pt x="1592247" y="0"/>
                  <a:pt x="1666876" y="74629"/>
                  <a:pt x="1666876" y="166688"/>
                </a:cubicBezTo>
                <a:cubicBezTo>
                  <a:pt x="1666876" y="1384830"/>
                  <a:pt x="1666875" y="2602971"/>
                  <a:pt x="1666875" y="3821113"/>
                </a:cubicBezTo>
                <a:cubicBezTo>
                  <a:pt x="1666875" y="3913172"/>
                  <a:pt x="1592246" y="3987801"/>
                  <a:pt x="1500187" y="3987801"/>
                </a:cubicBezTo>
                <a:lnTo>
                  <a:pt x="166688" y="3987800"/>
                </a:lnTo>
                <a:cubicBezTo>
                  <a:pt x="74629" y="3987800"/>
                  <a:pt x="0" y="3913171"/>
                  <a:pt x="0" y="3821112"/>
                </a:cubicBezTo>
                <a:lnTo>
                  <a:pt x="0" y="16668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723136" rIns="128016" bIns="925576"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FF9933"/>
                </a:solidFill>
              </a:rPr>
              <a:t>Statistics &amp; virtual hold </a:t>
            </a:r>
            <a:r>
              <a:rPr lang="en-US" sz="1800" kern="1200" dirty="0" smtClean="0"/>
              <a:t>exposes CC stats to client apps, call back</a:t>
            </a:r>
            <a:endParaRPr lang="en-US" sz="1800" kern="1200" dirty="0"/>
          </a:p>
        </p:txBody>
      </p:sp>
      <p:sp>
        <p:nvSpPr>
          <p:cNvPr id="28" name="Oval 27"/>
          <p:cNvSpPr/>
          <p:nvPr/>
        </p:nvSpPr>
        <p:spPr>
          <a:xfrm>
            <a:off x="7417993" y="1058417"/>
            <a:ext cx="1327937" cy="1327937"/>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9" name="Left-Right Arrow 28"/>
          <p:cNvSpPr/>
          <p:nvPr/>
        </p:nvSpPr>
        <p:spPr>
          <a:xfrm>
            <a:off x="722375" y="4009390"/>
            <a:ext cx="7851648" cy="797560"/>
          </a:xfrm>
          <a:prstGeom prst="leftRight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2400" dirty="0" smtClean="0"/>
              <a:t>CONTEXT ENGINE</a:t>
            </a:r>
            <a:endParaRPr lang="en-US" sz="2400" dirty="0"/>
          </a:p>
        </p:txBody>
      </p:sp>
      <p:pic>
        <p:nvPicPr>
          <p:cNvPr id="10" name="Picture 9"/>
          <p:cNvPicPr>
            <a:picLocks noChangeAspect="1"/>
          </p:cNvPicPr>
          <p:nvPr/>
        </p:nvPicPr>
        <p:blipFill rotWithShape="1">
          <a:blip r:embed="rId2"/>
          <a:srcRect l="17082" t="15783" r="15801" b="12211"/>
          <a:stretch/>
        </p:blipFill>
        <p:spPr>
          <a:xfrm>
            <a:off x="2971800" y="1396950"/>
            <a:ext cx="585793" cy="594092"/>
          </a:xfrm>
          <a:prstGeom prst="ellipse">
            <a:avLst/>
          </a:prstGeom>
        </p:spPr>
      </p:pic>
      <p:grpSp>
        <p:nvGrpSpPr>
          <p:cNvPr id="11" name="Group 10"/>
          <p:cNvGrpSpPr>
            <a:grpSpLocks noChangeAspect="1"/>
          </p:cNvGrpSpPr>
          <p:nvPr/>
        </p:nvGrpSpPr>
        <p:grpSpPr>
          <a:xfrm>
            <a:off x="2630534" y="1714483"/>
            <a:ext cx="595257" cy="595257"/>
            <a:chOff x="3547970" y="1746682"/>
            <a:chExt cx="2228850" cy="2228850"/>
          </a:xfrm>
        </p:grpSpPr>
        <p:sp>
          <p:nvSpPr>
            <p:cNvPr id="12" name="Rectangle 11"/>
            <p:cNvSpPr/>
            <p:nvPr/>
          </p:nvSpPr>
          <p:spPr>
            <a:xfrm>
              <a:off x="3821341" y="2492308"/>
              <a:ext cx="1735987" cy="10604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pic>
          <p:nvPicPr>
            <p:cNvPr id="13" name="Picture 29" descr="http://mmdbiz.com/images/uc_logo.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47970" y="1746682"/>
              <a:ext cx="2228850" cy="222885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11" descr="http://njpo.org/images/ChatRoom.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211" t="-1093" r="11211" b="8061"/>
          <a:stretch/>
        </p:blipFill>
        <p:spPr bwMode="auto">
          <a:xfrm>
            <a:off x="2346227" y="1423736"/>
            <a:ext cx="568613" cy="581494"/>
          </a:xfrm>
          <a:prstGeom prst="roundRect">
            <a:avLst>
              <a:gd name="adj" fmla="val 15448"/>
            </a:avLst>
          </a:prstGeom>
          <a:noFill/>
          <a:extLst>
            <a:ext uri="{909E8E84-426E-40DD-AFC4-6F175D3DCCD1}">
              <a14:hiddenFill xmlns:a14="http://schemas.microsoft.com/office/drawing/2010/main">
                <a:solidFill>
                  <a:srgbClr val="FFFFFF"/>
                </a:solidFill>
              </a14:hiddenFill>
            </a:ext>
          </a:extLst>
        </p:spPr>
      </p:pic>
      <p:pic>
        <p:nvPicPr>
          <p:cNvPr id="9" name="Picture 21" descr="http://eltoblog.wpengine.com/wp-content/uploads/2012/12/social_media.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856" t="10384" r="28701" b="20558"/>
          <a:stretch/>
        </p:blipFill>
        <p:spPr bwMode="auto">
          <a:xfrm>
            <a:off x="2638740" y="1125431"/>
            <a:ext cx="679913" cy="673604"/>
          </a:xfrm>
          <a:prstGeom prst="ellipse">
            <a:avLst/>
          </a:prstGeom>
          <a:noFill/>
          <a:extLst>
            <a:ext uri="{909E8E84-426E-40DD-AFC4-6F175D3DCCD1}">
              <a14:hiddenFill xmlns:a14="http://schemas.microsoft.com/office/drawing/2010/main">
                <a:solidFill>
                  <a:srgbClr val="FFFFFF"/>
                </a:solidFill>
              </a14:hiddenFill>
            </a:ext>
          </a:extLst>
        </p:spPr>
      </p:pic>
      <p:pic>
        <p:nvPicPr>
          <p:cNvPr id="3078" name="Picture 6" descr="http://www.magentocommerce.com/magento-connect/media/catalog/product/cache/9/image/468x300/9df78eab33525d08d6e5fb8d27136e95/c/a/callback-single_1.jpg"/>
          <p:cNvPicPr>
            <a:picLocks noChangeAspect="1" noChangeArrowheads="1"/>
          </p:cNvPicPr>
          <p:nvPr/>
        </p:nvPicPr>
        <p:blipFill rotWithShape="1">
          <a:blip r:embed="rId7">
            <a:extLst>
              <a:ext uri="{28A0092B-C50C-407E-A947-70E740481C1C}">
                <a14:useLocalDpi xmlns:a14="http://schemas.microsoft.com/office/drawing/2010/main" val="0"/>
              </a:ext>
            </a:extLst>
          </a:blip>
          <a:srcRect l="26380" t="5076" r="24731" b="18524"/>
          <a:stretch/>
        </p:blipFill>
        <p:spPr bwMode="auto">
          <a:xfrm>
            <a:off x="7495675" y="1129402"/>
            <a:ext cx="1183897" cy="1185966"/>
          </a:xfrm>
          <a:prstGeom prst="ellipse">
            <a:avLst/>
          </a:prstGeom>
          <a:noFill/>
          <a:extLst>
            <a:ext uri="{909E8E84-426E-40DD-AFC4-6F175D3DCCD1}">
              <a14:hiddenFill xmlns:a14="http://schemas.microsoft.com/office/drawing/2010/main">
                <a:solidFill>
                  <a:srgbClr val="FFFFFF"/>
                </a:solidFill>
              </a14:hiddenFill>
            </a:ext>
          </a:extLst>
        </p:spPr>
      </p:pic>
      <p:pic>
        <p:nvPicPr>
          <p:cNvPr id="3080" name="Picture 8" descr="http://www.ps3hax.net/wp-content/uploads/2010/10/sdk_hero.png"/>
          <p:cNvPicPr>
            <a:picLocks noChangeAspect="1" noChangeArrowheads="1"/>
          </p:cNvPicPr>
          <p:nvPr/>
        </p:nvPicPr>
        <p:blipFill rotWithShape="1">
          <a:blip r:embed="rId8">
            <a:extLst>
              <a:ext uri="{28A0092B-C50C-407E-A947-70E740481C1C}">
                <a14:useLocalDpi xmlns:a14="http://schemas.microsoft.com/office/drawing/2010/main" val="0"/>
              </a:ext>
            </a:extLst>
          </a:blip>
          <a:srcRect b="18418"/>
          <a:stretch/>
        </p:blipFill>
        <p:spPr bwMode="auto">
          <a:xfrm>
            <a:off x="569362" y="1068418"/>
            <a:ext cx="1273080" cy="1297269"/>
          </a:xfrm>
          <a:prstGeom prst="rect">
            <a:avLst/>
          </a:prstGeom>
          <a:noFill/>
          <a:extLst>
            <a:ext uri="{909E8E84-426E-40DD-AFC4-6F175D3DCCD1}">
              <a14:hiddenFill xmlns:a14="http://schemas.microsoft.com/office/drawing/2010/main">
                <a:solidFill>
                  <a:srgbClr val="FFFFFF"/>
                </a:solidFill>
              </a14:hiddenFill>
            </a:ext>
          </a:extLst>
        </p:spPr>
      </p:pic>
      <p:cxnSp>
        <p:nvCxnSpPr>
          <p:cNvPr id="3072" name="Elbow Connector 3071"/>
          <p:cNvCxnSpPr/>
          <p:nvPr/>
        </p:nvCxnSpPr>
        <p:spPr>
          <a:xfrm rot="16200000" flipH="1">
            <a:off x="4421178" y="1343186"/>
            <a:ext cx="811962" cy="525891"/>
          </a:xfrm>
          <a:prstGeom prst="bentConnector3">
            <a:avLst>
              <a:gd name="adj1" fmla="val 35095"/>
            </a:avLst>
          </a:prstGeom>
          <a:ln w="57150">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090" name="Straight Connector 3089"/>
          <p:cNvCxnSpPr/>
          <p:nvPr/>
        </p:nvCxnSpPr>
        <p:spPr>
          <a:xfrm>
            <a:off x="4579509" y="1984248"/>
            <a:ext cx="525891" cy="1"/>
          </a:xfrm>
          <a:prstGeom prst="line">
            <a:avLst/>
          </a:prstGeom>
          <a:ln w="57150">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4564213" y="1956816"/>
            <a:ext cx="0" cy="275908"/>
          </a:xfrm>
          <a:prstGeom prst="line">
            <a:avLst/>
          </a:prstGeom>
          <a:ln w="57150">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098" name="TextBox 3097"/>
          <p:cNvSpPr txBox="1"/>
          <p:nvPr/>
        </p:nvSpPr>
        <p:spPr>
          <a:xfrm>
            <a:off x="4375729" y="1621748"/>
            <a:ext cx="407559" cy="264688"/>
          </a:xfrm>
          <a:prstGeom prst="rect">
            <a:avLst/>
          </a:prstGeom>
          <a:solidFill>
            <a:schemeClr val="tx2"/>
          </a:solidFill>
        </p:spPr>
        <p:txBody>
          <a:bodyPr wrap="square" lIns="9144" tIns="9144" rIns="9144" bIns="9144" rtlCol="0">
            <a:spAutoFit/>
          </a:bodyPr>
          <a:lstStyle/>
          <a:p>
            <a:pPr algn="ctr"/>
            <a:r>
              <a:rPr lang="en-US" sz="1600" b="1" dirty="0" smtClean="0">
                <a:solidFill>
                  <a:schemeClr val="bg1"/>
                </a:solidFill>
              </a:rPr>
              <a:t>IVR</a:t>
            </a:r>
            <a:endParaRPr lang="en-US" sz="1600" b="1" dirty="0">
              <a:solidFill>
                <a:schemeClr val="bg1"/>
              </a:solidFill>
            </a:endParaRPr>
          </a:p>
        </p:txBody>
      </p:sp>
      <p:pic>
        <p:nvPicPr>
          <p:cNvPr id="65" name="Picture 64"/>
          <p:cNvPicPr>
            <a:picLocks noChangeAspect="1"/>
          </p:cNvPicPr>
          <p:nvPr/>
        </p:nvPicPr>
        <p:blipFill rotWithShape="1">
          <a:blip r:embed="rId9" cstate="print">
            <a:extLst>
              <a:ext uri="{28A0092B-C50C-407E-A947-70E740481C1C}">
                <a14:useLocalDpi xmlns:a14="http://schemas.microsoft.com/office/drawing/2010/main"/>
              </a:ext>
            </a:extLst>
          </a:blip>
          <a:srcRect b="44729"/>
          <a:stretch/>
        </p:blipFill>
        <p:spPr>
          <a:xfrm>
            <a:off x="5730175" y="1108755"/>
            <a:ext cx="1269811" cy="1227260"/>
          </a:xfrm>
          <a:prstGeom prst="ellipse">
            <a:avLst/>
          </a:prstGeom>
          <a:ln w="12700" cmpd="sng">
            <a:noFill/>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40301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2400" y="1806432"/>
            <a:ext cx="1066800" cy="2000250"/>
            <a:chOff x="304800" y="1851025"/>
            <a:chExt cx="1066800" cy="2667000"/>
          </a:xfrm>
        </p:grpSpPr>
        <p:sp>
          <p:nvSpPr>
            <p:cNvPr id="5" name="Rounded Rectangle 4"/>
            <p:cNvSpPr/>
            <p:nvPr/>
          </p:nvSpPr>
          <p:spPr>
            <a:xfrm>
              <a:off x="457200" y="3222625"/>
              <a:ext cx="777367" cy="1143000"/>
            </a:xfrm>
            <a:prstGeom prst="roundRect">
              <a:avLst/>
            </a:prstGeom>
            <a:solidFill>
              <a:schemeClr val="bg1"/>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800" b="1" dirty="0">
                <a:solidFill>
                  <a:sysClr val="windowText" lastClr="000000"/>
                </a:solidFill>
              </a:endParaRPr>
            </a:p>
            <a:p>
              <a:pPr algn="ctr" defTabSz="457200"/>
              <a:endParaRPr lang="en-US" sz="800" b="1" dirty="0">
                <a:solidFill>
                  <a:sysClr val="windowText" lastClr="000000"/>
                </a:solidFill>
              </a:endParaRPr>
            </a:p>
            <a:p>
              <a:pPr algn="ctr" defTabSz="457200"/>
              <a:endParaRPr lang="en-US" sz="800" b="1" dirty="0">
                <a:solidFill>
                  <a:sysClr val="windowText" lastClr="000000"/>
                </a:solidFill>
              </a:endParaRPr>
            </a:p>
          </p:txBody>
        </p:sp>
        <p:pic>
          <p:nvPicPr>
            <p:cNvPr id="6" name="Picture 5" descr="C:\Users\AMacGowen\Desktop\UAS_icon.pn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 y="3253362"/>
              <a:ext cx="548640" cy="73152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97695" y="3756025"/>
              <a:ext cx="721505" cy="677108"/>
            </a:xfrm>
            <a:prstGeom prst="rect">
              <a:avLst/>
            </a:prstGeom>
          </p:spPr>
          <p:txBody>
            <a:bodyPr wrap="square">
              <a:spAutoFit/>
            </a:bodyPr>
            <a:lstStyle/>
            <a:p>
              <a:pPr algn="ctr" defTabSz="457200"/>
              <a:endParaRPr lang="en-US" sz="900" b="1" dirty="0">
                <a:solidFill>
                  <a:sysClr val="windowText" lastClr="000000"/>
                </a:solidFill>
              </a:endParaRPr>
            </a:p>
            <a:p>
              <a:pPr algn="ctr" defTabSz="457200"/>
              <a:r>
                <a:rPr lang="en-US" sz="900" b="1" dirty="0">
                  <a:solidFill>
                    <a:sysClr val="windowText" lastClr="000000"/>
                  </a:solidFill>
                </a:rPr>
                <a:t>Palettes SDK</a:t>
              </a:r>
              <a:endParaRPr lang="en-US" sz="900" dirty="0">
                <a:solidFill>
                  <a:srgbClr val="092E4D"/>
                </a:solidFill>
              </a:endParaRPr>
            </a:p>
          </p:txBody>
        </p:sp>
        <p:sp>
          <p:nvSpPr>
            <p:cNvPr id="8" name="Rounded Rectangle 7"/>
            <p:cNvSpPr/>
            <p:nvPr/>
          </p:nvSpPr>
          <p:spPr>
            <a:xfrm>
              <a:off x="304800" y="1851025"/>
              <a:ext cx="1066800" cy="2667000"/>
            </a:xfrm>
            <a:prstGeom prst="roundRect">
              <a:avLst/>
            </a:prstGeom>
            <a:noFill/>
            <a:ln w="19050" cmpd="sng">
              <a:prstDash val="dash"/>
            </a:ln>
            <a:effectLst/>
          </p:spPr>
          <p:style>
            <a:lnRef idx="1">
              <a:schemeClr val="accent6"/>
            </a:lnRef>
            <a:fillRef idx="2">
              <a:schemeClr val="accent6"/>
            </a:fillRef>
            <a:effectRef idx="1">
              <a:schemeClr val="accent6"/>
            </a:effectRef>
            <a:fontRef idx="minor">
              <a:schemeClr val="dk1"/>
            </a:fontRef>
          </p:style>
          <p:txBody>
            <a:bodyPr rtlCol="0" anchor="ctr"/>
            <a:lstStyle/>
            <a:p>
              <a:pPr algn="ctr" defTabSz="457200"/>
              <a:endParaRPr lang="en-US">
                <a:solidFill>
                  <a:srgbClr val="092E4D"/>
                </a:solidFill>
              </a:endParaRPr>
            </a:p>
          </p:txBody>
        </p:sp>
        <p:grpSp>
          <p:nvGrpSpPr>
            <p:cNvPr id="9" name="Group 8"/>
            <p:cNvGrpSpPr/>
            <p:nvPr/>
          </p:nvGrpSpPr>
          <p:grpSpPr>
            <a:xfrm>
              <a:off x="533400" y="1981200"/>
              <a:ext cx="685800" cy="1105149"/>
              <a:chOff x="5943600" y="2362200"/>
              <a:chExt cx="685800" cy="1105149"/>
            </a:xfrm>
          </p:grpSpPr>
          <p:pic>
            <p:nvPicPr>
              <p:cNvPr id="10" name="Picture 9"/>
              <p:cNvPicPr>
                <a:picLocks noChangeAspect="1"/>
              </p:cNvPicPr>
              <p:nvPr/>
            </p:nvPicPr>
            <p:blipFill>
              <a:blip r:embed="rId3"/>
              <a:stretch>
                <a:fillRect/>
              </a:stretch>
            </p:blipFill>
            <p:spPr>
              <a:xfrm>
                <a:off x="5943600" y="2362200"/>
                <a:ext cx="622619" cy="1105149"/>
              </a:xfrm>
              <a:prstGeom prst="rect">
                <a:avLst/>
              </a:prstGeom>
            </p:spPr>
          </p:pic>
          <p:sp>
            <p:nvSpPr>
              <p:cNvPr id="11" name="Rectangle 10"/>
              <p:cNvSpPr/>
              <p:nvPr/>
            </p:nvSpPr>
            <p:spPr>
              <a:xfrm>
                <a:off x="5943600" y="2411998"/>
                <a:ext cx="685800" cy="72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grpSp>
      <p:sp>
        <p:nvSpPr>
          <p:cNvPr id="12" name="TextBox 11"/>
          <p:cNvSpPr txBox="1"/>
          <p:nvPr/>
        </p:nvSpPr>
        <p:spPr>
          <a:xfrm>
            <a:off x="-16933" y="3771902"/>
            <a:ext cx="1371600" cy="646331"/>
          </a:xfrm>
          <a:prstGeom prst="rect">
            <a:avLst/>
          </a:prstGeom>
          <a:noFill/>
        </p:spPr>
        <p:txBody>
          <a:bodyPr wrap="square" rtlCol="0">
            <a:spAutoFit/>
          </a:bodyPr>
          <a:lstStyle/>
          <a:p>
            <a:pPr algn="ctr" defTabSz="457200"/>
            <a:r>
              <a:rPr lang="en-US" dirty="0">
                <a:solidFill>
                  <a:srgbClr val="092E4D"/>
                </a:solidFill>
              </a:rPr>
              <a:t>Client </a:t>
            </a:r>
          </a:p>
          <a:p>
            <a:pPr algn="ctr" defTabSz="457200"/>
            <a:r>
              <a:rPr lang="en-US" dirty="0">
                <a:solidFill>
                  <a:srgbClr val="092E4D"/>
                </a:solidFill>
              </a:rPr>
              <a:t>Apps</a:t>
            </a:r>
          </a:p>
        </p:txBody>
      </p:sp>
      <p:grpSp>
        <p:nvGrpSpPr>
          <p:cNvPr id="14" name="Group 13"/>
          <p:cNvGrpSpPr/>
          <p:nvPr/>
        </p:nvGrpSpPr>
        <p:grpSpPr>
          <a:xfrm>
            <a:off x="3183470" y="1543054"/>
            <a:ext cx="2971800" cy="2343193"/>
            <a:chOff x="3655659" y="1066800"/>
            <a:chExt cx="1079486" cy="961310"/>
          </a:xfrm>
        </p:grpSpPr>
        <p:sp>
          <p:nvSpPr>
            <p:cNvPr id="16" name="Rounded Rectangle 15"/>
            <p:cNvSpPr/>
            <p:nvPr/>
          </p:nvSpPr>
          <p:spPr>
            <a:xfrm>
              <a:off x="3683338" y="1066800"/>
              <a:ext cx="1024128" cy="914400"/>
            </a:xfrm>
            <a:prstGeom prst="roundRect">
              <a:avLst/>
            </a:prstGeom>
            <a:solidFill>
              <a:schemeClr val="bg1"/>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800" b="1" dirty="0">
                <a:solidFill>
                  <a:sysClr val="windowText" lastClr="000000"/>
                </a:solidFill>
              </a:endParaRPr>
            </a:p>
            <a:p>
              <a:pPr algn="ctr" defTabSz="457200"/>
              <a:endParaRPr lang="en-US" sz="800" b="1" dirty="0">
                <a:solidFill>
                  <a:sysClr val="windowText" lastClr="000000"/>
                </a:solidFill>
              </a:endParaRPr>
            </a:p>
            <a:p>
              <a:pPr algn="ctr" defTabSz="457200"/>
              <a:endParaRPr lang="en-US" sz="800" b="1" dirty="0">
                <a:solidFill>
                  <a:sysClr val="windowText" lastClr="000000"/>
                </a:solidFill>
              </a:endParaRPr>
            </a:p>
          </p:txBody>
        </p:sp>
        <p:sp>
          <p:nvSpPr>
            <p:cNvPr id="17" name="Rectangle 16"/>
            <p:cNvSpPr/>
            <p:nvPr/>
          </p:nvSpPr>
          <p:spPr>
            <a:xfrm>
              <a:off x="3655659" y="1535667"/>
              <a:ext cx="1079486" cy="492443"/>
            </a:xfrm>
            <a:prstGeom prst="rect">
              <a:avLst/>
            </a:prstGeom>
          </p:spPr>
          <p:txBody>
            <a:bodyPr wrap="square">
              <a:spAutoFit/>
            </a:bodyPr>
            <a:lstStyle/>
            <a:p>
              <a:pPr algn="ctr" defTabSz="457200"/>
              <a:endParaRPr lang="en-US" sz="900" b="1" dirty="0">
                <a:solidFill>
                  <a:sysClr val="windowText" lastClr="000000"/>
                </a:solidFill>
              </a:endParaRPr>
            </a:p>
            <a:p>
              <a:pPr algn="ctr" defTabSz="457200"/>
              <a:endParaRPr lang="en-US" sz="900" b="1" dirty="0">
                <a:solidFill>
                  <a:sysClr val="windowText" lastClr="000000"/>
                </a:solidFill>
              </a:endParaRPr>
            </a:p>
            <a:p>
              <a:pPr algn="ctr" defTabSz="457200"/>
              <a:endParaRPr lang="en-US" sz="900" b="1" dirty="0">
                <a:solidFill>
                  <a:sysClr val="windowText" lastClr="000000"/>
                </a:solidFill>
              </a:endParaRPr>
            </a:p>
            <a:p>
              <a:pPr algn="ctr" defTabSz="457200"/>
              <a:endParaRPr lang="en-US" sz="900" b="1" dirty="0">
                <a:solidFill>
                  <a:sysClr val="windowText" lastClr="000000"/>
                </a:solidFill>
              </a:endParaRPr>
            </a:p>
            <a:p>
              <a:pPr algn="ctr" defTabSz="457200"/>
              <a:endParaRPr lang="en-US" sz="900" b="1" dirty="0">
                <a:solidFill>
                  <a:sysClr val="windowText" lastClr="000000"/>
                </a:solidFill>
              </a:endParaRPr>
            </a:p>
            <a:p>
              <a:pPr algn="ctr" defTabSz="457200"/>
              <a:endParaRPr lang="en-US" sz="900" b="1" dirty="0">
                <a:solidFill>
                  <a:sysClr val="windowText" lastClr="000000"/>
                </a:solidFill>
              </a:endParaRPr>
            </a:p>
            <a:p>
              <a:pPr algn="ctr" defTabSz="457200"/>
              <a:endParaRPr lang="en-US" sz="900" b="1" dirty="0">
                <a:solidFill>
                  <a:sysClr val="windowText" lastClr="000000"/>
                </a:solidFill>
              </a:endParaRPr>
            </a:p>
            <a:p>
              <a:pPr algn="ctr" defTabSz="457200"/>
              <a:endParaRPr lang="en-US" sz="900" b="1" dirty="0">
                <a:solidFill>
                  <a:sysClr val="windowText" lastClr="000000"/>
                </a:solidFill>
              </a:endParaRPr>
            </a:p>
          </p:txBody>
        </p:sp>
      </p:grpSp>
      <p:grpSp>
        <p:nvGrpSpPr>
          <p:cNvPr id="19" name="Group 18"/>
          <p:cNvGrpSpPr/>
          <p:nvPr/>
        </p:nvGrpSpPr>
        <p:grpSpPr>
          <a:xfrm>
            <a:off x="8136467" y="2686050"/>
            <a:ext cx="838200" cy="685800"/>
            <a:chOff x="3683338" y="1066800"/>
            <a:chExt cx="1024128" cy="914400"/>
          </a:xfrm>
        </p:grpSpPr>
        <p:sp>
          <p:nvSpPr>
            <p:cNvPr id="20" name="Rounded Rectangle 19"/>
            <p:cNvSpPr/>
            <p:nvPr/>
          </p:nvSpPr>
          <p:spPr>
            <a:xfrm>
              <a:off x="3683338" y="1066800"/>
              <a:ext cx="1024128" cy="914400"/>
            </a:xfrm>
            <a:prstGeom prst="roundRect">
              <a:avLst/>
            </a:prstGeom>
            <a:solidFill>
              <a:schemeClr val="bg1"/>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800" b="1" dirty="0">
                <a:solidFill>
                  <a:sysClr val="windowText" lastClr="000000"/>
                </a:solidFill>
              </a:endParaRPr>
            </a:p>
            <a:p>
              <a:pPr algn="ctr" defTabSz="457200"/>
              <a:endParaRPr lang="en-US" sz="800" b="1" dirty="0">
                <a:solidFill>
                  <a:sysClr val="windowText" lastClr="000000"/>
                </a:solidFill>
              </a:endParaRPr>
            </a:p>
            <a:p>
              <a:pPr algn="ctr" defTabSz="457200"/>
              <a:endParaRPr lang="en-US" sz="800" b="1" dirty="0">
                <a:solidFill>
                  <a:sysClr val="windowText" lastClr="000000"/>
                </a:solidFill>
              </a:endParaRPr>
            </a:p>
          </p:txBody>
        </p:sp>
        <p:sp>
          <p:nvSpPr>
            <p:cNvPr id="21" name="Rectangle 20"/>
            <p:cNvSpPr/>
            <p:nvPr/>
          </p:nvSpPr>
          <p:spPr>
            <a:xfrm>
              <a:off x="3793065" y="1535667"/>
              <a:ext cx="838201" cy="307776"/>
            </a:xfrm>
            <a:prstGeom prst="rect">
              <a:avLst/>
            </a:prstGeom>
          </p:spPr>
          <p:txBody>
            <a:bodyPr wrap="square">
              <a:spAutoFit/>
            </a:bodyPr>
            <a:lstStyle/>
            <a:p>
              <a:pPr algn="ctr" defTabSz="457200"/>
              <a:r>
                <a:rPr lang="en-US" sz="900" b="1" dirty="0">
                  <a:solidFill>
                    <a:sysClr val="windowText" lastClr="000000"/>
                  </a:solidFill>
                </a:rPr>
                <a:t>Cisco CVP</a:t>
              </a:r>
            </a:p>
          </p:txBody>
        </p:sp>
      </p:grpSp>
      <p:grpSp>
        <p:nvGrpSpPr>
          <p:cNvPr id="22" name="Group 21"/>
          <p:cNvGrpSpPr/>
          <p:nvPr/>
        </p:nvGrpSpPr>
        <p:grpSpPr>
          <a:xfrm>
            <a:off x="8136467" y="3429000"/>
            <a:ext cx="838200" cy="685800"/>
            <a:chOff x="3683338" y="1066800"/>
            <a:chExt cx="1024128" cy="914400"/>
          </a:xfrm>
        </p:grpSpPr>
        <p:sp>
          <p:nvSpPr>
            <p:cNvPr id="23" name="Rounded Rectangle 22"/>
            <p:cNvSpPr/>
            <p:nvPr/>
          </p:nvSpPr>
          <p:spPr>
            <a:xfrm>
              <a:off x="3683338" y="1066800"/>
              <a:ext cx="1024128" cy="914400"/>
            </a:xfrm>
            <a:prstGeom prst="roundRect">
              <a:avLst/>
            </a:prstGeom>
            <a:solidFill>
              <a:schemeClr val="bg1"/>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800" b="1" dirty="0">
                <a:solidFill>
                  <a:sysClr val="windowText" lastClr="000000"/>
                </a:solidFill>
              </a:endParaRPr>
            </a:p>
            <a:p>
              <a:pPr algn="ctr" defTabSz="457200"/>
              <a:endParaRPr lang="en-US" sz="800" b="1" dirty="0">
                <a:solidFill>
                  <a:sysClr val="windowText" lastClr="000000"/>
                </a:solidFill>
              </a:endParaRPr>
            </a:p>
            <a:p>
              <a:pPr algn="ctr" defTabSz="457200"/>
              <a:endParaRPr lang="en-US" sz="800" b="1" dirty="0">
                <a:solidFill>
                  <a:sysClr val="windowText" lastClr="000000"/>
                </a:solidFill>
              </a:endParaRPr>
            </a:p>
          </p:txBody>
        </p:sp>
        <p:sp>
          <p:nvSpPr>
            <p:cNvPr id="24" name="Rectangle 23"/>
            <p:cNvSpPr/>
            <p:nvPr/>
          </p:nvSpPr>
          <p:spPr>
            <a:xfrm>
              <a:off x="3793065" y="1535667"/>
              <a:ext cx="838201" cy="307776"/>
            </a:xfrm>
            <a:prstGeom prst="rect">
              <a:avLst/>
            </a:prstGeom>
          </p:spPr>
          <p:txBody>
            <a:bodyPr wrap="square">
              <a:spAutoFit/>
            </a:bodyPr>
            <a:lstStyle/>
            <a:p>
              <a:pPr algn="ctr" defTabSz="457200"/>
              <a:r>
                <a:rPr lang="en-US" sz="900" b="1" dirty="0">
                  <a:solidFill>
                    <a:sysClr val="windowText" lastClr="000000"/>
                  </a:solidFill>
                </a:rPr>
                <a:t>SIP UUI</a:t>
              </a:r>
            </a:p>
          </p:txBody>
        </p:sp>
      </p:grpSp>
      <p:grpSp>
        <p:nvGrpSpPr>
          <p:cNvPr id="28" name="Group 27"/>
          <p:cNvGrpSpPr/>
          <p:nvPr/>
        </p:nvGrpSpPr>
        <p:grpSpPr>
          <a:xfrm>
            <a:off x="8136467" y="1200150"/>
            <a:ext cx="838200" cy="685800"/>
            <a:chOff x="3683338" y="1066800"/>
            <a:chExt cx="1024128" cy="914400"/>
          </a:xfrm>
        </p:grpSpPr>
        <p:sp>
          <p:nvSpPr>
            <p:cNvPr id="29" name="Rounded Rectangle 28"/>
            <p:cNvSpPr/>
            <p:nvPr/>
          </p:nvSpPr>
          <p:spPr>
            <a:xfrm>
              <a:off x="3683338" y="1066800"/>
              <a:ext cx="1024128" cy="914400"/>
            </a:xfrm>
            <a:prstGeom prst="roundRect">
              <a:avLst/>
            </a:prstGeom>
            <a:solidFill>
              <a:schemeClr val="bg1"/>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800" b="1" dirty="0">
                <a:solidFill>
                  <a:sysClr val="windowText" lastClr="000000"/>
                </a:solidFill>
              </a:endParaRPr>
            </a:p>
            <a:p>
              <a:pPr algn="ctr" defTabSz="457200"/>
              <a:endParaRPr lang="en-US" sz="800" b="1" dirty="0">
                <a:solidFill>
                  <a:sysClr val="windowText" lastClr="000000"/>
                </a:solidFill>
              </a:endParaRPr>
            </a:p>
            <a:p>
              <a:pPr algn="ctr" defTabSz="457200"/>
              <a:endParaRPr lang="en-US" sz="800" b="1" dirty="0">
                <a:solidFill>
                  <a:sysClr val="windowText" lastClr="000000"/>
                </a:solidFill>
              </a:endParaRPr>
            </a:p>
          </p:txBody>
        </p:sp>
        <p:sp>
          <p:nvSpPr>
            <p:cNvPr id="30" name="Rectangle 29"/>
            <p:cNvSpPr/>
            <p:nvPr/>
          </p:nvSpPr>
          <p:spPr>
            <a:xfrm>
              <a:off x="3793065" y="1535667"/>
              <a:ext cx="838201" cy="307776"/>
            </a:xfrm>
            <a:prstGeom prst="rect">
              <a:avLst/>
            </a:prstGeom>
          </p:spPr>
          <p:txBody>
            <a:bodyPr wrap="square">
              <a:spAutoFit/>
            </a:bodyPr>
            <a:lstStyle/>
            <a:p>
              <a:pPr algn="ctr" defTabSz="457200"/>
              <a:r>
                <a:rPr lang="en-US" sz="900" b="1" dirty="0">
                  <a:solidFill>
                    <a:sysClr val="windowText" lastClr="000000"/>
                  </a:solidFill>
                </a:rPr>
                <a:t>Cisco ICM</a:t>
              </a:r>
            </a:p>
          </p:txBody>
        </p:sp>
      </p:grpSp>
      <p:grpSp>
        <p:nvGrpSpPr>
          <p:cNvPr id="34" name="Group 33"/>
          <p:cNvGrpSpPr/>
          <p:nvPr/>
        </p:nvGrpSpPr>
        <p:grpSpPr>
          <a:xfrm>
            <a:off x="8153400" y="1943102"/>
            <a:ext cx="838200" cy="720983"/>
            <a:chOff x="3683338" y="1066800"/>
            <a:chExt cx="1024128" cy="961308"/>
          </a:xfrm>
        </p:grpSpPr>
        <p:sp>
          <p:nvSpPr>
            <p:cNvPr id="35" name="Rounded Rectangle 34"/>
            <p:cNvSpPr/>
            <p:nvPr/>
          </p:nvSpPr>
          <p:spPr>
            <a:xfrm>
              <a:off x="3683338" y="1066800"/>
              <a:ext cx="1024128" cy="914400"/>
            </a:xfrm>
            <a:prstGeom prst="roundRect">
              <a:avLst/>
            </a:prstGeom>
            <a:solidFill>
              <a:schemeClr val="bg1"/>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800" b="1" dirty="0">
                <a:solidFill>
                  <a:sysClr val="windowText" lastClr="000000"/>
                </a:solidFill>
              </a:endParaRPr>
            </a:p>
            <a:p>
              <a:pPr algn="ctr" defTabSz="457200"/>
              <a:endParaRPr lang="en-US" sz="800" b="1" dirty="0">
                <a:solidFill>
                  <a:sysClr val="windowText" lastClr="000000"/>
                </a:solidFill>
              </a:endParaRPr>
            </a:p>
            <a:p>
              <a:pPr algn="ctr" defTabSz="457200"/>
              <a:endParaRPr lang="en-US" sz="800" b="1" dirty="0">
                <a:solidFill>
                  <a:sysClr val="windowText" lastClr="000000"/>
                </a:solidFill>
              </a:endParaRPr>
            </a:p>
          </p:txBody>
        </p:sp>
        <p:sp>
          <p:nvSpPr>
            <p:cNvPr id="36" name="Rectangle 35"/>
            <p:cNvSpPr/>
            <p:nvPr/>
          </p:nvSpPr>
          <p:spPr>
            <a:xfrm>
              <a:off x="3793065" y="1535667"/>
              <a:ext cx="838201" cy="492441"/>
            </a:xfrm>
            <a:prstGeom prst="rect">
              <a:avLst/>
            </a:prstGeom>
          </p:spPr>
          <p:txBody>
            <a:bodyPr wrap="square">
              <a:spAutoFit/>
            </a:bodyPr>
            <a:lstStyle/>
            <a:p>
              <a:pPr algn="ctr" defTabSz="457200"/>
              <a:r>
                <a:rPr lang="en-US" sz="900" b="1" dirty="0">
                  <a:solidFill>
                    <a:sysClr val="windowText" lastClr="000000"/>
                  </a:solidFill>
                </a:rPr>
                <a:t>Genesys</a:t>
              </a:r>
            </a:p>
            <a:p>
              <a:pPr algn="ctr" defTabSz="457200"/>
              <a:r>
                <a:rPr lang="en-US" sz="900" b="1" dirty="0">
                  <a:solidFill>
                    <a:sysClr val="windowText" lastClr="000000"/>
                  </a:solidFill>
                </a:rPr>
                <a:t>I-Server</a:t>
              </a:r>
            </a:p>
          </p:txBody>
        </p:sp>
      </p:grpSp>
      <p:sp>
        <p:nvSpPr>
          <p:cNvPr id="37" name="Rectangle 36"/>
          <p:cNvSpPr/>
          <p:nvPr/>
        </p:nvSpPr>
        <p:spPr>
          <a:xfrm>
            <a:off x="4097867" y="2057402"/>
            <a:ext cx="1143000" cy="135490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457200"/>
            <a:r>
              <a:rPr lang="en-US" sz="1200" dirty="0">
                <a:solidFill>
                  <a:prstClr val="white"/>
                </a:solidFill>
              </a:rPr>
              <a:t>Translation Engine</a:t>
            </a:r>
          </a:p>
        </p:txBody>
      </p:sp>
      <p:sp>
        <p:nvSpPr>
          <p:cNvPr id="38" name="Rounded Rectangle 37"/>
          <p:cNvSpPr/>
          <p:nvPr/>
        </p:nvSpPr>
        <p:spPr>
          <a:xfrm rot="5400000">
            <a:off x="2992967" y="2476500"/>
            <a:ext cx="1371600" cy="5334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r>
              <a:rPr lang="en-US" dirty="0">
                <a:solidFill>
                  <a:prstClr val="white"/>
                </a:solidFill>
              </a:rPr>
              <a:t>Exposure</a:t>
            </a:r>
          </a:p>
        </p:txBody>
      </p:sp>
      <p:sp>
        <p:nvSpPr>
          <p:cNvPr id="40" name="Rounded Rectangle 39"/>
          <p:cNvSpPr/>
          <p:nvPr/>
        </p:nvSpPr>
        <p:spPr>
          <a:xfrm rot="5400000">
            <a:off x="4974167" y="2476500"/>
            <a:ext cx="1371600" cy="5334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457200"/>
            <a:r>
              <a:rPr lang="en-US" dirty="0">
                <a:solidFill>
                  <a:prstClr val="white"/>
                </a:solidFill>
              </a:rPr>
              <a:t>Adaptation</a:t>
            </a:r>
          </a:p>
        </p:txBody>
      </p:sp>
      <p:sp>
        <p:nvSpPr>
          <p:cNvPr id="42" name="Left-Right Arrow 41"/>
          <p:cNvSpPr/>
          <p:nvPr/>
        </p:nvSpPr>
        <p:spPr>
          <a:xfrm>
            <a:off x="1430867" y="2114550"/>
            <a:ext cx="1752600" cy="1314450"/>
          </a:xfrm>
          <a:prstGeom prst="leftRightArrow">
            <a:avLst>
              <a:gd name="adj1" fmla="val 43055"/>
              <a:gd name="adj2" fmla="val 28947"/>
            </a:avLst>
          </a:prstGeom>
        </p:spPr>
        <p:style>
          <a:lnRef idx="1">
            <a:schemeClr val="dk1"/>
          </a:lnRef>
          <a:fillRef idx="2">
            <a:schemeClr val="dk1"/>
          </a:fillRef>
          <a:effectRef idx="1">
            <a:schemeClr val="dk1"/>
          </a:effectRef>
          <a:fontRef idx="minor">
            <a:schemeClr val="dk1"/>
          </a:fontRef>
        </p:style>
        <p:txBody>
          <a:bodyPr rtlCol="0" anchor="ctr"/>
          <a:lstStyle/>
          <a:p>
            <a:pPr algn="ctr" defTabSz="457200"/>
            <a:r>
              <a:rPr lang="en-US" dirty="0">
                <a:solidFill>
                  <a:srgbClr val="092E4D"/>
                </a:solidFill>
              </a:rPr>
              <a:t>REST API</a:t>
            </a:r>
          </a:p>
        </p:txBody>
      </p:sp>
      <p:sp>
        <p:nvSpPr>
          <p:cNvPr id="43" name="Left-Right Arrow 42"/>
          <p:cNvSpPr/>
          <p:nvPr/>
        </p:nvSpPr>
        <p:spPr>
          <a:xfrm>
            <a:off x="6231467" y="2114550"/>
            <a:ext cx="1752600" cy="1314450"/>
          </a:xfrm>
          <a:prstGeom prst="leftRightArrow">
            <a:avLst>
              <a:gd name="adj1" fmla="val 43055"/>
              <a:gd name="adj2" fmla="val 28947"/>
            </a:avLst>
          </a:prstGeom>
        </p:spPr>
        <p:style>
          <a:lnRef idx="1">
            <a:schemeClr val="dk1"/>
          </a:lnRef>
          <a:fillRef idx="2">
            <a:schemeClr val="dk1"/>
          </a:fillRef>
          <a:effectRef idx="1">
            <a:schemeClr val="dk1"/>
          </a:effectRef>
          <a:fontRef idx="minor">
            <a:schemeClr val="dk1"/>
          </a:fontRef>
        </p:style>
        <p:txBody>
          <a:bodyPr rtlCol="0" anchor="ctr"/>
          <a:lstStyle/>
          <a:p>
            <a:pPr algn="ctr" defTabSz="457200"/>
            <a:r>
              <a:rPr lang="en-US" dirty="0">
                <a:solidFill>
                  <a:srgbClr val="092E4D"/>
                </a:solidFill>
              </a:rPr>
              <a:t>Custom Protocols</a:t>
            </a:r>
          </a:p>
        </p:txBody>
      </p:sp>
      <p:sp>
        <p:nvSpPr>
          <p:cNvPr id="2" name="Title 1"/>
          <p:cNvSpPr>
            <a:spLocks noGrp="1"/>
          </p:cNvSpPr>
          <p:nvPr>
            <p:ph type="title"/>
          </p:nvPr>
        </p:nvSpPr>
        <p:spPr/>
        <p:txBody>
          <a:bodyPr/>
          <a:lstStyle/>
          <a:p>
            <a:r>
              <a:rPr lang="en-US" dirty="0" smtClean="0"/>
              <a:t>Context Engine – Contextual Interactions</a:t>
            </a:r>
            <a:endParaRPr lang="en-US" dirty="0"/>
          </a:p>
        </p:txBody>
      </p:sp>
      <p:sp>
        <p:nvSpPr>
          <p:cNvPr id="39" name="Footer Placeholder 3"/>
          <p:cNvSpPr>
            <a:spLocks noGrp="1"/>
          </p:cNvSpPr>
          <p:nvPr>
            <p:ph type="ftr" sz="quarter" idx="11"/>
          </p:nvPr>
        </p:nvSpPr>
        <p:spPr>
          <a:xfrm>
            <a:off x="107629" y="4876119"/>
            <a:ext cx="3898938" cy="273844"/>
          </a:xfrm>
        </p:spPr>
        <p:txBody>
          <a:bodyPr/>
          <a:lstStyle/>
          <a:p>
            <a:r>
              <a:rPr lang="en-US" dirty="0" smtClean="0">
                <a:solidFill>
                  <a:prstClr val="white"/>
                </a:solidFill>
              </a:rPr>
              <a:t>CaféX Communications Confidential © 2014 – All Rights Reserved. </a:t>
            </a:r>
            <a:endParaRPr lang="en-US" dirty="0">
              <a:solidFill>
                <a:prstClr val="white"/>
              </a:solidFill>
            </a:endParaRPr>
          </a:p>
        </p:txBody>
      </p:sp>
      <p:sp>
        <p:nvSpPr>
          <p:cNvPr id="41" name="Slide Number Placeholder 4"/>
          <p:cNvSpPr>
            <a:spLocks noGrp="1"/>
          </p:cNvSpPr>
          <p:nvPr>
            <p:ph type="sldNum" sz="quarter" idx="12"/>
          </p:nvPr>
        </p:nvSpPr>
        <p:spPr>
          <a:xfrm>
            <a:off x="7014842" y="4876119"/>
            <a:ext cx="2133600" cy="273844"/>
          </a:xfrm>
        </p:spPr>
        <p:txBody>
          <a:bodyPr/>
          <a:lstStyle/>
          <a:p>
            <a:fld id="{0431C951-9D62-474D-B35D-66AB940D3B2F}" type="slidenum">
              <a:rPr lang="en-US" sz="1000">
                <a:solidFill>
                  <a:srgbClr val="FFFFFF"/>
                </a:solidFill>
              </a:rPr>
              <a:pPr/>
              <a:t>45</a:t>
            </a:fld>
            <a:endParaRPr lang="en-US" sz="1000" dirty="0">
              <a:solidFill>
                <a:srgbClr val="FFFFFF"/>
              </a:solidFill>
            </a:endParaRPr>
          </a:p>
        </p:txBody>
      </p:sp>
      <p:sp>
        <p:nvSpPr>
          <p:cNvPr id="3" name="TextBox 2"/>
          <p:cNvSpPr txBox="1"/>
          <p:nvPr/>
        </p:nvSpPr>
        <p:spPr>
          <a:xfrm>
            <a:off x="3645244" y="1630145"/>
            <a:ext cx="2145499" cy="369332"/>
          </a:xfrm>
          <a:prstGeom prst="rect">
            <a:avLst/>
          </a:prstGeom>
          <a:noFill/>
        </p:spPr>
        <p:txBody>
          <a:bodyPr wrap="square" rtlCol="0">
            <a:spAutoFit/>
          </a:bodyPr>
          <a:lstStyle/>
          <a:p>
            <a:pPr algn="ctr" defTabSz="457200"/>
            <a:r>
              <a:rPr lang="en-US" dirty="0" smtClean="0">
                <a:solidFill>
                  <a:srgbClr val="092E4D"/>
                </a:solidFill>
              </a:rPr>
              <a:t>Palettes Server</a:t>
            </a:r>
            <a:endParaRPr lang="en-US" dirty="0">
              <a:solidFill>
                <a:srgbClr val="092E4D"/>
              </a:solidFill>
            </a:endParaRPr>
          </a:p>
        </p:txBody>
      </p:sp>
    </p:spTree>
    <p:extLst>
      <p:ext uri="{BB962C8B-B14F-4D97-AF65-F5344CB8AC3E}">
        <p14:creationId xmlns:p14="http://schemas.microsoft.com/office/powerpoint/2010/main" val="136004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Experience Today – Channels are Silos </a:t>
            </a:r>
            <a:endParaRPr lang="en-US" dirty="0"/>
          </a:p>
        </p:txBody>
      </p:sp>
      <p:sp>
        <p:nvSpPr>
          <p:cNvPr id="12" name="Rounded Rectangle 11"/>
          <p:cNvSpPr/>
          <p:nvPr/>
        </p:nvSpPr>
        <p:spPr>
          <a:xfrm rot="5400000">
            <a:off x="-866775" y="2486025"/>
            <a:ext cx="2800350" cy="457200"/>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Customer</a:t>
            </a:r>
            <a:endParaRPr lang="en-US" dirty="0"/>
          </a:p>
        </p:txBody>
      </p:sp>
      <p:grpSp>
        <p:nvGrpSpPr>
          <p:cNvPr id="19" name="Group 18"/>
          <p:cNvGrpSpPr/>
          <p:nvPr/>
        </p:nvGrpSpPr>
        <p:grpSpPr>
          <a:xfrm>
            <a:off x="914400" y="1168686"/>
            <a:ext cx="7772400" cy="888720"/>
            <a:chOff x="914400" y="4377642"/>
            <a:chExt cx="7772400" cy="1184958"/>
          </a:xfrm>
        </p:grpSpPr>
        <p:sp>
          <p:nvSpPr>
            <p:cNvPr id="7" name="Right Arrow 6"/>
            <p:cNvSpPr/>
            <p:nvPr/>
          </p:nvSpPr>
          <p:spPr>
            <a:xfrm>
              <a:off x="914400" y="4800600"/>
              <a:ext cx="6858000" cy="228600"/>
            </a:xfrm>
            <a:prstGeom prst="right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dirty="0"/>
            </a:p>
          </p:txBody>
        </p:sp>
        <p:sp>
          <p:nvSpPr>
            <p:cNvPr id="11" name="TextBox 10"/>
            <p:cNvSpPr txBox="1"/>
            <p:nvPr/>
          </p:nvSpPr>
          <p:spPr>
            <a:xfrm>
              <a:off x="914400" y="4377642"/>
              <a:ext cx="1252266" cy="492442"/>
            </a:xfrm>
            <a:prstGeom prst="rect">
              <a:avLst/>
            </a:prstGeom>
            <a:noFill/>
          </p:spPr>
          <p:txBody>
            <a:bodyPr wrap="none" rtlCol="0">
              <a:spAutoFit/>
            </a:bodyPr>
            <a:lstStyle/>
            <a:p>
              <a:r>
                <a:rPr lang="en-US" dirty="0" smtClean="0"/>
                <a:t>Self Service</a:t>
              </a:r>
              <a:endParaRPr lang="en-US" dirty="0"/>
            </a:p>
          </p:txBody>
        </p:sp>
        <p:sp>
          <p:nvSpPr>
            <p:cNvPr id="15" name="Rounded Rectangle 14"/>
            <p:cNvSpPr/>
            <p:nvPr/>
          </p:nvSpPr>
          <p:spPr>
            <a:xfrm>
              <a:off x="7772400" y="4495800"/>
              <a:ext cx="914400" cy="838200"/>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App</a:t>
              </a:r>
              <a:endParaRPr lang="en-US" dirty="0"/>
            </a:p>
          </p:txBody>
        </p:sp>
        <p:sp>
          <p:nvSpPr>
            <p:cNvPr id="16" name="Rounded Rectangle 15"/>
            <p:cNvSpPr/>
            <p:nvPr/>
          </p:nvSpPr>
          <p:spPr>
            <a:xfrm>
              <a:off x="6324600" y="5105400"/>
              <a:ext cx="1066800" cy="457200"/>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00" dirty="0" smtClean="0"/>
                <a:t>Context / Information</a:t>
              </a:r>
              <a:endParaRPr lang="en-US" sz="1000" dirty="0"/>
            </a:p>
          </p:txBody>
        </p:sp>
      </p:grpSp>
      <p:grpSp>
        <p:nvGrpSpPr>
          <p:cNvPr id="22" name="Group 21"/>
          <p:cNvGrpSpPr/>
          <p:nvPr/>
        </p:nvGrpSpPr>
        <p:grpSpPr>
          <a:xfrm>
            <a:off x="914400" y="2254536"/>
            <a:ext cx="7772400" cy="888720"/>
            <a:chOff x="914400" y="3006042"/>
            <a:chExt cx="7772400" cy="1184958"/>
          </a:xfrm>
        </p:grpSpPr>
        <p:sp>
          <p:nvSpPr>
            <p:cNvPr id="6" name="Right Arrow 5"/>
            <p:cNvSpPr/>
            <p:nvPr/>
          </p:nvSpPr>
          <p:spPr>
            <a:xfrm>
              <a:off x="914400" y="3429000"/>
              <a:ext cx="6858000" cy="228600"/>
            </a:xfrm>
            <a:prstGeom prst="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TextBox 9"/>
            <p:cNvSpPr txBox="1"/>
            <p:nvPr/>
          </p:nvSpPr>
          <p:spPr>
            <a:xfrm>
              <a:off x="914400" y="3006042"/>
              <a:ext cx="1073731" cy="492442"/>
            </a:xfrm>
            <a:prstGeom prst="rect">
              <a:avLst/>
            </a:prstGeom>
            <a:noFill/>
          </p:spPr>
          <p:txBody>
            <a:bodyPr wrap="none" rtlCol="0">
              <a:spAutoFit/>
            </a:bodyPr>
            <a:lstStyle/>
            <a:p>
              <a:r>
                <a:rPr lang="en-US" dirty="0" smtClean="0"/>
                <a:t>Text Chat</a:t>
              </a:r>
              <a:endParaRPr lang="en-US" dirty="0"/>
            </a:p>
          </p:txBody>
        </p:sp>
        <p:sp>
          <p:nvSpPr>
            <p:cNvPr id="14" name="Rounded Rectangle 13"/>
            <p:cNvSpPr/>
            <p:nvPr/>
          </p:nvSpPr>
          <p:spPr>
            <a:xfrm>
              <a:off x="7772400" y="3124200"/>
              <a:ext cx="914400" cy="838200"/>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Agent</a:t>
              </a:r>
              <a:endParaRPr lang="en-US" dirty="0"/>
            </a:p>
          </p:txBody>
        </p:sp>
        <p:sp>
          <p:nvSpPr>
            <p:cNvPr id="17" name="Rounded Rectangle 16"/>
            <p:cNvSpPr/>
            <p:nvPr/>
          </p:nvSpPr>
          <p:spPr>
            <a:xfrm>
              <a:off x="6324600" y="3733800"/>
              <a:ext cx="1066800" cy="457200"/>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000" dirty="0" smtClean="0"/>
                <a:t>Context / Information</a:t>
              </a:r>
              <a:endParaRPr lang="en-US" sz="1000" dirty="0"/>
            </a:p>
          </p:txBody>
        </p:sp>
      </p:grpSp>
      <p:grpSp>
        <p:nvGrpSpPr>
          <p:cNvPr id="21" name="Group 20"/>
          <p:cNvGrpSpPr/>
          <p:nvPr/>
        </p:nvGrpSpPr>
        <p:grpSpPr>
          <a:xfrm>
            <a:off x="914400" y="3397536"/>
            <a:ext cx="7772400" cy="888720"/>
            <a:chOff x="914400" y="1710642"/>
            <a:chExt cx="7772400" cy="1184958"/>
          </a:xfrm>
        </p:grpSpPr>
        <p:sp>
          <p:nvSpPr>
            <p:cNvPr id="13" name="Rounded Rectangle 12"/>
            <p:cNvSpPr/>
            <p:nvPr/>
          </p:nvSpPr>
          <p:spPr>
            <a:xfrm>
              <a:off x="7772400" y="1828800"/>
              <a:ext cx="914400" cy="838200"/>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Agent</a:t>
              </a:r>
              <a:endParaRPr lang="en-US" dirty="0"/>
            </a:p>
          </p:txBody>
        </p:sp>
        <p:grpSp>
          <p:nvGrpSpPr>
            <p:cNvPr id="20" name="Group 19"/>
            <p:cNvGrpSpPr/>
            <p:nvPr/>
          </p:nvGrpSpPr>
          <p:grpSpPr>
            <a:xfrm>
              <a:off x="914400" y="1710642"/>
              <a:ext cx="6858000" cy="1184958"/>
              <a:chOff x="914400" y="1710642"/>
              <a:chExt cx="6858000" cy="1184958"/>
            </a:xfrm>
          </p:grpSpPr>
          <p:sp>
            <p:nvSpPr>
              <p:cNvPr id="5" name="Right Arrow 4"/>
              <p:cNvSpPr/>
              <p:nvPr/>
            </p:nvSpPr>
            <p:spPr>
              <a:xfrm>
                <a:off x="914400" y="2133600"/>
                <a:ext cx="6858000" cy="228600"/>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14400" y="1710642"/>
                <a:ext cx="1333756" cy="492442"/>
              </a:xfrm>
              <a:prstGeom prst="rect">
                <a:avLst/>
              </a:prstGeom>
              <a:noFill/>
            </p:spPr>
            <p:txBody>
              <a:bodyPr wrap="none" rtlCol="0">
                <a:spAutoFit/>
              </a:bodyPr>
              <a:lstStyle/>
              <a:p>
                <a:r>
                  <a:rPr lang="en-US" dirty="0" smtClean="0"/>
                  <a:t>Voice/Video</a:t>
                </a:r>
                <a:endParaRPr lang="en-US" dirty="0"/>
              </a:p>
            </p:txBody>
          </p:sp>
          <p:sp>
            <p:nvSpPr>
              <p:cNvPr id="18" name="Rounded Rectangle 17"/>
              <p:cNvSpPr/>
              <p:nvPr/>
            </p:nvSpPr>
            <p:spPr>
              <a:xfrm>
                <a:off x="6324600" y="2438400"/>
                <a:ext cx="1066800" cy="457200"/>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Context / Information</a:t>
                </a:r>
                <a:endParaRPr lang="en-US" sz="1000" dirty="0"/>
              </a:p>
            </p:txBody>
          </p:sp>
        </p:grpSp>
      </p:grpSp>
      <p:sp>
        <p:nvSpPr>
          <p:cNvPr id="23" name="Footer Placeholder 1"/>
          <p:cNvSpPr>
            <a:spLocks noGrp="1"/>
          </p:cNvSpPr>
          <p:nvPr>
            <p:ph type="ftr" sz="quarter" idx="11"/>
          </p:nvPr>
        </p:nvSpPr>
        <p:spPr>
          <a:xfrm>
            <a:off x="107629" y="4876119"/>
            <a:ext cx="3898938" cy="273844"/>
          </a:xfrm>
        </p:spPr>
        <p:txBody>
          <a:bodyPr/>
          <a:lstStyle/>
          <a:p>
            <a:r>
              <a:rPr lang="en-US" dirty="0" smtClean="0">
                <a:solidFill>
                  <a:prstClr val="white"/>
                </a:solidFill>
              </a:rPr>
              <a:t>CaféX Communications Confidential © 2014 – All Rights Reserved. </a:t>
            </a:r>
            <a:endParaRPr lang="en-US" dirty="0">
              <a:solidFill>
                <a:prstClr val="white"/>
              </a:solidFill>
            </a:endParaRPr>
          </a:p>
        </p:txBody>
      </p:sp>
      <p:sp>
        <p:nvSpPr>
          <p:cNvPr id="24" name="Slide Number Placeholder 2"/>
          <p:cNvSpPr>
            <a:spLocks noGrp="1"/>
          </p:cNvSpPr>
          <p:nvPr>
            <p:ph type="sldNum" sz="quarter" idx="12"/>
          </p:nvPr>
        </p:nvSpPr>
        <p:spPr>
          <a:xfrm>
            <a:off x="7014842" y="4876119"/>
            <a:ext cx="2133600" cy="273844"/>
          </a:xfrm>
        </p:spPr>
        <p:txBody>
          <a:bodyPr/>
          <a:lstStyle/>
          <a:p>
            <a:fld id="{0431C951-9D62-474D-B35D-66AB940D3B2F}" type="slidenum">
              <a:rPr lang="en-US" sz="1000" smtClean="0">
                <a:solidFill>
                  <a:srgbClr val="FFFFFF"/>
                </a:solidFill>
              </a:rPr>
              <a:pPr/>
              <a:t>46</a:t>
            </a:fld>
            <a:endParaRPr lang="en-US" sz="1000" dirty="0">
              <a:solidFill>
                <a:srgbClr val="FFFFFF"/>
              </a:solidFill>
            </a:endParaRPr>
          </a:p>
        </p:txBody>
      </p:sp>
    </p:spTree>
    <p:extLst>
      <p:ext uri="{BB962C8B-B14F-4D97-AF65-F5344CB8AC3E}">
        <p14:creationId xmlns:p14="http://schemas.microsoft.com/office/powerpoint/2010/main" val="230488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42"/>
          <p:cNvSpPr/>
          <p:nvPr/>
        </p:nvSpPr>
        <p:spPr>
          <a:xfrm>
            <a:off x="6629400" y="4334420"/>
            <a:ext cx="1066800" cy="342900"/>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00" dirty="0" smtClean="0"/>
              <a:t>Context / Information</a:t>
            </a:r>
            <a:endParaRPr lang="en-US" sz="1000" dirty="0"/>
          </a:p>
        </p:txBody>
      </p:sp>
      <p:sp>
        <p:nvSpPr>
          <p:cNvPr id="42" name="Rounded Rectangle 41"/>
          <p:cNvSpPr/>
          <p:nvPr/>
        </p:nvSpPr>
        <p:spPr>
          <a:xfrm>
            <a:off x="6477000" y="4220120"/>
            <a:ext cx="1066800" cy="342900"/>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000" dirty="0" smtClean="0"/>
              <a:t>Context / Information</a:t>
            </a:r>
            <a:endParaRPr lang="en-US" sz="1000" dirty="0"/>
          </a:p>
        </p:txBody>
      </p:sp>
      <p:sp>
        <p:nvSpPr>
          <p:cNvPr id="29" name="Rounded Rectangle 28"/>
          <p:cNvSpPr/>
          <p:nvPr/>
        </p:nvSpPr>
        <p:spPr>
          <a:xfrm>
            <a:off x="6477000" y="3134270"/>
            <a:ext cx="1066800" cy="342900"/>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00" dirty="0" smtClean="0"/>
              <a:t>Context / Information</a:t>
            </a:r>
            <a:endParaRPr lang="en-US" sz="1000" dirty="0"/>
          </a:p>
        </p:txBody>
      </p:sp>
      <p:sp>
        <p:nvSpPr>
          <p:cNvPr id="2" name="Title 1"/>
          <p:cNvSpPr>
            <a:spLocks noGrp="1"/>
          </p:cNvSpPr>
          <p:nvPr>
            <p:ph type="title"/>
          </p:nvPr>
        </p:nvSpPr>
        <p:spPr>
          <a:xfrm>
            <a:off x="1331495" y="149836"/>
            <a:ext cx="7575876" cy="566375"/>
          </a:xfrm>
        </p:spPr>
        <p:txBody>
          <a:bodyPr/>
          <a:lstStyle/>
          <a:p>
            <a:r>
              <a:rPr lang="en-US" dirty="0" smtClean="0"/>
              <a:t>Omnichannel Experience – Context Follows </a:t>
            </a:r>
            <a:endParaRPr lang="en-US" dirty="0"/>
          </a:p>
        </p:txBody>
      </p:sp>
      <p:sp>
        <p:nvSpPr>
          <p:cNvPr id="12" name="Rounded Rectangle 11"/>
          <p:cNvSpPr/>
          <p:nvPr/>
        </p:nvSpPr>
        <p:spPr>
          <a:xfrm rot="5400000">
            <a:off x="-866775" y="2648495"/>
            <a:ext cx="2800350" cy="457200"/>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Customer</a:t>
            </a:r>
            <a:endParaRPr lang="en-US" dirty="0"/>
          </a:p>
        </p:txBody>
      </p:sp>
      <p:grpSp>
        <p:nvGrpSpPr>
          <p:cNvPr id="19" name="Group 18"/>
          <p:cNvGrpSpPr/>
          <p:nvPr/>
        </p:nvGrpSpPr>
        <p:grpSpPr>
          <a:xfrm>
            <a:off x="914400" y="1316387"/>
            <a:ext cx="7772400" cy="903490"/>
            <a:chOff x="914400" y="4357949"/>
            <a:chExt cx="7772400" cy="1204651"/>
          </a:xfrm>
        </p:grpSpPr>
        <p:sp>
          <p:nvSpPr>
            <p:cNvPr id="7" name="Right Arrow 6"/>
            <p:cNvSpPr/>
            <p:nvPr/>
          </p:nvSpPr>
          <p:spPr>
            <a:xfrm>
              <a:off x="914400" y="4800600"/>
              <a:ext cx="6858000" cy="228600"/>
            </a:xfrm>
            <a:prstGeom prst="right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dirty="0"/>
            </a:p>
          </p:txBody>
        </p:sp>
        <p:sp>
          <p:nvSpPr>
            <p:cNvPr id="11" name="TextBox 10"/>
            <p:cNvSpPr txBox="1"/>
            <p:nvPr/>
          </p:nvSpPr>
          <p:spPr>
            <a:xfrm>
              <a:off x="914400" y="4357949"/>
              <a:ext cx="1252266" cy="492442"/>
            </a:xfrm>
            <a:prstGeom prst="rect">
              <a:avLst/>
            </a:prstGeom>
            <a:noFill/>
          </p:spPr>
          <p:txBody>
            <a:bodyPr wrap="none" rtlCol="0">
              <a:spAutoFit/>
            </a:bodyPr>
            <a:lstStyle/>
            <a:p>
              <a:r>
                <a:rPr lang="en-US" dirty="0" smtClean="0"/>
                <a:t>Self Service</a:t>
              </a:r>
              <a:endParaRPr lang="en-US" dirty="0"/>
            </a:p>
          </p:txBody>
        </p:sp>
        <p:sp>
          <p:nvSpPr>
            <p:cNvPr id="15" name="Rounded Rectangle 14"/>
            <p:cNvSpPr/>
            <p:nvPr/>
          </p:nvSpPr>
          <p:spPr>
            <a:xfrm>
              <a:off x="7772400" y="4495800"/>
              <a:ext cx="914400" cy="838200"/>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App</a:t>
              </a:r>
              <a:endParaRPr lang="en-US" dirty="0"/>
            </a:p>
          </p:txBody>
        </p:sp>
        <p:sp>
          <p:nvSpPr>
            <p:cNvPr id="16" name="Rounded Rectangle 15"/>
            <p:cNvSpPr/>
            <p:nvPr/>
          </p:nvSpPr>
          <p:spPr>
            <a:xfrm>
              <a:off x="6324600" y="5105400"/>
              <a:ext cx="1066800" cy="457200"/>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00" dirty="0" smtClean="0"/>
                <a:t>Context / Information</a:t>
              </a:r>
              <a:endParaRPr lang="en-US" sz="1000" dirty="0"/>
            </a:p>
          </p:txBody>
        </p:sp>
      </p:grpSp>
      <p:grpSp>
        <p:nvGrpSpPr>
          <p:cNvPr id="22" name="Group 21"/>
          <p:cNvGrpSpPr/>
          <p:nvPr/>
        </p:nvGrpSpPr>
        <p:grpSpPr>
          <a:xfrm>
            <a:off x="914400" y="2417006"/>
            <a:ext cx="7772400" cy="888720"/>
            <a:chOff x="914400" y="3006042"/>
            <a:chExt cx="7772400" cy="1184958"/>
          </a:xfrm>
        </p:grpSpPr>
        <p:sp>
          <p:nvSpPr>
            <p:cNvPr id="6" name="Right Arrow 5"/>
            <p:cNvSpPr/>
            <p:nvPr/>
          </p:nvSpPr>
          <p:spPr>
            <a:xfrm>
              <a:off x="914400" y="3429000"/>
              <a:ext cx="6858000" cy="228600"/>
            </a:xfrm>
            <a:prstGeom prst="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TextBox 9"/>
            <p:cNvSpPr txBox="1"/>
            <p:nvPr/>
          </p:nvSpPr>
          <p:spPr>
            <a:xfrm>
              <a:off x="914400" y="3006042"/>
              <a:ext cx="1073731" cy="492442"/>
            </a:xfrm>
            <a:prstGeom prst="rect">
              <a:avLst/>
            </a:prstGeom>
            <a:noFill/>
          </p:spPr>
          <p:txBody>
            <a:bodyPr wrap="none" rtlCol="0">
              <a:spAutoFit/>
            </a:bodyPr>
            <a:lstStyle/>
            <a:p>
              <a:r>
                <a:rPr lang="en-US" dirty="0" smtClean="0"/>
                <a:t>Text Chat</a:t>
              </a:r>
              <a:endParaRPr lang="en-US" dirty="0"/>
            </a:p>
          </p:txBody>
        </p:sp>
        <p:sp>
          <p:nvSpPr>
            <p:cNvPr id="14" name="Rounded Rectangle 13"/>
            <p:cNvSpPr/>
            <p:nvPr/>
          </p:nvSpPr>
          <p:spPr>
            <a:xfrm>
              <a:off x="7772400" y="3124200"/>
              <a:ext cx="914400" cy="838200"/>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Agent</a:t>
              </a:r>
              <a:endParaRPr lang="en-US" dirty="0"/>
            </a:p>
          </p:txBody>
        </p:sp>
        <p:sp>
          <p:nvSpPr>
            <p:cNvPr id="17" name="Rounded Rectangle 16"/>
            <p:cNvSpPr/>
            <p:nvPr/>
          </p:nvSpPr>
          <p:spPr>
            <a:xfrm>
              <a:off x="6324600" y="3733800"/>
              <a:ext cx="1066800" cy="457200"/>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000" dirty="0" smtClean="0"/>
                <a:t>Context / Information</a:t>
              </a:r>
              <a:endParaRPr lang="en-US" sz="1000" dirty="0"/>
            </a:p>
          </p:txBody>
        </p:sp>
      </p:grpSp>
      <p:grpSp>
        <p:nvGrpSpPr>
          <p:cNvPr id="21" name="Group 20"/>
          <p:cNvGrpSpPr/>
          <p:nvPr/>
        </p:nvGrpSpPr>
        <p:grpSpPr>
          <a:xfrm>
            <a:off x="914400" y="3545237"/>
            <a:ext cx="7772400" cy="903490"/>
            <a:chOff x="914400" y="1690949"/>
            <a:chExt cx="7772400" cy="1204651"/>
          </a:xfrm>
        </p:grpSpPr>
        <p:sp>
          <p:nvSpPr>
            <p:cNvPr id="13" name="Rounded Rectangle 12"/>
            <p:cNvSpPr/>
            <p:nvPr/>
          </p:nvSpPr>
          <p:spPr>
            <a:xfrm>
              <a:off x="7772400" y="1828800"/>
              <a:ext cx="914400" cy="838200"/>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Agent</a:t>
              </a:r>
              <a:endParaRPr lang="en-US" dirty="0"/>
            </a:p>
          </p:txBody>
        </p:sp>
        <p:grpSp>
          <p:nvGrpSpPr>
            <p:cNvPr id="20" name="Group 19"/>
            <p:cNvGrpSpPr/>
            <p:nvPr/>
          </p:nvGrpSpPr>
          <p:grpSpPr>
            <a:xfrm>
              <a:off x="914400" y="1690949"/>
              <a:ext cx="6858000" cy="1204651"/>
              <a:chOff x="914400" y="1690949"/>
              <a:chExt cx="6858000" cy="1204651"/>
            </a:xfrm>
          </p:grpSpPr>
          <p:sp>
            <p:nvSpPr>
              <p:cNvPr id="5" name="Right Arrow 4"/>
              <p:cNvSpPr/>
              <p:nvPr/>
            </p:nvSpPr>
            <p:spPr>
              <a:xfrm>
                <a:off x="914400" y="2133600"/>
                <a:ext cx="6858000" cy="228600"/>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14400" y="1690949"/>
                <a:ext cx="1333756" cy="492442"/>
              </a:xfrm>
              <a:prstGeom prst="rect">
                <a:avLst/>
              </a:prstGeom>
              <a:noFill/>
            </p:spPr>
            <p:txBody>
              <a:bodyPr wrap="none" rtlCol="0">
                <a:spAutoFit/>
              </a:bodyPr>
              <a:lstStyle/>
              <a:p>
                <a:r>
                  <a:rPr lang="en-US" dirty="0" smtClean="0"/>
                  <a:t>Voice/Video</a:t>
                </a:r>
                <a:endParaRPr lang="en-US" dirty="0"/>
              </a:p>
            </p:txBody>
          </p:sp>
          <p:sp>
            <p:nvSpPr>
              <p:cNvPr id="18" name="Rounded Rectangle 17"/>
              <p:cNvSpPr/>
              <p:nvPr/>
            </p:nvSpPr>
            <p:spPr>
              <a:xfrm>
                <a:off x="6324600" y="2438400"/>
                <a:ext cx="1066800" cy="457200"/>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Context / Information</a:t>
                </a:r>
                <a:endParaRPr lang="en-US" sz="1000" dirty="0"/>
              </a:p>
            </p:txBody>
          </p:sp>
        </p:grpSp>
      </p:grpSp>
      <p:sp>
        <p:nvSpPr>
          <p:cNvPr id="3" name="Rounded Rectangle 2"/>
          <p:cNvSpPr/>
          <p:nvPr/>
        </p:nvSpPr>
        <p:spPr>
          <a:xfrm>
            <a:off x="2971800" y="905420"/>
            <a:ext cx="2514600" cy="51435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Palettes</a:t>
            </a:r>
            <a:endParaRPr lang="en-US" dirty="0"/>
          </a:p>
        </p:txBody>
      </p:sp>
      <p:sp>
        <p:nvSpPr>
          <p:cNvPr id="8" name="Donut 7"/>
          <p:cNvSpPr/>
          <p:nvPr/>
        </p:nvSpPr>
        <p:spPr>
          <a:xfrm>
            <a:off x="3276600" y="1591220"/>
            <a:ext cx="304800" cy="285750"/>
          </a:xfrm>
          <a:prstGeom prst="donu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24" name="Up-Down Arrow 23"/>
          <p:cNvSpPr/>
          <p:nvPr/>
        </p:nvSpPr>
        <p:spPr>
          <a:xfrm>
            <a:off x="3276600" y="1305470"/>
            <a:ext cx="304800" cy="285750"/>
          </a:xfrm>
          <a:prstGeom prst="upDown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Donut 24"/>
          <p:cNvSpPr/>
          <p:nvPr/>
        </p:nvSpPr>
        <p:spPr>
          <a:xfrm>
            <a:off x="4038600" y="2677070"/>
            <a:ext cx="304800" cy="285750"/>
          </a:xfrm>
          <a:prstGeom prst="donu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26" name="Up-Down Arrow 25"/>
          <p:cNvSpPr/>
          <p:nvPr/>
        </p:nvSpPr>
        <p:spPr>
          <a:xfrm>
            <a:off x="4038600" y="1419770"/>
            <a:ext cx="304800" cy="1257300"/>
          </a:xfrm>
          <a:prstGeom prst="upDown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Donut 26"/>
          <p:cNvSpPr/>
          <p:nvPr/>
        </p:nvSpPr>
        <p:spPr>
          <a:xfrm>
            <a:off x="4953000" y="3820070"/>
            <a:ext cx="304800" cy="285750"/>
          </a:xfrm>
          <a:prstGeom prst="donu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28" name="Up-Down Arrow 27"/>
          <p:cNvSpPr/>
          <p:nvPr/>
        </p:nvSpPr>
        <p:spPr>
          <a:xfrm>
            <a:off x="4953000" y="1419770"/>
            <a:ext cx="304800" cy="2400300"/>
          </a:xfrm>
          <a:prstGeom prst="upDown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Footer Placeholder 1"/>
          <p:cNvSpPr>
            <a:spLocks noGrp="1"/>
          </p:cNvSpPr>
          <p:nvPr>
            <p:ph type="ftr" sz="quarter" idx="11"/>
          </p:nvPr>
        </p:nvSpPr>
        <p:spPr>
          <a:xfrm>
            <a:off x="107629" y="4876119"/>
            <a:ext cx="3898938" cy="273844"/>
          </a:xfrm>
        </p:spPr>
        <p:txBody>
          <a:bodyPr/>
          <a:lstStyle/>
          <a:p>
            <a:r>
              <a:rPr lang="en-US" dirty="0" smtClean="0">
                <a:solidFill>
                  <a:prstClr val="white"/>
                </a:solidFill>
              </a:rPr>
              <a:t>CaféX Communications Confidential © 2014 – All Rights Reserved. </a:t>
            </a:r>
            <a:endParaRPr lang="en-US" dirty="0">
              <a:solidFill>
                <a:prstClr val="white"/>
              </a:solidFill>
            </a:endParaRPr>
          </a:p>
        </p:txBody>
      </p:sp>
      <p:sp>
        <p:nvSpPr>
          <p:cNvPr id="31" name="Slide Number Placeholder 2"/>
          <p:cNvSpPr>
            <a:spLocks noGrp="1"/>
          </p:cNvSpPr>
          <p:nvPr>
            <p:ph type="sldNum" sz="quarter" idx="12"/>
          </p:nvPr>
        </p:nvSpPr>
        <p:spPr>
          <a:xfrm>
            <a:off x="7014842" y="4876119"/>
            <a:ext cx="2133600" cy="273844"/>
          </a:xfrm>
        </p:spPr>
        <p:txBody>
          <a:bodyPr/>
          <a:lstStyle/>
          <a:p>
            <a:fld id="{0431C951-9D62-474D-B35D-66AB940D3B2F}" type="slidenum">
              <a:rPr lang="en-US" sz="1000" smtClean="0">
                <a:solidFill>
                  <a:srgbClr val="FFFFFF"/>
                </a:solidFill>
              </a:rPr>
              <a:pPr/>
              <a:t>47</a:t>
            </a:fld>
            <a:endParaRPr lang="en-US" sz="1000" dirty="0">
              <a:solidFill>
                <a:srgbClr val="FFFFFF"/>
              </a:solidFill>
            </a:endParaRPr>
          </a:p>
        </p:txBody>
      </p:sp>
    </p:spTree>
    <p:extLst>
      <p:ext uri="{BB962C8B-B14F-4D97-AF65-F5344CB8AC3E}">
        <p14:creationId xmlns:p14="http://schemas.microsoft.com/office/powerpoint/2010/main" val="299418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2" grpId="0" animBg="1"/>
      <p:bldP spid="29" grpId="0" animBg="1"/>
      <p:bldP spid="8" grpId="0" animBg="1"/>
      <p:bldP spid="24" grpId="0" animBg="1"/>
      <p:bldP spid="25" grpId="0" animBg="1"/>
      <p:bldP spid="26" grpId="0" animBg="1"/>
      <p:bldP spid="27" grpId="0" animBg="1"/>
      <p:bldP spid="2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schemeClr val="bg1"/>
                </a:solidFill>
              </a:rPr>
              <a:t>CaféX Communications Confidential © 2014 – All Rights Reserved. </a:t>
            </a:r>
            <a:endParaRPr lang="en-US" dirty="0">
              <a:solidFill>
                <a:schemeClr val="bg1"/>
              </a:solidFill>
            </a:endParaRPr>
          </a:p>
        </p:txBody>
      </p:sp>
      <p:sp>
        <p:nvSpPr>
          <p:cNvPr id="3" name="Slide Number Placeholder 2"/>
          <p:cNvSpPr>
            <a:spLocks noGrp="1"/>
          </p:cNvSpPr>
          <p:nvPr>
            <p:ph type="sldNum" sz="quarter" idx="12"/>
          </p:nvPr>
        </p:nvSpPr>
        <p:spPr/>
        <p:txBody>
          <a:bodyPr/>
          <a:lstStyle/>
          <a:p>
            <a:fld id="{0431C951-9D62-474D-B35D-66AB940D3B2F}" type="slidenum">
              <a:rPr lang="en-US" sz="1000" smtClean="0">
                <a:solidFill>
                  <a:srgbClr val="FFFFFF"/>
                </a:solidFill>
              </a:rPr>
              <a:t>48</a:t>
            </a:fld>
            <a:endParaRPr lang="en-US" sz="1000" dirty="0">
              <a:solidFill>
                <a:srgbClr val="FFFFFF"/>
              </a:solidFill>
            </a:endParaRPr>
          </a:p>
        </p:txBody>
      </p:sp>
      <p:sp>
        <p:nvSpPr>
          <p:cNvPr id="4" name="Title 3"/>
          <p:cNvSpPr>
            <a:spLocks noGrp="1"/>
          </p:cNvSpPr>
          <p:nvPr>
            <p:ph type="title"/>
          </p:nvPr>
        </p:nvSpPr>
        <p:spPr>
          <a:xfrm>
            <a:off x="1302707" y="149836"/>
            <a:ext cx="7604664" cy="566375"/>
          </a:xfrm>
        </p:spPr>
        <p:txBody>
          <a:bodyPr/>
          <a:lstStyle/>
          <a:p>
            <a:r>
              <a:rPr lang="en-US" dirty="0" smtClean="0"/>
              <a:t>Omnichannel Experience – Context Follows</a:t>
            </a:r>
            <a:endParaRPr lang="en-US" dirty="0"/>
          </a:p>
        </p:txBody>
      </p:sp>
      <p:graphicFrame>
        <p:nvGraphicFramePr>
          <p:cNvPr id="7" name="Diagram 6"/>
          <p:cNvGraphicFramePr/>
          <p:nvPr>
            <p:extLst>
              <p:ext uri="{D42A27DB-BD31-4B8C-83A1-F6EECF244321}">
                <p14:modId xmlns:p14="http://schemas.microsoft.com/office/powerpoint/2010/main" val="1431476261"/>
              </p:ext>
            </p:extLst>
          </p:nvPr>
        </p:nvGraphicFramePr>
        <p:xfrm>
          <a:off x="233133" y="937942"/>
          <a:ext cx="8368999" cy="3801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descr="https://encrypted-tbn1.gstatic.com/images?q=tbn:ANd9GcRkZVLZV0ZnqxVE-mueefBj4wwtxC3nIxp-OrkASvX2etnnZNIp"/>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3556" r="100000"/>
                    </a14:imgEffect>
                  </a14:imgLayer>
                </a14:imgProps>
              </a:ext>
              <a:ext uri="{28A0092B-C50C-407E-A947-70E740481C1C}">
                <a14:useLocalDpi xmlns:a14="http://schemas.microsoft.com/office/drawing/2010/main" val="0"/>
              </a:ext>
            </a:extLst>
          </a:blip>
          <a:srcRect/>
          <a:stretch>
            <a:fillRect/>
          </a:stretch>
        </p:blipFill>
        <p:spPr bwMode="auto">
          <a:xfrm>
            <a:off x="245659" y="1057950"/>
            <a:ext cx="581059" cy="581059"/>
          </a:xfrm>
          <a:prstGeom prst="ellipse">
            <a:avLst/>
          </a:prstGeom>
          <a:noFill/>
          <a:extLst>
            <a:ext uri="{909E8E84-426E-40DD-AFC4-6F175D3DCCD1}">
              <a14:hiddenFill xmlns:a14="http://schemas.microsoft.com/office/drawing/2010/main">
                <a:solidFill>
                  <a:srgbClr val="FFFFFF"/>
                </a:solidFill>
              </a14:hiddenFill>
            </a:ext>
          </a:extLst>
        </p:spPr>
      </p:pic>
      <p:pic>
        <p:nvPicPr>
          <p:cNvPr id="3079" name="Picture 7" descr="http://www.delivernet.co.uk/289-1009-thickbox/syringe-50ml-leurlock.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3985" y="1586945"/>
            <a:ext cx="608514" cy="608514"/>
          </a:xfrm>
          <a:prstGeom prst="ellipse">
            <a:avLst/>
          </a:prstGeom>
          <a:noFill/>
          <a:extLst>
            <a:ext uri="{909E8E84-426E-40DD-AFC4-6F175D3DCCD1}">
              <a14:hiddenFill xmlns:a14="http://schemas.microsoft.com/office/drawing/2010/main">
                <a:solidFill>
                  <a:srgbClr val="FFFFFF"/>
                </a:solidFill>
              </a14:hiddenFill>
            </a:ext>
          </a:extLst>
        </p:spPr>
      </p:pic>
      <p:grpSp>
        <p:nvGrpSpPr>
          <p:cNvPr id="14" name="Group 13"/>
          <p:cNvGrpSpPr>
            <a:grpSpLocks noChangeAspect="1"/>
          </p:cNvGrpSpPr>
          <p:nvPr/>
        </p:nvGrpSpPr>
        <p:grpSpPr>
          <a:xfrm rot="2400000">
            <a:off x="750883" y="3514452"/>
            <a:ext cx="253782" cy="455608"/>
            <a:chOff x="5595775" y="2379586"/>
            <a:chExt cx="1175495" cy="2110335"/>
          </a:xfrm>
        </p:grpSpPr>
        <p:sp>
          <p:nvSpPr>
            <p:cNvPr id="10" name="Rounded Rectangle 9"/>
            <p:cNvSpPr/>
            <p:nvPr/>
          </p:nvSpPr>
          <p:spPr>
            <a:xfrm>
              <a:off x="5595775" y="3027290"/>
              <a:ext cx="1175495" cy="240706"/>
            </a:xfrm>
            <a:prstGeom prst="roundRect">
              <a:avLst>
                <a:gd name="adj" fmla="val 37759"/>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5795583" y="2379586"/>
              <a:ext cx="775878" cy="746313"/>
              <a:chOff x="5803666" y="2379586"/>
              <a:chExt cx="775878" cy="746313"/>
            </a:xfrm>
          </p:grpSpPr>
          <p:sp>
            <p:nvSpPr>
              <p:cNvPr id="20" name="Rounded Rectangle 19"/>
              <p:cNvSpPr/>
              <p:nvPr/>
            </p:nvSpPr>
            <p:spPr>
              <a:xfrm rot="5400000">
                <a:off x="5521949" y="2661303"/>
                <a:ext cx="746313" cy="182880"/>
              </a:xfrm>
              <a:prstGeom prst="roundRect">
                <a:avLst>
                  <a:gd name="adj" fmla="val 37759"/>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rot="5400000">
                <a:off x="6114947" y="2661303"/>
                <a:ext cx="746313" cy="182880"/>
              </a:xfrm>
              <a:prstGeom prst="roundRect">
                <a:avLst>
                  <a:gd name="adj" fmla="val 37759"/>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Rounded Rectangle 21"/>
            <p:cNvSpPr/>
            <p:nvPr/>
          </p:nvSpPr>
          <p:spPr>
            <a:xfrm>
              <a:off x="5595775" y="3292584"/>
              <a:ext cx="1175495" cy="451636"/>
            </a:xfrm>
            <a:prstGeom prst="roundRect">
              <a:avLst>
                <a:gd name="adj" fmla="val 37759"/>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Isosceles Triangle 10"/>
            <p:cNvSpPr/>
            <p:nvPr/>
          </p:nvSpPr>
          <p:spPr>
            <a:xfrm rot="10800000">
              <a:off x="5776237" y="3576734"/>
              <a:ext cx="814571" cy="704335"/>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6114942" y="4105873"/>
              <a:ext cx="137160" cy="38404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8" name="Left-Right Arrow 17"/>
          <p:cNvSpPr/>
          <p:nvPr/>
        </p:nvSpPr>
        <p:spPr>
          <a:xfrm>
            <a:off x="783461" y="2416628"/>
            <a:ext cx="519246" cy="283029"/>
          </a:xfrm>
          <a:prstGeom prst="lef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081" name="Picture 9" descr="http://www.panurgy.com/wp-content/uploads/2013/02/panurgy-icon-storage-blue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7432" y="4060118"/>
            <a:ext cx="537802" cy="50707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2969" y="2795643"/>
            <a:ext cx="692715" cy="69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549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loud 52"/>
          <p:cNvSpPr/>
          <p:nvPr/>
        </p:nvSpPr>
        <p:spPr>
          <a:xfrm>
            <a:off x="6861036" y="1022229"/>
            <a:ext cx="1901964" cy="779370"/>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200" dirty="0" smtClean="0"/>
              <a:t>Network/Agents</a:t>
            </a:r>
            <a:endParaRPr lang="en-US" sz="1200" dirty="0"/>
          </a:p>
        </p:txBody>
      </p:sp>
      <p:grpSp>
        <p:nvGrpSpPr>
          <p:cNvPr id="4" name="Group 3"/>
          <p:cNvGrpSpPr/>
          <p:nvPr/>
        </p:nvGrpSpPr>
        <p:grpSpPr>
          <a:xfrm>
            <a:off x="3322347" y="2969667"/>
            <a:ext cx="742842" cy="761613"/>
            <a:chOff x="2838558" y="4594496"/>
            <a:chExt cx="742842" cy="1015484"/>
          </a:xfrm>
        </p:grpSpPr>
        <p:sp>
          <p:nvSpPr>
            <p:cNvPr id="5" name="Rounded Rectangle 4"/>
            <p:cNvSpPr/>
            <p:nvPr/>
          </p:nvSpPr>
          <p:spPr>
            <a:xfrm>
              <a:off x="2838558" y="4594496"/>
              <a:ext cx="742842" cy="1015484"/>
            </a:xfrm>
            <a:prstGeom prst="roundRect">
              <a:avLst/>
            </a:prstGeom>
            <a:solidFill>
              <a:schemeClr val="bg1"/>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b"/>
            <a:lstStyle/>
            <a:p>
              <a:pPr algn="ctr"/>
              <a:r>
                <a:rPr lang="en-US" sz="800" b="1" dirty="0" smtClean="0">
                  <a:solidFill>
                    <a:sysClr val="windowText" lastClr="000000"/>
                  </a:solidFill>
                </a:rPr>
                <a:t>Palettes Server</a:t>
              </a:r>
              <a:endParaRPr lang="en-US" sz="800" b="1" dirty="0">
                <a:solidFill>
                  <a:sysClr val="windowText" lastClr="000000"/>
                </a:solidFill>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1295" t="13520" r="13141" b="12588"/>
            <a:stretch>
              <a:fillRect/>
            </a:stretch>
          </p:blipFill>
          <p:spPr bwMode="auto">
            <a:xfrm>
              <a:off x="2980898" y="4679920"/>
              <a:ext cx="462032" cy="455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 name="Picture 7" descr="smart_phone_simp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417" y="2886973"/>
            <a:ext cx="630666" cy="833438"/>
          </a:xfrm>
          <a:prstGeom prst="rect">
            <a:avLst/>
          </a:prstGeom>
        </p:spPr>
      </p:pic>
      <p:sp>
        <p:nvSpPr>
          <p:cNvPr id="13" name="Rounded Rectangle 12"/>
          <p:cNvSpPr/>
          <p:nvPr/>
        </p:nvSpPr>
        <p:spPr>
          <a:xfrm>
            <a:off x="3322347" y="1274218"/>
            <a:ext cx="742842" cy="663067"/>
          </a:xfrm>
          <a:prstGeom prst="roundRect">
            <a:avLst/>
          </a:prstGeom>
          <a:solidFill>
            <a:schemeClr val="bg1"/>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72000" rIns="72000" rtlCol="0" anchor="b"/>
          <a:lstStyle/>
          <a:p>
            <a:pPr algn="ctr"/>
            <a:r>
              <a:rPr lang="en-US" sz="800" b="1" dirty="0" smtClean="0">
                <a:solidFill>
                  <a:sysClr val="windowText" lastClr="000000"/>
                </a:solidFill>
              </a:rPr>
              <a:t>Telephony Server</a:t>
            </a:r>
            <a:endParaRPr lang="en-US" sz="800" b="1" dirty="0">
              <a:solidFill>
                <a:sysClr val="windowText" lastClr="000000"/>
              </a:solidFill>
            </a:endParaRPr>
          </a:p>
        </p:txBody>
      </p:sp>
      <p:sp>
        <p:nvSpPr>
          <p:cNvPr id="18" name="Rounded Rectangle 17"/>
          <p:cNvSpPr/>
          <p:nvPr/>
        </p:nvSpPr>
        <p:spPr>
          <a:xfrm>
            <a:off x="6118193" y="1649877"/>
            <a:ext cx="742842" cy="663067"/>
          </a:xfrm>
          <a:prstGeom prst="roundRect">
            <a:avLst/>
          </a:prstGeom>
          <a:solidFill>
            <a:schemeClr val="bg1"/>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72000" rIns="72000" rtlCol="0" anchor="b"/>
          <a:lstStyle/>
          <a:p>
            <a:pPr algn="ctr"/>
            <a:r>
              <a:rPr lang="en-US" sz="800" b="1" dirty="0" smtClean="0">
                <a:solidFill>
                  <a:sysClr val="windowText" lastClr="000000"/>
                </a:solidFill>
              </a:rPr>
              <a:t>Interaction Server</a:t>
            </a:r>
            <a:endParaRPr lang="en-US" sz="800" b="1" dirty="0">
              <a:solidFill>
                <a:sysClr val="windowText" lastClr="000000"/>
              </a:solidFill>
            </a:endParaRPr>
          </a:p>
        </p:txBody>
      </p:sp>
      <p:cxnSp>
        <p:nvCxnSpPr>
          <p:cNvPr id="21" name="Straight Arrow Connector 20"/>
          <p:cNvCxnSpPr/>
          <p:nvPr/>
        </p:nvCxnSpPr>
        <p:spPr>
          <a:xfrm>
            <a:off x="1382083" y="3507414"/>
            <a:ext cx="1940264" cy="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25" name="Rounded Rectangle 24"/>
          <p:cNvSpPr/>
          <p:nvPr/>
        </p:nvSpPr>
        <p:spPr>
          <a:xfrm>
            <a:off x="5709741" y="2969668"/>
            <a:ext cx="742842" cy="663067"/>
          </a:xfrm>
          <a:prstGeom prst="roundRect">
            <a:avLst/>
          </a:prstGeom>
          <a:solidFill>
            <a:schemeClr val="bg1"/>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b"/>
          <a:lstStyle/>
          <a:p>
            <a:pPr algn="ctr"/>
            <a:r>
              <a:rPr lang="en-US" sz="800" b="1" dirty="0" smtClean="0">
                <a:solidFill>
                  <a:sysClr val="windowText" lastClr="000000"/>
                </a:solidFill>
              </a:rPr>
              <a:t>Data Store </a:t>
            </a:r>
          </a:p>
        </p:txBody>
      </p:sp>
      <p:sp>
        <p:nvSpPr>
          <p:cNvPr id="27" name="TextBox 26"/>
          <p:cNvSpPr txBox="1"/>
          <p:nvPr/>
        </p:nvSpPr>
        <p:spPr>
          <a:xfrm>
            <a:off x="5709741" y="2670107"/>
            <a:ext cx="1784463" cy="246221"/>
          </a:xfrm>
          <a:prstGeom prst="rect">
            <a:avLst/>
          </a:prstGeom>
          <a:noFill/>
        </p:spPr>
        <p:txBody>
          <a:bodyPr wrap="none" rtlCol="0">
            <a:spAutoFit/>
          </a:bodyPr>
          <a:lstStyle/>
          <a:p>
            <a:r>
              <a:rPr lang="en-US" sz="1000" dirty="0" smtClean="0"/>
              <a:t>Note: Can be in-memory or DB</a:t>
            </a:r>
            <a:endParaRPr lang="en-US" sz="1000" dirty="0"/>
          </a:p>
        </p:txBody>
      </p:sp>
      <p:cxnSp>
        <p:nvCxnSpPr>
          <p:cNvPr id="32" name="Straight Arrow Connector 31"/>
          <p:cNvCxnSpPr/>
          <p:nvPr/>
        </p:nvCxnSpPr>
        <p:spPr>
          <a:xfrm>
            <a:off x="4065189" y="3507414"/>
            <a:ext cx="1644552" cy="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36" name="Elbow Connector 35"/>
          <p:cNvCxnSpPr>
            <a:stCxn id="8" idx="0"/>
            <a:endCxn id="13" idx="1"/>
          </p:cNvCxnSpPr>
          <p:nvPr/>
        </p:nvCxnSpPr>
        <p:spPr>
          <a:xfrm rot="5400000" flipH="1" flipV="1">
            <a:off x="1553937" y="1118565"/>
            <a:ext cx="1281222" cy="2255597"/>
          </a:xfrm>
          <a:prstGeom prst="bentConnector2">
            <a:avLst/>
          </a:prstGeom>
          <a:ln>
            <a:tailEnd type="arrow"/>
          </a:ln>
        </p:spPr>
        <p:style>
          <a:lnRef idx="2">
            <a:schemeClr val="accent4"/>
          </a:lnRef>
          <a:fillRef idx="0">
            <a:schemeClr val="accent4"/>
          </a:fillRef>
          <a:effectRef idx="1">
            <a:schemeClr val="accent4"/>
          </a:effectRef>
          <a:fontRef idx="minor">
            <a:schemeClr val="tx1"/>
          </a:fontRef>
        </p:style>
      </p:cxnSp>
      <p:sp>
        <p:nvSpPr>
          <p:cNvPr id="37" name="Rounded Rectangle 36"/>
          <p:cNvSpPr/>
          <p:nvPr/>
        </p:nvSpPr>
        <p:spPr>
          <a:xfrm>
            <a:off x="3047833" y="1937285"/>
            <a:ext cx="1291870" cy="270793"/>
          </a:xfrm>
          <a:prstGeom prst="roundRect">
            <a:avLst/>
          </a:prstGeom>
          <a:solidFill>
            <a:schemeClr val="bg1"/>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b"/>
          <a:lstStyle/>
          <a:p>
            <a:pPr algn="ctr"/>
            <a:r>
              <a:rPr lang="en-US" sz="800" b="1" dirty="0" smtClean="0">
                <a:solidFill>
                  <a:sysClr val="windowText" lastClr="000000"/>
                </a:solidFill>
              </a:rPr>
              <a:t>Palettes Routing Strategy</a:t>
            </a:r>
          </a:p>
        </p:txBody>
      </p:sp>
      <p:cxnSp>
        <p:nvCxnSpPr>
          <p:cNvPr id="39" name="Straight Arrow Connector 38"/>
          <p:cNvCxnSpPr>
            <a:stCxn id="13" idx="3"/>
            <a:endCxn id="13" idx="3"/>
          </p:cNvCxnSpPr>
          <p:nvPr/>
        </p:nvCxnSpPr>
        <p:spPr>
          <a:xfrm>
            <a:off x="4065189" y="1605751"/>
            <a:ext cx="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37" idx="2"/>
            <a:endCxn id="5" idx="0"/>
          </p:cNvCxnSpPr>
          <p:nvPr/>
        </p:nvCxnSpPr>
        <p:spPr>
          <a:xfrm>
            <a:off x="3693768" y="2208078"/>
            <a:ext cx="0" cy="761590"/>
          </a:xfrm>
          <a:prstGeom prst="straightConnector1">
            <a:avLst/>
          </a:prstGeom>
          <a:ln>
            <a:headEnd type="arrow"/>
            <a:tailEnd type="arrow"/>
          </a:ln>
        </p:spPr>
        <p:style>
          <a:lnRef idx="2">
            <a:schemeClr val="accent5"/>
          </a:lnRef>
          <a:fillRef idx="0">
            <a:schemeClr val="accent5"/>
          </a:fillRef>
          <a:effectRef idx="1">
            <a:schemeClr val="accent5"/>
          </a:effectRef>
          <a:fontRef idx="minor">
            <a:schemeClr val="tx1"/>
          </a:fontRef>
        </p:style>
      </p:cxnSp>
      <p:cxnSp>
        <p:nvCxnSpPr>
          <p:cNvPr id="44" name="Straight Arrow Connector 43"/>
          <p:cNvCxnSpPr/>
          <p:nvPr/>
        </p:nvCxnSpPr>
        <p:spPr>
          <a:xfrm>
            <a:off x="4065189" y="3110540"/>
            <a:ext cx="1644552" cy="0"/>
          </a:xfrm>
          <a:prstGeom prst="straightConnector1">
            <a:avLst/>
          </a:prstGeom>
          <a:ln>
            <a:headEnd type="arrow"/>
            <a:tailEnd type="arrow"/>
          </a:ln>
        </p:spPr>
        <p:style>
          <a:lnRef idx="2">
            <a:schemeClr val="accent6"/>
          </a:lnRef>
          <a:fillRef idx="0">
            <a:schemeClr val="accent6"/>
          </a:fillRef>
          <a:effectRef idx="1">
            <a:schemeClr val="accent6"/>
          </a:effectRef>
          <a:fontRef idx="minor">
            <a:schemeClr val="tx1"/>
          </a:fontRef>
        </p:style>
      </p:cxnSp>
      <p:cxnSp>
        <p:nvCxnSpPr>
          <p:cNvPr id="50" name="Straight Arrow Connector 49"/>
          <p:cNvCxnSpPr/>
          <p:nvPr/>
        </p:nvCxnSpPr>
        <p:spPr>
          <a:xfrm>
            <a:off x="4065189" y="1787573"/>
            <a:ext cx="2053004" cy="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52" name="Straight Arrow Connector 51"/>
          <p:cNvCxnSpPr/>
          <p:nvPr/>
        </p:nvCxnSpPr>
        <p:spPr>
          <a:xfrm>
            <a:off x="4065190" y="1411914"/>
            <a:ext cx="3007513" cy="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54" name="TextBox 53"/>
          <p:cNvSpPr txBox="1"/>
          <p:nvPr/>
        </p:nvSpPr>
        <p:spPr>
          <a:xfrm>
            <a:off x="1382083" y="3689632"/>
            <a:ext cx="1940264" cy="553998"/>
          </a:xfrm>
          <a:prstGeom prst="rect">
            <a:avLst/>
          </a:prstGeom>
          <a:noFill/>
        </p:spPr>
        <p:txBody>
          <a:bodyPr wrap="square" rtlCol="0">
            <a:spAutoFit/>
          </a:bodyPr>
          <a:lstStyle/>
          <a:p>
            <a:pPr algn="ctr"/>
            <a:r>
              <a:rPr lang="en-US" sz="1000" dirty="0" smtClean="0"/>
              <a:t>1. Palettes SDK is used to send contextual network into the network against a given ANI</a:t>
            </a:r>
            <a:endParaRPr lang="en-US" sz="1000" dirty="0"/>
          </a:p>
        </p:txBody>
      </p:sp>
      <p:sp>
        <p:nvSpPr>
          <p:cNvPr id="55" name="TextBox 54"/>
          <p:cNvSpPr txBox="1"/>
          <p:nvPr/>
        </p:nvSpPr>
        <p:spPr>
          <a:xfrm>
            <a:off x="4065189" y="3531226"/>
            <a:ext cx="1644552" cy="400110"/>
          </a:xfrm>
          <a:prstGeom prst="rect">
            <a:avLst/>
          </a:prstGeom>
          <a:noFill/>
        </p:spPr>
        <p:txBody>
          <a:bodyPr wrap="square" rtlCol="0">
            <a:spAutoFit/>
          </a:bodyPr>
          <a:lstStyle/>
          <a:p>
            <a:pPr algn="ctr"/>
            <a:r>
              <a:rPr lang="en-US" sz="1000" dirty="0"/>
              <a:t>2</a:t>
            </a:r>
            <a:r>
              <a:rPr lang="en-US" sz="1000" dirty="0" smtClean="0"/>
              <a:t>. Palettes stores contextual data for device</a:t>
            </a:r>
            <a:endParaRPr lang="en-US" sz="1000" dirty="0"/>
          </a:p>
        </p:txBody>
      </p:sp>
      <p:sp>
        <p:nvSpPr>
          <p:cNvPr id="59" name="TextBox 58"/>
          <p:cNvSpPr txBox="1"/>
          <p:nvPr/>
        </p:nvSpPr>
        <p:spPr>
          <a:xfrm>
            <a:off x="1055026" y="1110458"/>
            <a:ext cx="1644552" cy="400110"/>
          </a:xfrm>
          <a:prstGeom prst="rect">
            <a:avLst/>
          </a:prstGeom>
          <a:noFill/>
        </p:spPr>
        <p:txBody>
          <a:bodyPr wrap="square" rtlCol="0">
            <a:spAutoFit/>
          </a:bodyPr>
          <a:lstStyle/>
          <a:p>
            <a:pPr algn="ctr"/>
            <a:r>
              <a:rPr lang="en-US" sz="1000" dirty="0" smtClean="0"/>
              <a:t>3. Call is made into the network via smart phone</a:t>
            </a:r>
            <a:endParaRPr lang="en-US" sz="1000" dirty="0"/>
          </a:p>
        </p:txBody>
      </p:sp>
      <p:sp>
        <p:nvSpPr>
          <p:cNvPr id="60" name="TextBox 59"/>
          <p:cNvSpPr txBox="1"/>
          <p:nvPr/>
        </p:nvSpPr>
        <p:spPr>
          <a:xfrm>
            <a:off x="4065189" y="2686920"/>
            <a:ext cx="1644552" cy="400110"/>
          </a:xfrm>
          <a:prstGeom prst="rect">
            <a:avLst/>
          </a:prstGeom>
          <a:noFill/>
        </p:spPr>
        <p:txBody>
          <a:bodyPr wrap="square" rtlCol="0">
            <a:spAutoFit/>
          </a:bodyPr>
          <a:lstStyle/>
          <a:p>
            <a:pPr algn="ctr"/>
            <a:r>
              <a:rPr lang="en-US" sz="1000" dirty="0" smtClean="0"/>
              <a:t>5. Palettes </a:t>
            </a:r>
            <a:r>
              <a:rPr lang="en-US" sz="1000" dirty="0"/>
              <a:t>r</a:t>
            </a:r>
            <a:r>
              <a:rPr lang="en-US" sz="1000" dirty="0" smtClean="0"/>
              <a:t>etrieves contextual data</a:t>
            </a:r>
            <a:endParaRPr lang="en-US" sz="1000" dirty="0"/>
          </a:p>
        </p:txBody>
      </p:sp>
      <p:sp>
        <p:nvSpPr>
          <p:cNvPr id="61" name="TextBox 60"/>
          <p:cNvSpPr txBox="1"/>
          <p:nvPr/>
        </p:nvSpPr>
        <p:spPr>
          <a:xfrm>
            <a:off x="2146088" y="2244298"/>
            <a:ext cx="1146951" cy="861774"/>
          </a:xfrm>
          <a:prstGeom prst="rect">
            <a:avLst/>
          </a:prstGeom>
          <a:noFill/>
        </p:spPr>
        <p:txBody>
          <a:bodyPr wrap="square" rtlCol="0">
            <a:spAutoFit/>
          </a:bodyPr>
          <a:lstStyle/>
          <a:p>
            <a:r>
              <a:rPr lang="en-US" sz="1000" dirty="0" smtClean="0"/>
              <a:t>4. Palettes Routing Strategy requests any contextual data based on ANI</a:t>
            </a:r>
            <a:endParaRPr lang="en-US" sz="1000" dirty="0"/>
          </a:p>
        </p:txBody>
      </p:sp>
      <p:sp>
        <p:nvSpPr>
          <p:cNvPr id="62" name="TextBox 61"/>
          <p:cNvSpPr txBox="1"/>
          <p:nvPr/>
        </p:nvSpPr>
        <p:spPr>
          <a:xfrm>
            <a:off x="4339703" y="1801599"/>
            <a:ext cx="1644552" cy="400110"/>
          </a:xfrm>
          <a:prstGeom prst="rect">
            <a:avLst/>
          </a:prstGeom>
          <a:noFill/>
        </p:spPr>
        <p:txBody>
          <a:bodyPr wrap="square" rtlCol="0">
            <a:spAutoFit/>
          </a:bodyPr>
          <a:lstStyle/>
          <a:p>
            <a:pPr algn="ctr"/>
            <a:r>
              <a:rPr lang="en-US" sz="1000" dirty="0"/>
              <a:t>6</a:t>
            </a:r>
            <a:r>
              <a:rPr lang="en-US" sz="1000" dirty="0" smtClean="0"/>
              <a:t>. Interaction created with contextual data</a:t>
            </a:r>
            <a:endParaRPr lang="en-US" sz="1000" dirty="0"/>
          </a:p>
        </p:txBody>
      </p:sp>
      <p:sp>
        <p:nvSpPr>
          <p:cNvPr id="64" name="TextBox 63"/>
          <p:cNvSpPr txBox="1"/>
          <p:nvPr/>
        </p:nvSpPr>
        <p:spPr>
          <a:xfrm>
            <a:off x="4158311" y="910403"/>
            <a:ext cx="2532355" cy="400110"/>
          </a:xfrm>
          <a:prstGeom prst="rect">
            <a:avLst/>
          </a:prstGeom>
          <a:noFill/>
        </p:spPr>
        <p:txBody>
          <a:bodyPr wrap="square" rtlCol="0">
            <a:spAutoFit/>
          </a:bodyPr>
          <a:lstStyle/>
          <a:p>
            <a:pPr algn="ctr"/>
            <a:r>
              <a:rPr lang="en-US" sz="1000" dirty="0" smtClean="0"/>
              <a:t>7. Call Continues now associated with pre-populated interaction </a:t>
            </a:r>
            <a:endParaRPr lang="en-US" sz="1000" dirty="0"/>
          </a:p>
        </p:txBody>
      </p:sp>
      <p:cxnSp>
        <p:nvCxnSpPr>
          <p:cNvPr id="66" name="Straight Connector 65"/>
          <p:cNvCxnSpPr/>
          <p:nvPr/>
        </p:nvCxnSpPr>
        <p:spPr>
          <a:xfrm>
            <a:off x="6675067" y="3981350"/>
            <a:ext cx="656166"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67" name="Straight Connector 66"/>
          <p:cNvCxnSpPr/>
          <p:nvPr/>
        </p:nvCxnSpPr>
        <p:spPr>
          <a:xfrm>
            <a:off x="6675067" y="4212853"/>
            <a:ext cx="656166"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68" name="Straight Connector 67"/>
          <p:cNvCxnSpPr/>
          <p:nvPr/>
        </p:nvCxnSpPr>
        <p:spPr>
          <a:xfrm>
            <a:off x="6675067" y="4438278"/>
            <a:ext cx="656166" cy="0"/>
          </a:xfrm>
          <a:prstGeom prst="line">
            <a:avLst/>
          </a:prstGeom>
        </p:spPr>
        <p:style>
          <a:lnRef idx="2">
            <a:schemeClr val="accent6"/>
          </a:lnRef>
          <a:fillRef idx="0">
            <a:schemeClr val="accent6"/>
          </a:fillRef>
          <a:effectRef idx="1">
            <a:schemeClr val="accent6"/>
          </a:effectRef>
          <a:fontRef idx="minor">
            <a:schemeClr val="tx1"/>
          </a:fontRef>
        </p:style>
      </p:cxnSp>
      <p:sp>
        <p:nvSpPr>
          <p:cNvPr id="69" name="TextBox 68"/>
          <p:cNvSpPr txBox="1"/>
          <p:nvPr/>
        </p:nvSpPr>
        <p:spPr>
          <a:xfrm>
            <a:off x="7355419" y="3893350"/>
            <a:ext cx="1735667" cy="246221"/>
          </a:xfrm>
          <a:prstGeom prst="rect">
            <a:avLst/>
          </a:prstGeom>
          <a:noFill/>
        </p:spPr>
        <p:txBody>
          <a:bodyPr wrap="square" rtlCol="0">
            <a:spAutoFit/>
          </a:bodyPr>
          <a:lstStyle/>
          <a:p>
            <a:r>
              <a:rPr lang="en-US" sz="1000" dirty="0" smtClean="0"/>
              <a:t>Telephony (SIP/GSM)</a:t>
            </a:r>
            <a:endParaRPr lang="en-US" sz="1000" dirty="0"/>
          </a:p>
        </p:txBody>
      </p:sp>
      <p:sp>
        <p:nvSpPr>
          <p:cNvPr id="70" name="TextBox 69"/>
          <p:cNvSpPr txBox="1"/>
          <p:nvPr/>
        </p:nvSpPr>
        <p:spPr>
          <a:xfrm>
            <a:off x="7362982" y="4120520"/>
            <a:ext cx="1735667" cy="246221"/>
          </a:xfrm>
          <a:prstGeom prst="rect">
            <a:avLst/>
          </a:prstGeom>
          <a:noFill/>
        </p:spPr>
        <p:txBody>
          <a:bodyPr wrap="square" rtlCol="0">
            <a:spAutoFit/>
          </a:bodyPr>
          <a:lstStyle/>
          <a:p>
            <a:r>
              <a:rPr lang="en-US" sz="1000" dirty="0" smtClean="0"/>
              <a:t>HTTP (REST and SOAP)</a:t>
            </a:r>
            <a:endParaRPr lang="en-US" sz="1000" dirty="0"/>
          </a:p>
        </p:txBody>
      </p:sp>
      <p:sp>
        <p:nvSpPr>
          <p:cNvPr id="71" name="TextBox 70"/>
          <p:cNvSpPr txBox="1"/>
          <p:nvPr/>
        </p:nvSpPr>
        <p:spPr>
          <a:xfrm>
            <a:off x="7362982" y="4345945"/>
            <a:ext cx="1735667" cy="246221"/>
          </a:xfrm>
          <a:prstGeom prst="rect">
            <a:avLst/>
          </a:prstGeom>
          <a:noFill/>
        </p:spPr>
        <p:txBody>
          <a:bodyPr wrap="square" rtlCol="0">
            <a:spAutoFit/>
          </a:bodyPr>
          <a:lstStyle/>
          <a:p>
            <a:r>
              <a:rPr lang="en-US" sz="1000" dirty="0" smtClean="0"/>
              <a:t>Other</a:t>
            </a:r>
            <a:endParaRPr lang="en-US" sz="1000" dirty="0"/>
          </a:p>
        </p:txBody>
      </p:sp>
      <p:sp>
        <p:nvSpPr>
          <p:cNvPr id="2" name="Title 1"/>
          <p:cNvSpPr>
            <a:spLocks noGrp="1"/>
          </p:cNvSpPr>
          <p:nvPr>
            <p:ph type="title"/>
          </p:nvPr>
        </p:nvSpPr>
        <p:spPr/>
        <p:txBody>
          <a:bodyPr/>
          <a:lstStyle/>
          <a:p>
            <a:r>
              <a:rPr lang="en-US" dirty="0" smtClean="0"/>
              <a:t>IVR </a:t>
            </a:r>
            <a:r>
              <a:rPr lang="en-US" dirty="0"/>
              <a:t>Bypass</a:t>
            </a:r>
          </a:p>
        </p:txBody>
      </p:sp>
      <p:sp>
        <p:nvSpPr>
          <p:cNvPr id="34" name="Footer Placeholder 1"/>
          <p:cNvSpPr>
            <a:spLocks noGrp="1"/>
          </p:cNvSpPr>
          <p:nvPr>
            <p:ph type="ftr" sz="quarter" idx="11"/>
          </p:nvPr>
        </p:nvSpPr>
        <p:spPr>
          <a:xfrm>
            <a:off x="107629" y="4876119"/>
            <a:ext cx="3898938" cy="273844"/>
          </a:xfrm>
        </p:spPr>
        <p:txBody>
          <a:bodyPr/>
          <a:lstStyle/>
          <a:p>
            <a:r>
              <a:rPr lang="en-US" dirty="0" smtClean="0">
                <a:solidFill>
                  <a:prstClr val="white"/>
                </a:solidFill>
              </a:rPr>
              <a:t>CaféX Communications Confidential © 2014 – All Rights Reserved. </a:t>
            </a:r>
            <a:endParaRPr lang="en-US" dirty="0">
              <a:solidFill>
                <a:prstClr val="white"/>
              </a:solidFill>
            </a:endParaRPr>
          </a:p>
        </p:txBody>
      </p:sp>
      <p:sp>
        <p:nvSpPr>
          <p:cNvPr id="35" name="Slide Number Placeholder 2"/>
          <p:cNvSpPr>
            <a:spLocks noGrp="1"/>
          </p:cNvSpPr>
          <p:nvPr>
            <p:ph type="sldNum" sz="quarter" idx="12"/>
          </p:nvPr>
        </p:nvSpPr>
        <p:spPr>
          <a:xfrm>
            <a:off x="7014842" y="4876119"/>
            <a:ext cx="2133600" cy="273844"/>
          </a:xfrm>
        </p:spPr>
        <p:txBody>
          <a:bodyPr/>
          <a:lstStyle/>
          <a:p>
            <a:fld id="{0431C951-9D62-474D-B35D-66AB940D3B2F}" type="slidenum">
              <a:rPr lang="en-US" sz="1000" smtClean="0">
                <a:solidFill>
                  <a:srgbClr val="FFFFFF"/>
                </a:solidFill>
              </a:rPr>
              <a:pPr/>
              <a:t>49</a:t>
            </a:fld>
            <a:endParaRPr lang="en-US" sz="1000" dirty="0">
              <a:solidFill>
                <a:srgbClr val="FFFFFF"/>
              </a:solidFill>
            </a:endParaRPr>
          </a:p>
        </p:txBody>
      </p:sp>
    </p:spTree>
    <p:extLst>
      <p:ext uri="{BB962C8B-B14F-4D97-AF65-F5344CB8AC3E}">
        <p14:creationId xmlns:p14="http://schemas.microsoft.com/office/powerpoint/2010/main" val="112655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193" y="1529566"/>
            <a:ext cx="2572433" cy="1892341"/>
          </a:xfrm>
          <a:prstGeom prst="rect">
            <a:avLst/>
          </a:prstGeom>
        </p:spPr>
      </p:pic>
      <p:pic>
        <p:nvPicPr>
          <p:cNvPr id="32" name="Picture 3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710" y="2475737"/>
            <a:ext cx="688483" cy="1164502"/>
          </a:xfrm>
          <a:prstGeom prst="rect">
            <a:avLst/>
          </a:prstGeom>
        </p:spPr>
      </p:pic>
      <p:pic>
        <p:nvPicPr>
          <p:cNvPr id="31" name="Picture 3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6795" y="2835163"/>
            <a:ext cx="1574953" cy="1162940"/>
          </a:xfrm>
          <a:prstGeom prst="rect">
            <a:avLst/>
          </a:prstGeom>
        </p:spPr>
      </p:pic>
      <p:sp>
        <p:nvSpPr>
          <p:cNvPr id="2" name="Title 1"/>
          <p:cNvSpPr>
            <a:spLocks noGrp="1"/>
          </p:cNvSpPr>
          <p:nvPr>
            <p:ph type="title"/>
          </p:nvPr>
        </p:nvSpPr>
        <p:spPr>
          <a:xfrm>
            <a:off x="1325217" y="149836"/>
            <a:ext cx="7582154" cy="566375"/>
          </a:xfrm>
        </p:spPr>
        <p:txBody>
          <a:bodyPr/>
          <a:lstStyle/>
          <a:p>
            <a:r>
              <a:rPr lang="en-US" sz="2800" dirty="0" smtClean="0"/>
              <a:t>Mobile &amp; Web Real-Time Customer Engagement</a:t>
            </a:r>
            <a:endParaRPr lang="en-US" sz="2800" dirty="0"/>
          </a:p>
        </p:txBody>
      </p:sp>
      <p:pic>
        <p:nvPicPr>
          <p:cNvPr id="25" name="Picture 2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20900" y="1640820"/>
            <a:ext cx="350629" cy="433111"/>
          </a:xfrm>
          <a:prstGeom prst="rect">
            <a:avLst/>
          </a:prstGeom>
        </p:spPr>
      </p:pic>
      <p:pic>
        <p:nvPicPr>
          <p:cNvPr id="26" name="Picture 2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8933" y="2195978"/>
            <a:ext cx="418446" cy="244094"/>
          </a:xfrm>
          <a:prstGeom prst="rect">
            <a:avLst/>
          </a:prstGeom>
        </p:spPr>
      </p:pic>
      <p:pic>
        <p:nvPicPr>
          <p:cNvPr id="27" name="Picture 2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34300" y="3355798"/>
            <a:ext cx="362325" cy="362325"/>
          </a:xfrm>
          <a:prstGeom prst="rect">
            <a:avLst/>
          </a:prstGeom>
        </p:spPr>
      </p:pic>
      <p:pic>
        <p:nvPicPr>
          <p:cNvPr id="28" name="Picture 27"/>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905011" y="3380339"/>
            <a:ext cx="341495" cy="316851"/>
          </a:xfrm>
          <a:prstGeom prst="rect">
            <a:avLst/>
          </a:prstGeom>
        </p:spPr>
      </p:pic>
      <p:pic>
        <p:nvPicPr>
          <p:cNvPr id="29" name="Picture 2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247370" y="3394076"/>
            <a:ext cx="337303" cy="324047"/>
          </a:xfrm>
          <a:prstGeom prst="rect">
            <a:avLst/>
          </a:prstGeom>
        </p:spPr>
      </p:pic>
      <p:pic>
        <p:nvPicPr>
          <p:cNvPr id="30" name="Picture 2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78573" y="3341463"/>
            <a:ext cx="369095" cy="369095"/>
          </a:xfrm>
          <a:prstGeom prst="rect">
            <a:avLst/>
          </a:prstGeom>
        </p:spPr>
      </p:pic>
      <p:sp>
        <p:nvSpPr>
          <p:cNvPr id="35" name="Rectangle 34"/>
          <p:cNvSpPr/>
          <p:nvPr/>
        </p:nvSpPr>
        <p:spPr>
          <a:xfrm>
            <a:off x="3583438" y="2792431"/>
            <a:ext cx="5440245" cy="1815882"/>
          </a:xfrm>
          <a:prstGeom prst="rect">
            <a:avLst/>
          </a:prstGeom>
        </p:spPr>
        <p:txBody>
          <a:bodyPr wrap="square">
            <a:spAutoFit/>
          </a:bodyPr>
          <a:lstStyle/>
          <a:p>
            <a:r>
              <a:rPr lang="en-US" sz="3200" b="1" dirty="0" smtClean="0">
                <a:solidFill>
                  <a:srgbClr val="698EC7"/>
                </a:solidFill>
              </a:rPr>
              <a:t>Tomorrow</a:t>
            </a:r>
            <a:endParaRPr lang="en-US" sz="2400" b="1" dirty="0" smtClean="0">
              <a:solidFill>
                <a:srgbClr val="698EC7"/>
              </a:solidFill>
            </a:endParaRPr>
          </a:p>
          <a:p>
            <a:pPr marL="285750" lvl="1" indent="-285750">
              <a:buFont typeface="Arial"/>
              <a:buChar char="•"/>
            </a:pPr>
            <a:r>
              <a:rPr lang="en-US" sz="2000" dirty="0" smtClean="0"/>
              <a:t>3.1 </a:t>
            </a:r>
            <a:r>
              <a:rPr lang="en-US" sz="2000" dirty="0"/>
              <a:t>b</a:t>
            </a:r>
            <a:r>
              <a:rPr lang="en-US" sz="2000" dirty="0" smtClean="0"/>
              <a:t>illion </a:t>
            </a:r>
            <a:r>
              <a:rPr lang="en-US" sz="2000" dirty="0"/>
              <a:t>smart phone devices </a:t>
            </a:r>
            <a:r>
              <a:rPr lang="en-US" sz="2000" dirty="0" smtClean="0"/>
              <a:t>(2017)</a:t>
            </a:r>
            <a:r>
              <a:rPr lang="en-US" sz="2000" baseline="30000" dirty="0" smtClean="0">
                <a:hlinkClick r:id="rId12"/>
              </a:rPr>
              <a:t>1</a:t>
            </a:r>
            <a:endParaRPr lang="en-US" sz="2000" dirty="0" smtClean="0"/>
          </a:p>
          <a:p>
            <a:pPr marL="285750" indent="-285750">
              <a:buFont typeface="Arial"/>
              <a:buChar char="•"/>
            </a:pPr>
            <a:r>
              <a:rPr lang="en-US" sz="2000" dirty="0" smtClean="0"/>
              <a:t>4.7 </a:t>
            </a:r>
            <a:r>
              <a:rPr lang="en-US" sz="2000" dirty="0"/>
              <a:t>b</a:t>
            </a:r>
            <a:r>
              <a:rPr lang="en-US" sz="2000" dirty="0" smtClean="0"/>
              <a:t>illion mobile WebRTC </a:t>
            </a:r>
            <a:r>
              <a:rPr lang="en-US" sz="2000" dirty="0"/>
              <a:t>Devices by </a:t>
            </a:r>
            <a:r>
              <a:rPr lang="en-US" sz="2000" dirty="0" smtClean="0"/>
              <a:t>2018</a:t>
            </a:r>
            <a:r>
              <a:rPr lang="en-US" sz="2000" baseline="30000" dirty="0" smtClean="0">
                <a:hlinkClick r:id="rId13"/>
              </a:rPr>
              <a:t>4</a:t>
            </a:r>
            <a:endParaRPr lang="en-US" sz="2000" baseline="30000" dirty="0" smtClean="0"/>
          </a:p>
          <a:p>
            <a:pPr marL="285750" indent="-285750">
              <a:buFont typeface="Arial"/>
              <a:buChar char="•"/>
            </a:pPr>
            <a:r>
              <a:rPr lang="en-US" sz="2000" b="1" dirty="0"/>
              <a:t>By 2016, 36% of inbound customer service calls will be made from smart phones (Ovum, 2012</a:t>
            </a:r>
            <a:r>
              <a:rPr lang="en-US" sz="2000" b="1" dirty="0" smtClean="0"/>
              <a:t>)</a:t>
            </a:r>
            <a:endParaRPr lang="en-US" sz="2000" b="1" dirty="0"/>
          </a:p>
        </p:txBody>
      </p:sp>
      <p:sp>
        <p:nvSpPr>
          <p:cNvPr id="37" name="Slide Number Placeholder 2"/>
          <p:cNvSpPr>
            <a:spLocks noGrp="1"/>
          </p:cNvSpPr>
          <p:nvPr>
            <p:ph type="sldNum" sz="quarter" idx="12"/>
          </p:nvPr>
        </p:nvSpPr>
        <p:spPr>
          <a:xfrm>
            <a:off x="7014842" y="4876118"/>
            <a:ext cx="2133600" cy="273844"/>
          </a:xfrm>
        </p:spPr>
        <p:txBody>
          <a:bodyPr/>
          <a:lstStyle/>
          <a:p>
            <a:fld id="{0431C951-9D62-474D-B35D-66AB940D3B2F}" type="slidenum">
              <a:rPr lang="en-US" sz="1000" smtClean="0">
                <a:solidFill>
                  <a:srgbClr val="FFFFFF"/>
                </a:solidFill>
              </a:rPr>
              <a:t>5</a:t>
            </a:fld>
            <a:endParaRPr lang="en-US" sz="1000" dirty="0">
              <a:solidFill>
                <a:srgbClr val="FFFFFF"/>
              </a:solidFill>
            </a:endParaRPr>
          </a:p>
        </p:txBody>
      </p:sp>
      <p:sp>
        <p:nvSpPr>
          <p:cNvPr id="39" name="Rectangle 38"/>
          <p:cNvSpPr/>
          <p:nvPr/>
        </p:nvSpPr>
        <p:spPr>
          <a:xfrm>
            <a:off x="3596806" y="833864"/>
            <a:ext cx="5440245" cy="1815882"/>
          </a:xfrm>
          <a:prstGeom prst="rect">
            <a:avLst/>
          </a:prstGeom>
        </p:spPr>
        <p:txBody>
          <a:bodyPr wrap="square">
            <a:spAutoFit/>
          </a:bodyPr>
          <a:lstStyle/>
          <a:p>
            <a:pPr marL="0" lvl="1"/>
            <a:r>
              <a:rPr lang="en-US" sz="3200" b="1" dirty="0" smtClean="0">
                <a:solidFill>
                  <a:srgbClr val="698EC7"/>
                </a:solidFill>
              </a:rPr>
              <a:t>2013</a:t>
            </a:r>
            <a:endParaRPr lang="en-US" sz="2400" dirty="0" smtClean="0"/>
          </a:p>
          <a:p>
            <a:pPr marL="285750" lvl="1" indent="-285750">
              <a:buFont typeface="Arial"/>
              <a:buChar char="•"/>
            </a:pPr>
            <a:r>
              <a:rPr lang="en-US" sz="2000" dirty="0" smtClean="0"/>
              <a:t>1.3 billion smartphones world-wide</a:t>
            </a:r>
            <a:r>
              <a:rPr lang="en-US" sz="2000" baseline="30000" dirty="0" smtClean="0">
                <a:hlinkClick r:id="rId12"/>
              </a:rPr>
              <a:t>1</a:t>
            </a:r>
            <a:endParaRPr lang="en-US" sz="2000" baseline="30000" dirty="0" smtClean="0"/>
          </a:p>
          <a:p>
            <a:pPr marL="285750" lvl="1" indent="-285750">
              <a:buFont typeface="Arial"/>
              <a:buChar char="•"/>
            </a:pPr>
            <a:r>
              <a:rPr lang="en-US" sz="2000" dirty="0" smtClean="0"/>
              <a:t>62% of US mobile are smartphones</a:t>
            </a:r>
            <a:r>
              <a:rPr lang="en-US" sz="2000" baseline="30000" dirty="0" smtClean="0">
                <a:hlinkClick r:id="rId14"/>
              </a:rPr>
              <a:t>2</a:t>
            </a:r>
            <a:endParaRPr lang="en-US" sz="2000" baseline="30000" dirty="0"/>
          </a:p>
          <a:p>
            <a:pPr marL="285750" lvl="1" indent="-285750">
              <a:buFont typeface="Arial"/>
              <a:buChar char="•"/>
            </a:pPr>
            <a:r>
              <a:rPr lang="en-US" sz="2000" dirty="0" smtClean="0"/>
              <a:t>35% of US owns a tablet</a:t>
            </a:r>
            <a:r>
              <a:rPr lang="en-US" sz="2000" baseline="30000" dirty="0" smtClean="0">
                <a:hlinkClick r:id="rId15"/>
              </a:rPr>
              <a:t>3</a:t>
            </a:r>
            <a:endParaRPr lang="en-US" sz="2000" baseline="30000" dirty="0" smtClean="0"/>
          </a:p>
          <a:p>
            <a:pPr marL="285750" lvl="1" indent="-285750">
              <a:buFont typeface="Arial"/>
              <a:buChar char="•"/>
            </a:pPr>
            <a:r>
              <a:rPr lang="en-US" sz="2000" dirty="0" smtClean="0"/>
              <a:t>1.2 </a:t>
            </a:r>
            <a:r>
              <a:rPr lang="en-US" sz="2000" dirty="0"/>
              <a:t>billion WebRTC enabled </a:t>
            </a:r>
            <a:r>
              <a:rPr lang="en-US" sz="2000" dirty="0" smtClean="0"/>
              <a:t>browsers</a:t>
            </a:r>
            <a:endParaRPr lang="en-US" sz="2000" dirty="0"/>
          </a:p>
        </p:txBody>
      </p:sp>
      <p:sp>
        <p:nvSpPr>
          <p:cNvPr id="16" name="Footer Placeholder 1"/>
          <p:cNvSpPr>
            <a:spLocks noGrp="1"/>
          </p:cNvSpPr>
          <p:nvPr>
            <p:ph type="ftr" sz="quarter" idx="11"/>
          </p:nvPr>
        </p:nvSpPr>
        <p:spPr>
          <a:xfrm>
            <a:off x="107629" y="4876118"/>
            <a:ext cx="3898938" cy="273844"/>
          </a:xfrm>
        </p:spPr>
        <p:txBody>
          <a:bodyPr/>
          <a:lstStyle/>
          <a:p>
            <a:r>
              <a:rPr lang="en-US" dirty="0" smtClean="0">
                <a:solidFill>
                  <a:prstClr val="white"/>
                </a:solidFill>
              </a:rPr>
              <a:t>CaféX Communications Confidential © 2014 – All Rights Reserved. </a:t>
            </a:r>
            <a:endParaRPr lang="en-US" dirty="0">
              <a:solidFill>
                <a:prstClr val="white"/>
              </a:solidFill>
            </a:endParaRPr>
          </a:p>
        </p:txBody>
      </p:sp>
    </p:spTree>
    <p:extLst>
      <p:ext uri="{BB962C8B-B14F-4D97-AF65-F5344CB8AC3E}">
        <p14:creationId xmlns:p14="http://schemas.microsoft.com/office/powerpoint/2010/main" val="378561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txBox="1">
            <a:spLocks/>
          </p:cNvSpPr>
          <p:nvPr/>
        </p:nvSpPr>
        <p:spPr>
          <a:xfrm>
            <a:off x="6710362" y="4595813"/>
            <a:ext cx="2133600" cy="273844"/>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lumMod val="90000"/>
                    <a:lumOff val="10000"/>
                  </a:schemeClr>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defTabSz="457200"/>
            <a:endParaRPr lang="en-US" dirty="0">
              <a:solidFill>
                <a:srgbClr val="323232">
                  <a:lumMod val="90000"/>
                  <a:lumOff val="10000"/>
                </a:srgbClr>
              </a:solidFill>
            </a:endParaRPr>
          </a:p>
        </p:txBody>
      </p:sp>
      <p:sp>
        <p:nvSpPr>
          <p:cNvPr id="8" name="Right Arrow 7"/>
          <p:cNvSpPr/>
          <p:nvPr/>
        </p:nvSpPr>
        <p:spPr>
          <a:xfrm>
            <a:off x="2743200" y="1732251"/>
            <a:ext cx="574246" cy="382300"/>
          </a:xfrm>
          <a:prstGeom prst="rightArrow">
            <a:avLst/>
          </a:prstGeom>
          <a:solidFill>
            <a:schemeClr val="accent1"/>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pic>
        <p:nvPicPr>
          <p:cNvPr id="9" name="Picture 6" descr="C:\Users\AMacGowen\AppData\Local\Microsoft\Windows\Temporary Internet Files\Content.Outlook\IB3R1B6Q\model (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0" y="3181350"/>
            <a:ext cx="1771650" cy="1085850"/>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Arrow 9"/>
          <p:cNvSpPr/>
          <p:nvPr/>
        </p:nvSpPr>
        <p:spPr>
          <a:xfrm rot="18500809">
            <a:off x="1003854" y="2881275"/>
            <a:ext cx="489332" cy="509733"/>
          </a:xfrm>
          <a:prstGeom prst="rightArrow">
            <a:avLst/>
          </a:prstGeom>
          <a:solidFill>
            <a:schemeClr val="accent1"/>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1447800" y="3257550"/>
            <a:ext cx="1676399" cy="929485"/>
          </a:xfrm>
          <a:prstGeom prst="rect">
            <a:avLst/>
          </a:prstGeom>
          <a:solidFill>
            <a:schemeClr val="bg1"/>
          </a:solidFill>
        </p:spPr>
        <p:txBody>
          <a:bodyPr wrap="square" rtlCol="0">
            <a:spAutoFit/>
          </a:bodyPr>
          <a:lstStyle/>
          <a:p>
            <a:pPr>
              <a:lnSpc>
                <a:spcPct val="85000"/>
              </a:lnSpc>
            </a:pPr>
            <a:r>
              <a:rPr lang="en-US" sz="1600" dirty="0" smtClean="0">
                <a:solidFill>
                  <a:srgbClr val="323232"/>
                </a:solidFill>
              </a:rPr>
              <a:t>IVR displayed visually &amp; dynamically, no re-programming</a:t>
            </a:r>
            <a:endParaRPr lang="en-US" sz="1600" dirty="0">
              <a:solidFill>
                <a:srgbClr val="323232"/>
              </a:solidFill>
            </a:endParaRPr>
          </a:p>
        </p:txBody>
      </p:sp>
      <p:sp>
        <p:nvSpPr>
          <p:cNvPr id="16" name="TextBox 15"/>
          <p:cNvSpPr txBox="1"/>
          <p:nvPr/>
        </p:nvSpPr>
        <p:spPr>
          <a:xfrm>
            <a:off x="3534957" y="3257550"/>
            <a:ext cx="1494243" cy="929485"/>
          </a:xfrm>
          <a:prstGeom prst="rect">
            <a:avLst/>
          </a:prstGeom>
          <a:noFill/>
        </p:spPr>
        <p:txBody>
          <a:bodyPr wrap="square" rtlCol="0">
            <a:spAutoFit/>
          </a:bodyPr>
          <a:lstStyle/>
          <a:p>
            <a:pPr>
              <a:lnSpc>
                <a:spcPct val="85000"/>
              </a:lnSpc>
            </a:pPr>
            <a:r>
              <a:rPr lang="en-US" sz="1600" dirty="0" smtClean="0">
                <a:solidFill>
                  <a:srgbClr val="323232"/>
                </a:solidFill>
              </a:rPr>
              <a:t>Complex transaction, no agent needed</a:t>
            </a:r>
            <a:endParaRPr lang="en-US" sz="1600" dirty="0">
              <a:solidFill>
                <a:srgbClr val="323232"/>
              </a:solidFill>
            </a:endParaRPr>
          </a:p>
        </p:txBody>
      </p:sp>
      <p:sp>
        <p:nvSpPr>
          <p:cNvPr id="18" name="TextBox 17"/>
          <p:cNvSpPr txBox="1"/>
          <p:nvPr/>
        </p:nvSpPr>
        <p:spPr>
          <a:xfrm>
            <a:off x="5452432" y="3257550"/>
            <a:ext cx="1481768" cy="510909"/>
          </a:xfrm>
          <a:prstGeom prst="rect">
            <a:avLst/>
          </a:prstGeom>
          <a:noFill/>
        </p:spPr>
        <p:txBody>
          <a:bodyPr wrap="square" rtlCol="0">
            <a:spAutoFit/>
          </a:bodyPr>
          <a:lstStyle/>
          <a:p>
            <a:pPr>
              <a:lnSpc>
                <a:spcPct val="85000"/>
              </a:lnSpc>
            </a:pPr>
            <a:r>
              <a:rPr lang="en-US" sz="1600" dirty="0" smtClean="0">
                <a:solidFill>
                  <a:srgbClr val="323232"/>
                </a:solidFill>
              </a:rPr>
              <a:t>Seamless click-to-video</a:t>
            </a:r>
            <a:endParaRPr lang="en-US" sz="1600" dirty="0">
              <a:solidFill>
                <a:srgbClr val="323232"/>
              </a:solidFill>
            </a:endParaRPr>
          </a:p>
        </p:txBody>
      </p:sp>
      <p:sp>
        <p:nvSpPr>
          <p:cNvPr id="20" name="Right Arrow 19"/>
          <p:cNvSpPr/>
          <p:nvPr/>
        </p:nvSpPr>
        <p:spPr>
          <a:xfrm>
            <a:off x="4745736" y="1732251"/>
            <a:ext cx="574246" cy="382300"/>
          </a:xfrm>
          <a:prstGeom prst="rightArrow">
            <a:avLst/>
          </a:prstGeom>
          <a:solidFill>
            <a:schemeClr val="accent1"/>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21" name="TextBox 20"/>
          <p:cNvSpPr txBox="1"/>
          <p:nvPr/>
        </p:nvSpPr>
        <p:spPr>
          <a:xfrm>
            <a:off x="7010400" y="1356777"/>
            <a:ext cx="1600201" cy="1138773"/>
          </a:xfrm>
          <a:prstGeom prst="rect">
            <a:avLst/>
          </a:prstGeom>
          <a:noFill/>
        </p:spPr>
        <p:txBody>
          <a:bodyPr wrap="square" rtlCol="0">
            <a:spAutoFit/>
          </a:bodyPr>
          <a:lstStyle/>
          <a:p>
            <a:pPr>
              <a:lnSpc>
                <a:spcPct val="85000"/>
              </a:lnSpc>
            </a:pPr>
            <a:r>
              <a:rPr lang="en-US" sz="1600" dirty="0" smtClean="0">
                <a:solidFill>
                  <a:srgbClr val="323232"/>
                </a:solidFill>
              </a:rPr>
              <a:t>Capture user context for smart routing, upsell, analytics</a:t>
            </a:r>
            <a:endParaRPr lang="en-US" sz="1600" dirty="0">
              <a:solidFill>
                <a:srgbClr val="323232"/>
              </a:solidFill>
            </a:endParaRPr>
          </a:p>
        </p:txBody>
      </p:sp>
      <p:pic>
        <p:nvPicPr>
          <p:cNvPr id="23" name="Picture 22" descr="macbookpro_businessinfo.png"/>
          <p:cNvPicPr>
            <a:picLocks noChangeAspect="1"/>
          </p:cNvPicPr>
          <p:nvPr/>
        </p:nvPicPr>
        <p:blipFill>
          <a:blip r:embed="rId4"/>
          <a:stretch>
            <a:fillRect/>
          </a:stretch>
        </p:blipFill>
        <p:spPr>
          <a:xfrm>
            <a:off x="7581820" y="2495550"/>
            <a:ext cx="1262142" cy="949433"/>
          </a:xfrm>
          <a:prstGeom prst="rect">
            <a:avLst/>
          </a:prstGeom>
        </p:spPr>
      </p:pic>
      <p:sp>
        <p:nvSpPr>
          <p:cNvPr id="25" name="Title 1"/>
          <p:cNvSpPr>
            <a:spLocks noGrp="1"/>
          </p:cNvSpPr>
          <p:nvPr>
            <p:ph type="title"/>
          </p:nvPr>
        </p:nvSpPr>
        <p:spPr/>
        <p:txBody>
          <a:bodyPr>
            <a:noAutofit/>
          </a:bodyPr>
          <a:lstStyle/>
          <a:p>
            <a:r>
              <a:rPr lang="en-US" dirty="0"/>
              <a:t>Mobile Self-Service Use Case</a:t>
            </a:r>
            <a:endParaRPr lang="en-US" i="1" dirty="0">
              <a:solidFill>
                <a:schemeClr val="tx1"/>
              </a:solidFill>
            </a:endParaRPr>
          </a:p>
        </p:txBody>
      </p:sp>
      <p:pic>
        <p:nvPicPr>
          <p:cNvPr id="2052" name="Picture 4" descr="C:\Users\AMacGowen\AppData\Local\Microsoft\Windows\Temporary Internet Files\Content.Outlook\IB3R1B6Q\businessman_videodeviceV5_trans jp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5688" y="3206696"/>
            <a:ext cx="1927416" cy="1181863"/>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Arrow 10"/>
          <p:cNvSpPr/>
          <p:nvPr/>
        </p:nvSpPr>
        <p:spPr>
          <a:xfrm rot="2897544">
            <a:off x="6927345" y="2890097"/>
            <a:ext cx="557491" cy="509733"/>
          </a:xfrm>
          <a:prstGeom prst="rightArrow">
            <a:avLst/>
          </a:prstGeom>
          <a:solidFill>
            <a:schemeClr val="accent1"/>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24" name="TextBox 23"/>
          <p:cNvSpPr txBox="1"/>
          <p:nvPr/>
        </p:nvSpPr>
        <p:spPr>
          <a:xfrm>
            <a:off x="76201" y="2592043"/>
            <a:ext cx="1447799" cy="353943"/>
          </a:xfrm>
          <a:prstGeom prst="rect">
            <a:avLst/>
          </a:prstGeom>
          <a:noFill/>
        </p:spPr>
        <p:txBody>
          <a:bodyPr wrap="square" rtlCol="0">
            <a:spAutoFit/>
          </a:bodyPr>
          <a:lstStyle/>
          <a:p>
            <a:pPr>
              <a:lnSpc>
                <a:spcPct val="85000"/>
              </a:lnSpc>
            </a:pPr>
            <a:r>
              <a:rPr lang="en-US" sz="2000" b="1" dirty="0" smtClean="0">
                <a:solidFill>
                  <a:schemeClr val="accent1"/>
                </a:solidFill>
              </a:rPr>
              <a:t>Customer</a:t>
            </a:r>
            <a:endParaRPr lang="en-US" sz="2000" b="1" dirty="0">
              <a:solidFill>
                <a:schemeClr val="accent1"/>
              </a:solidFill>
            </a:endParaRPr>
          </a:p>
        </p:txBody>
      </p:sp>
      <p:sp>
        <p:nvSpPr>
          <p:cNvPr id="26" name="TextBox 25"/>
          <p:cNvSpPr txBox="1"/>
          <p:nvPr/>
        </p:nvSpPr>
        <p:spPr>
          <a:xfrm>
            <a:off x="6477002" y="4404963"/>
            <a:ext cx="2438399" cy="353943"/>
          </a:xfrm>
          <a:prstGeom prst="rect">
            <a:avLst/>
          </a:prstGeom>
          <a:noFill/>
        </p:spPr>
        <p:txBody>
          <a:bodyPr wrap="square" rtlCol="0">
            <a:spAutoFit/>
          </a:bodyPr>
          <a:lstStyle/>
          <a:p>
            <a:pPr algn="ctr">
              <a:lnSpc>
                <a:spcPct val="85000"/>
              </a:lnSpc>
            </a:pPr>
            <a:r>
              <a:rPr lang="en-US" sz="2000" b="1" dirty="0" smtClean="0">
                <a:solidFill>
                  <a:schemeClr val="accent1"/>
                </a:solidFill>
              </a:rPr>
              <a:t>Agent Desktop</a:t>
            </a:r>
            <a:endParaRPr lang="en-US" sz="2000" b="1" dirty="0">
              <a:solidFill>
                <a:schemeClr val="accent1"/>
              </a:solidFill>
            </a:endParaRPr>
          </a:p>
        </p:txBody>
      </p:sp>
      <p:grpSp>
        <p:nvGrpSpPr>
          <p:cNvPr id="22" name="Group 21"/>
          <p:cNvGrpSpPr/>
          <p:nvPr/>
        </p:nvGrpSpPr>
        <p:grpSpPr>
          <a:xfrm>
            <a:off x="1654662" y="967456"/>
            <a:ext cx="867706" cy="1774598"/>
            <a:chOff x="2003568" y="912224"/>
            <a:chExt cx="867706" cy="1774598"/>
          </a:xfrm>
        </p:grpSpPr>
        <p:pic>
          <p:nvPicPr>
            <p:cNvPr id="27" name="Picture 2" descr="C:\Users\AMacGowen\AppData\Local\Microsoft\Windows\Temporary Internet Files\Content.Outlook\IB3R1B6Q\menu_ivvr (2).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003568" y="912224"/>
              <a:ext cx="867706" cy="177459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068612" y="1137480"/>
              <a:ext cx="751649" cy="1314352"/>
            </a:xfrm>
            <a:prstGeom prst="rect">
              <a:avLst/>
            </a:prstGeom>
            <a:ln w="12700" cmpd="sng">
              <a:noFill/>
            </a:ln>
          </p:spPr>
          <p:style>
            <a:lnRef idx="2">
              <a:schemeClr val="dk1"/>
            </a:lnRef>
            <a:fillRef idx="1">
              <a:schemeClr val="lt1"/>
            </a:fillRef>
            <a:effectRef idx="0">
              <a:schemeClr val="dk1"/>
            </a:effectRef>
            <a:fontRef idx="minor">
              <a:schemeClr val="dk1"/>
            </a:fontRef>
          </p:style>
        </p:pic>
      </p:grpSp>
      <p:grpSp>
        <p:nvGrpSpPr>
          <p:cNvPr id="29" name="Group 28"/>
          <p:cNvGrpSpPr/>
          <p:nvPr/>
        </p:nvGrpSpPr>
        <p:grpSpPr>
          <a:xfrm>
            <a:off x="3654560" y="967456"/>
            <a:ext cx="867706" cy="1774598"/>
            <a:chOff x="3308449" y="906419"/>
            <a:chExt cx="867706" cy="1774598"/>
          </a:xfrm>
        </p:grpSpPr>
        <p:pic>
          <p:nvPicPr>
            <p:cNvPr id="30" name="Picture 2" descr="C:\Users\AMacGowen\AppData\Local\Microsoft\Windows\Temporary Internet Files\Content.Outlook\IB3R1B6Q\menu_ivvr (2).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308449" y="906419"/>
              <a:ext cx="867706" cy="177459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374944" y="1135823"/>
              <a:ext cx="751649" cy="1312841"/>
            </a:xfrm>
            <a:prstGeom prst="rect">
              <a:avLst/>
            </a:prstGeom>
            <a:noFill/>
            <a:ln>
              <a:noFill/>
            </a:ln>
          </p:spPr>
          <p:style>
            <a:lnRef idx="2">
              <a:schemeClr val="dk1"/>
            </a:lnRef>
            <a:fillRef idx="1">
              <a:schemeClr val="lt1"/>
            </a:fillRef>
            <a:effectRef idx="0">
              <a:schemeClr val="dk1"/>
            </a:effectRef>
            <a:fontRef idx="minor">
              <a:schemeClr val="dk1"/>
            </a:fontRef>
          </p:style>
        </p:pic>
      </p:grpSp>
      <p:pic>
        <p:nvPicPr>
          <p:cNvPr id="32" name="Picture 4" descr="C:\Users\AMacGowen\AppData\Local\Microsoft\Windows\Temporary Internet Files\Content.Outlook\IB3R1B6Q\video_calls_ivvr.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552107" y="973333"/>
            <a:ext cx="924895" cy="17628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C:\Users\AMacGowen\AppData\Local\Microsoft\Windows\Temporary Internet Files\Content.Outlook\IB3R1B6Q\model (2).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0463" r="24970"/>
          <a:stretch/>
        </p:blipFill>
        <p:spPr bwMode="auto">
          <a:xfrm>
            <a:off x="6144768" y="2066544"/>
            <a:ext cx="244234" cy="274320"/>
          </a:xfrm>
          <a:prstGeom prst="rect">
            <a:avLst/>
          </a:prstGeom>
          <a:solidFill>
            <a:schemeClr val="bg1"/>
          </a:solidFill>
          <a:extLst/>
        </p:spPr>
      </p:pic>
      <p:sp>
        <p:nvSpPr>
          <p:cNvPr id="34" name="Footer Placeholder 1"/>
          <p:cNvSpPr>
            <a:spLocks noGrp="1"/>
          </p:cNvSpPr>
          <p:nvPr>
            <p:ph type="ftr" sz="quarter" idx="11"/>
          </p:nvPr>
        </p:nvSpPr>
        <p:spPr>
          <a:xfrm>
            <a:off x="107629" y="4876119"/>
            <a:ext cx="3898938" cy="273844"/>
          </a:xfrm>
        </p:spPr>
        <p:txBody>
          <a:bodyPr/>
          <a:lstStyle/>
          <a:p>
            <a:r>
              <a:rPr lang="en-US" dirty="0" smtClean="0">
                <a:solidFill>
                  <a:prstClr val="white"/>
                </a:solidFill>
              </a:rPr>
              <a:t>CaféX Communications Confidential © 2014 – All Rights Reserved. </a:t>
            </a:r>
            <a:endParaRPr lang="en-US" dirty="0">
              <a:solidFill>
                <a:prstClr val="white"/>
              </a:solidFill>
            </a:endParaRPr>
          </a:p>
        </p:txBody>
      </p:sp>
      <p:sp>
        <p:nvSpPr>
          <p:cNvPr id="35" name="Slide Number Placeholder 2"/>
          <p:cNvSpPr>
            <a:spLocks noGrp="1"/>
          </p:cNvSpPr>
          <p:nvPr>
            <p:ph type="sldNum" sz="quarter" idx="12"/>
          </p:nvPr>
        </p:nvSpPr>
        <p:spPr>
          <a:xfrm>
            <a:off x="7014842" y="4876119"/>
            <a:ext cx="2133600" cy="273844"/>
          </a:xfrm>
        </p:spPr>
        <p:txBody>
          <a:bodyPr/>
          <a:lstStyle/>
          <a:p>
            <a:fld id="{0431C951-9D62-474D-B35D-66AB940D3B2F}" type="slidenum">
              <a:rPr lang="en-US" sz="1000" smtClean="0">
                <a:solidFill>
                  <a:srgbClr val="FFFFFF"/>
                </a:solidFill>
              </a:rPr>
              <a:pPr/>
              <a:t>50</a:t>
            </a:fld>
            <a:endParaRPr lang="en-US" sz="1000" dirty="0">
              <a:solidFill>
                <a:srgbClr val="FFFFFF"/>
              </a:solidFill>
            </a:endParaRPr>
          </a:p>
        </p:txBody>
      </p:sp>
    </p:spTree>
    <p:extLst>
      <p:ext uri="{BB962C8B-B14F-4D97-AF65-F5344CB8AC3E}">
        <p14:creationId xmlns:p14="http://schemas.microsoft.com/office/powerpoint/2010/main" val="31895568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062659" y="2263393"/>
            <a:ext cx="7277100" cy="998538"/>
          </a:xfrm>
        </p:spPr>
        <p:txBody>
          <a:bodyPr/>
          <a:lstStyle/>
          <a:p>
            <a:r>
              <a:rPr lang="en-US" dirty="0" smtClean="0">
                <a:solidFill>
                  <a:schemeClr val="bg1"/>
                </a:solidFill>
              </a:rPr>
              <a:t>Architecture Slides</a:t>
            </a:r>
            <a:endParaRPr lang="en-US" sz="1800" b="0" dirty="0">
              <a:solidFill>
                <a:srgbClr val="0000FF"/>
              </a:solidFill>
            </a:endParaRPr>
          </a:p>
        </p:txBody>
      </p:sp>
    </p:spTree>
    <p:extLst>
      <p:ext uri="{BB962C8B-B14F-4D97-AF65-F5344CB8AC3E}">
        <p14:creationId xmlns:p14="http://schemas.microsoft.com/office/powerpoint/2010/main" val="287250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102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9735" y="1557772"/>
            <a:ext cx="244983" cy="240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Cloud 50"/>
          <p:cNvSpPr/>
          <p:nvPr/>
        </p:nvSpPr>
        <p:spPr>
          <a:xfrm>
            <a:off x="107629" y="2008160"/>
            <a:ext cx="2892106" cy="1482049"/>
          </a:xfrm>
          <a:prstGeom prst="cloud">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b="1" dirty="0" smtClean="0">
                <a:solidFill>
                  <a:schemeClr val="accent2">
                    <a:lumMod val="75000"/>
                  </a:schemeClr>
                </a:solidFill>
              </a:rPr>
              <a:t>Internet</a:t>
            </a:r>
          </a:p>
        </p:txBody>
      </p:sp>
      <p:sp>
        <p:nvSpPr>
          <p:cNvPr id="3" name="Slide Number Placeholder 2"/>
          <p:cNvSpPr>
            <a:spLocks noGrp="1"/>
          </p:cNvSpPr>
          <p:nvPr>
            <p:ph type="sldNum" sz="quarter" idx="12"/>
          </p:nvPr>
        </p:nvSpPr>
        <p:spPr/>
        <p:txBody>
          <a:bodyPr/>
          <a:lstStyle/>
          <a:p>
            <a:fld id="{0431C951-9D62-474D-B35D-66AB940D3B2F}" type="slidenum">
              <a:rPr lang="en-US" sz="1000" smtClean="0">
                <a:solidFill>
                  <a:srgbClr val="FFFFFF"/>
                </a:solidFill>
              </a:rPr>
              <a:t>52</a:t>
            </a:fld>
            <a:endParaRPr lang="en-US" sz="1000" dirty="0">
              <a:solidFill>
                <a:srgbClr val="FFFFFF"/>
              </a:solidFill>
            </a:endParaRPr>
          </a:p>
        </p:txBody>
      </p:sp>
      <p:sp>
        <p:nvSpPr>
          <p:cNvPr id="5" name="Title 4"/>
          <p:cNvSpPr>
            <a:spLocks noGrp="1"/>
          </p:cNvSpPr>
          <p:nvPr>
            <p:ph type="title"/>
          </p:nvPr>
        </p:nvSpPr>
        <p:spPr/>
        <p:txBody>
          <a:bodyPr/>
          <a:lstStyle/>
          <a:p>
            <a:r>
              <a:rPr lang="en-US" dirty="0" smtClean="0"/>
              <a:t>CaféX Fusion Live Assist </a:t>
            </a:r>
            <a:endParaRPr lang="en-US" dirty="0"/>
          </a:p>
        </p:txBody>
      </p:sp>
      <p:sp>
        <p:nvSpPr>
          <p:cNvPr id="6" name="Rounded Rectangle 5"/>
          <p:cNvSpPr/>
          <p:nvPr/>
        </p:nvSpPr>
        <p:spPr>
          <a:xfrm>
            <a:off x="5356327" y="2515724"/>
            <a:ext cx="895918" cy="758475"/>
          </a:xfrm>
          <a:prstGeom prst="roundRect">
            <a:avLst/>
          </a:prstGeom>
          <a:solidFill>
            <a:srgbClr val="3E5D8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FFFFFF"/>
                </a:solidFill>
              </a:rPr>
              <a:t>Fusion</a:t>
            </a:r>
          </a:p>
          <a:p>
            <a:pPr algn="ctr"/>
            <a:r>
              <a:rPr lang="en-US" sz="1400" dirty="0" smtClean="0">
                <a:solidFill>
                  <a:srgbClr val="FFFFFF"/>
                </a:solidFill>
              </a:rPr>
              <a:t>Web Gateway</a:t>
            </a:r>
            <a:endParaRPr lang="en-US" sz="1400" dirty="0">
              <a:solidFill>
                <a:srgbClr val="FFFFFF"/>
              </a:solidFill>
            </a:endParaRPr>
          </a:p>
        </p:txBody>
      </p:sp>
      <p:sp>
        <p:nvSpPr>
          <p:cNvPr id="26" name="Rounded Rectangle 25"/>
          <p:cNvSpPr/>
          <p:nvPr/>
        </p:nvSpPr>
        <p:spPr>
          <a:xfrm>
            <a:off x="3535737" y="3232247"/>
            <a:ext cx="941660" cy="821862"/>
          </a:xfrm>
          <a:prstGeom prst="roundRect">
            <a:avLst/>
          </a:prstGeom>
          <a:solidFill>
            <a:srgbClr val="3E5D8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FFFFFF"/>
                </a:solidFill>
              </a:rPr>
              <a:t>Fusion</a:t>
            </a:r>
          </a:p>
          <a:p>
            <a:pPr algn="ctr"/>
            <a:r>
              <a:rPr lang="en-US" sz="1400" dirty="0" smtClean="0">
                <a:solidFill>
                  <a:srgbClr val="FFFFFF"/>
                </a:solidFill>
              </a:rPr>
              <a:t>Media</a:t>
            </a:r>
          </a:p>
          <a:p>
            <a:pPr algn="ctr"/>
            <a:r>
              <a:rPr lang="en-US" sz="1400" dirty="0" smtClean="0">
                <a:solidFill>
                  <a:srgbClr val="FFFFFF"/>
                </a:solidFill>
              </a:rPr>
              <a:t>Broker</a:t>
            </a:r>
            <a:endParaRPr lang="en-US" sz="1400" dirty="0">
              <a:solidFill>
                <a:srgbClr val="FFFFFF"/>
              </a:solidFill>
            </a:endParaRPr>
          </a:p>
        </p:txBody>
      </p:sp>
      <p:pic>
        <p:nvPicPr>
          <p:cNvPr id="20" name="Picture 24" descr="C:\Users\tsbutme\Desktop\256 Icons in Grey and Blue\Tablet_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75326" y="1760935"/>
            <a:ext cx="994602" cy="99460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5" descr="C:\Users\tsbutme\Desktop\256 Icons in Grey and Blue\Smartphone_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819" y="938864"/>
            <a:ext cx="871058" cy="8710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9" descr="C:\Users\tsbutme\Desktop\256 Icons in Grey and Blue\30059_Device_laptop_3145_unknown_2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803" y="3363811"/>
            <a:ext cx="975238" cy="97523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1454121" y="855008"/>
            <a:ext cx="871678" cy="461665"/>
          </a:xfrm>
          <a:prstGeom prst="rect">
            <a:avLst/>
          </a:prstGeom>
        </p:spPr>
        <p:txBody>
          <a:bodyPr wrap="none">
            <a:spAutoFit/>
          </a:bodyPr>
          <a:lstStyle/>
          <a:p>
            <a:pPr algn="ctr"/>
            <a:r>
              <a:rPr lang="en-GB" sz="1200" b="1" dirty="0" smtClean="0">
                <a:solidFill>
                  <a:schemeClr val="accent2">
                    <a:lumMod val="75000"/>
                  </a:schemeClr>
                </a:solidFill>
              </a:rPr>
              <a:t>WebRTC &amp;</a:t>
            </a:r>
          </a:p>
          <a:p>
            <a:pPr algn="ctr"/>
            <a:r>
              <a:rPr lang="en-GB" sz="1200" b="1" dirty="0" smtClean="0">
                <a:solidFill>
                  <a:schemeClr val="accent2">
                    <a:lumMod val="75000"/>
                  </a:schemeClr>
                </a:solidFill>
              </a:rPr>
              <a:t>Mobiles</a:t>
            </a:r>
            <a:endParaRPr lang="en-US" sz="1200" dirty="0"/>
          </a:p>
        </p:txBody>
      </p:sp>
      <p:pic>
        <p:nvPicPr>
          <p:cNvPr id="34" name="Picture 3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69928" y="2923308"/>
            <a:ext cx="362325" cy="362325"/>
          </a:xfrm>
          <a:prstGeom prst="rect">
            <a:avLst/>
          </a:prstGeom>
        </p:spPr>
      </p:pic>
      <p:pic>
        <p:nvPicPr>
          <p:cNvPr id="35" name="Picture 34"/>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40639" y="2841193"/>
            <a:ext cx="341495" cy="316851"/>
          </a:xfrm>
          <a:prstGeom prst="rect">
            <a:avLst/>
          </a:prstGeom>
        </p:spPr>
      </p:pic>
      <p:pic>
        <p:nvPicPr>
          <p:cNvPr id="40" name="Picture 3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2998" y="2922802"/>
            <a:ext cx="337303" cy="324047"/>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23895" y="2928365"/>
            <a:ext cx="369095" cy="369095"/>
          </a:xfrm>
          <a:prstGeom prst="rect">
            <a:avLst/>
          </a:prstGeom>
        </p:spPr>
      </p:pic>
      <p:pic>
        <p:nvPicPr>
          <p:cNvPr id="43" name="Picture 42"/>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06598" y="2610647"/>
            <a:ext cx="234594" cy="289780"/>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43014" y="2644383"/>
            <a:ext cx="279968" cy="163315"/>
          </a:xfrm>
          <a:prstGeom prst="rect">
            <a:avLst/>
          </a:prstGeom>
        </p:spPr>
      </p:pic>
      <p:cxnSp>
        <p:nvCxnSpPr>
          <p:cNvPr id="33" name="Straight Connector 21"/>
          <p:cNvCxnSpPr>
            <a:cxnSpLocks noChangeShapeType="1"/>
            <a:endCxn id="26" idx="1"/>
          </p:cNvCxnSpPr>
          <p:nvPr/>
        </p:nvCxnSpPr>
        <p:spPr bwMode="auto">
          <a:xfrm>
            <a:off x="1366874" y="2395506"/>
            <a:ext cx="2168863" cy="1247672"/>
          </a:xfrm>
          <a:prstGeom prst="line">
            <a:avLst/>
          </a:prstGeom>
          <a:noFill/>
          <a:ln w="38100">
            <a:solidFill>
              <a:srgbClr val="FFC000"/>
            </a:solidFill>
            <a:prstDash val="solid"/>
            <a:round/>
            <a:headEnd/>
            <a:tailEnd/>
          </a:ln>
          <a:extLst>
            <a:ext uri="{909E8E84-426E-40DD-AFC4-6F175D3DCCD1}">
              <a14:hiddenFill xmlns:a14="http://schemas.microsoft.com/office/drawing/2010/main">
                <a:noFill/>
              </a14:hiddenFill>
            </a:ext>
          </a:extLst>
        </p:spPr>
      </p:cxnSp>
      <p:cxnSp>
        <p:nvCxnSpPr>
          <p:cNvPr id="45" name="Straight Connector 21"/>
          <p:cNvCxnSpPr>
            <a:cxnSpLocks noChangeShapeType="1"/>
            <a:stCxn id="6" idx="1"/>
            <a:endCxn id="25" idx="3"/>
          </p:cNvCxnSpPr>
          <p:nvPr/>
        </p:nvCxnSpPr>
        <p:spPr bwMode="auto">
          <a:xfrm flipH="1" flipV="1">
            <a:off x="4253426" y="2275294"/>
            <a:ext cx="1102901" cy="619668"/>
          </a:xfrm>
          <a:prstGeom prst="line">
            <a:avLst/>
          </a:prstGeom>
          <a:noFill/>
          <a:ln w="38100">
            <a:solidFill>
              <a:srgbClr val="7F7F7F"/>
            </a:solidFill>
            <a:prstDash val="sysDash"/>
            <a:round/>
            <a:headEnd/>
            <a:tailEnd/>
          </a:ln>
          <a:extLst>
            <a:ext uri="{909E8E84-426E-40DD-AFC4-6F175D3DCCD1}">
              <a14:hiddenFill xmlns:a14="http://schemas.microsoft.com/office/drawing/2010/main">
                <a:noFill/>
              </a14:hiddenFill>
            </a:ext>
          </a:extLst>
        </p:spPr>
      </p:cxnSp>
      <p:sp>
        <p:nvSpPr>
          <p:cNvPr id="47" name="Text Box 31"/>
          <p:cNvSpPr txBox="1"/>
          <p:nvPr/>
        </p:nvSpPr>
        <p:spPr>
          <a:xfrm>
            <a:off x="1638575" y="1951618"/>
            <a:ext cx="1132840" cy="23734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000" dirty="0">
                <a:effectLst/>
                <a:latin typeface="Calibri"/>
                <a:ea typeface="ＭＳ 明朝"/>
                <a:cs typeface="Times New Roman"/>
              </a:rPr>
              <a:t>HTTPS/WSS</a:t>
            </a:r>
          </a:p>
        </p:txBody>
      </p:sp>
      <p:sp>
        <p:nvSpPr>
          <p:cNvPr id="25" name="Rounded Rectangle 24"/>
          <p:cNvSpPr/>
          <p:nvPr/>
        </p:nvSpPr>
        <p:spPr>
          <a:xfrm>
            <a:off x="3842255" y="1614091"/>
            <a:ext cx="411171" cy="1322405"/>
          </a:xfrm>
          <a:prstGeom prst="roundRect">
            <a:avLst/>
          </a:prstGeom>
          <a:solidFill>
            <a:srgbClr val="0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200" dirty="0" smtClean="0">
                <a:solidFill>
                  <a:schemeClr val="bg1"/>
                </a:solidFill>
              </a:rPr>
              <a:t>Reverse Proxy</a:t>
            </a:r>
            <a:endParaRPr lang="en-US" sz="1200" dirty="0">
              <a:solidFill>
                <a:schemeClr val="bg1"/>
              </a:solidFill>
            </a:endParaRPr>
          </a:p>
        </p:txBody>
      </p:sp>
      <p:cxnSp>
        <p:nvCxnSpPr>
          <p:cNvPr id="52" name="Straight Connector 21"/>
          <p:cNvCxnSpPr>
            <a:cxnSpLocks noChangeShapeType="1"/>
            <a:stCxn id="6" idx="2"/>
            <a:endCxn id="26" idx="3"/>
          </p:cNvCxnSpPr>
          <p:nvPr/>
        </p:nvCxnSpPr>
        <p:spPr bwMode="auto">
          <a:xfrm flipH="1">
            <a:off x="4477397" y="3274199"/>
            <a:ext cx="1326889" cy="368979"/>
          </a:xfrm>
          <a:prstGeom prst="line">
            <a:avLst/>
          </a:prstGeom>
          <a:noFill/>
          <a:ln w="38100">
            <a:solidFill>
              <a:srgbClr val="7F7F7F"/>
            </a:solidFill>
            <a:prstDash val="sysDash"/>
            <a:round/>
            <a:headEnd/>
            <a:tailEnd/>
          </a:ln>
          <a:extLst>
            <a:ext uri="{909E8E84-426E-40DD-AFC4-6F175D3DCCD1}">
              <a14:hiddenFill xmlns:a14="http://schemas.microsoft.com/office/drawing/2010/main">
                <a:noFill/>
              </a14:hiddenFill>
            </a:ext>
          </a:extLst>
        </p:spPr>
      </p:cxnSp>
      <p:pic>
        <p:nvPicPr>
          <p:cNvPr id="48" name="Picture 102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9966" y="1566716"/>
            <a:ext cx="244983" cy="241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 name="Straight Connector 21"/>
          <p:cNvCxnSpPr>
            <a:cxnSpLocks noChangeShapeType="1"/>
            <a:stCxn id="25" idx="1"/>
          </p:cNvCxnSpPr>
          <p:nvPr/>
        </p:nvCxnSpPr>
        <p:spPr bwMode="auto">
          <a:xfrm flipH="1" flipV="1">
            <a:off x="1454121" y="2165175"/>
            <a:ext cx="2388134" cy="110119"/>
          </a:xfrm>
          <a:prstGeom prst="line">
            <a:avLst/>
          </a:prstGeom>
          <a:noFill/>
          <a:ln w="38100">
            <a:solidFill>
              <a:srgbClr val="7F7F7F"/>
            </a:solidFill>
            <a:prstDash val="sysDash"/>
            <a:round/>
            <a:headEnd/>
            <a:tailEnd/>
          </a:ln>
          <a:extLst>
            <a:ext uri="{909E8E84-426E-40DD-AFC4-6F175D3DCCD1}">
              <a14:hiddenFill xmlns:a14="http://schemas.microsoft.com/office/drawing/2010/main">
                <a:noFill/>
              </a14:hiddenFill>
            </a:ext>
          </a:extLst>
        </p:spPr>
      </p:cxnSp>
      <p:sp>
        <p:nvSpPr>
          <p:cNvPr id="54" name="Text Box 31"/>
          <p:cNvSpPr txBox="1"/>
          <p:nvPr/>
        </p:nvSpPr>
        <p:spPr>
          <a:xfrm>
            <a:off x="5127461" y="3335608"/>
            <a:ext cx="672291" cy="345718"/>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000" dirty="0" smtClean="0">
                <a:effectLst/>
                <a:latin typeface="Calibri"/>
                <a:ea typeface="ＭＳ 明朝"/>
                <a:cs typeface="Times New Roman"/>
              </a:rPr>
              <a:t>HTTPS</a:t>
            </a:r>
            <a:endParaRPr lang="en-US" sz="1000" dirty="0">
              <a:effectLst/>
              <a:latin typeface="Calibri"/>
              <a:ea typeface="ＭＳ 明朝"/>
              <a:cs typeface="Times New Roman"/>
            </a:endParaRPr>
          </a:p>
        </p:txBody>
      </p:sp>
      <p:cxnSp>
        <p:nvCxnSpPr>
          <p:cNvPr id="55" name="Straight Connector 54"/>
          <p:cNvCxnSpPr>
            <a:cxnSpLocks noChangeShapeType="1"/>
            <a:stCxn id="58" idx="3"/>
            <a:endCxn id="64" idx="1"/>
          </p:cNvCxnSpPr>
          <p:nvPr/>
        </p:nvCxnSpPr>
        <p:spPr bwMode="auto">
          <a:xfrm flipV="1">
            <a:off x="6933874" y="3647366"/>
            <a:ext cx="414790" cy="8543"/>
          </a:xfrm>
          <a:prstGeom prst="line">
            <a:avLst/>
          </a:prstGeom>
          <a:noFill/>
          <a:ln w="38100">
            <a:solidFill>
              <a:srgbClr val="0070C0"/>
            </a:solidFill>
            <a:prstDash val="sysDot"/>
            <a:round/>
            <a:headEnd/>
            <a:tailEnd/>
          </a:ln>
          <a:extLst>
            <a:ext uri="{909E8E84-426E-40DD-AFC4-6F175D3DCCD1}">
              <a14:hiddenFill xmlns:a14="http://schemas.microsoft.com/office/drawing/2010/main">
                <a:noFill/>
              </a14:hiddenFill>
            </a:ext>
          </a:extLst>
        </p:spPr>
      </p:cxnSp>
      <p:sp>
        <p:nvSpPr>
          <p:cNvPr id="56" name="TextBox 55"/>
          <p:cNvSpPr txBox="1"/>
          <p:nvPr/>
        </p:nvSpPr>
        <p:spPr>
          <a:xfrm>
            <a:off x="6293522" y="3823276"/>
            <a:ext cx="822751" cy="338554"/>
          </a:xfrm>
          <a:prstGeom prst="rect">
            <a:avLst/>
          </a:prstGeom>
          <a:noFill/>
        </p:spPr>
        <p:txBody>
          <a:bodyPr wrap="square" lIns="45720" tIns="45720" rIns="45720" bIns="45720" rtlCol="0">
            <a:spAutoFit/>
          </a:bodyPr>
          <a:lstStyle/>
          <a:p>
            <a:pPr algn="ctr"/>
            <a:r>
              <a:rPr lang="en-US" sz="800" dirty="0" smtClean="0">
                <a:solidFill>
                  <a:srgbClr val="000000"/>
                </a:solidFill>
              </a:rPr>
              <a:t>CUBE, VCS-C or CVP</a:t>
            </a:r>
          </a:p>
        </p:txBody>
      </p:sp>
      <p:pic>
        <p:nvPicPr>
          <p:cNvPr id="57" name="Picture 28" descr="C:\Users\tsbutme\Desktop\256 Icons in Grey and Blue\30091_Device_unified_border_element_default_256.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60239" y="3328708"/>
            <a:ext cx="532499" cy="53249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9" descr="C:\Users\tsbutme\Desktop\256 Icons in Grey and Blue\30091_Device_unified_border_element_unknown_256.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01441" y="3389692"/>
            <a:ext cx="532433" cy="532433"/>
          </a:xfrm>
          <a:prstGeom prst="rect">
            <a:avLst/>
          </a:prstGeom>
          <a:noFill/>
          <a:extLst>
            <a:ext uri="{909E8E84-426E-40DD-AFC4-6F175D3DCCD1}">
              <a14:hiddenFill xmlns:a14="http://schemas.microsoft.com/office/drawing/2010/main">
                <a:solidFill>
                  <a:srgbClr val="FFFFFF"/>
                </a:solidFill>
              </a14:hiddenFill>
            </a:ext>
          </a:extLst>
        </p:spPr>
      </p:pic>
      <p:cxnSp>
        <p:nvCxnSpPr>
          <p:cNvPr id="59" name="Straight Connector 58"/>
          <p:cNvCxnSpPr>
            <a:cxnSpLocks noChangeShapeType="1"/>
            <a:stCxn id="62" idx="3"/>
            <a:endCxn id="67" idx="1"/>
          </p:cNvCxnSpPr>
          <p:nvPr/>
        </p:nvCxnSpPr>
        <p:spPr bwMode="auto">
          <a:xfrm>
            <a:off x="6166069" y="1609425"/>
            <a:ext cx="1197233" cy="821166"/>
          </a:xfrm>
          <a:prstGeom prst="line">
            <a:avLst/>
          </a:prstGeom>
          <a:noFill/>
          <a:ln w="38100">
            <a:solidFill>
              <a:srgbClr val="FF6600"/>
            </a:solidFill>
            <a:prstDash val="sysDot"/>
            <a:round/>
            <a:headEnd/>
            <a:tailEnd/>
          </a:ln>
          <a:extLst>
            <a:ext uri="{909E8E84-426E-40DD-AFC4-6F175D3DCCD1}">
              <a14:hiddenFill xmlns:a14="http://schemas.microsoft.com/office/drawing/2010/main">
                <a:noFill/>
              </a14:hiddenFill>
            </a:ext>
          </a:extLst>
        </p:spPr>
      </p:cxnSp>
      <p:cxnSp>
        <p:nvCxnSpPr>
          <p:cNvPr id="60" name="Straight Connector 21"/>
          <p:cNvCxnSpPr>
            <a:cxnSpLocks noChangeShapeType="1"/>
            <a:stCxn id="26" idx="3"/>
            <a:endCxn id="58" idx="1"/>
          </p:cNvCxnSpPr>
          <p:nvPr/>
        </p:nvCxnSpPr>
        <p:spPr bwMode="auto">
          <a:xfrm>
            <a:off x="4477397" y="3643178"/>
            <a:ext cx="1924044" cy="12731"/>
          </a:xfrm>
          <a:prstGeom prst="line">
            <a:avLst/>
          </a:prstGeom>
          <a:noFill/>
          <a:ln w="38100">
            <a:solidFill>
              <a:srgbClr val="FFC000"/>
            </a:solidFill>
            <a:prstDash val="solid"/>
            <a:round/>
            <a:headEnd/>
            <a:tailEnd/>
          </a:ln>
          <a:extLst>
            <a:ext uri="{909E8E84-426E-40DD-AFC4-6F175D3DCCD1}">
              <a14:hiddenFill xmlns:a14="http://schemas.microsoft.com/office/drawing/2010/main">
                <a:noFill/>
              </a14:hiddenFill>
            </a:ext>
          </a:extLst>
        </p:spPr>
      </p:cxnSp>
      <p:pic>
        <p:nvPicPr>
          <p:cNvPr id="63" name="Picture 24" descr="C:\Users\tsbutme\Desktop\256 Icons in Grey and Blue\30008_Device_call_manager_default_256.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22490" y="3289706"/>
            <a:ext cx="623622" cy="62362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5" descr="C:\Users\tsbutme\Desktop\256 Icons in Grey and Blue\30008_Device_call_manager_unkown_256.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48664" y="3335594"/>
            <a:ext cx="623544" cy="623544"/>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7289127" y="3791555"/>
            <a:ext cx="797654" cy="584776"/>
          </a:xfrm>
          <a:prstGeom prst="rect">
            <a:avLst/>
          </a:prstGeom>
          <a:noFill/>
        </p:spPr>
        <p:txBody>
          <a:bodyPr wrap="none" lIns="45720" tIns="45720" rIns="45720" bIns="45720" rtlCol="0">
            <a:spAutoFit/>
          </a:bodyPr>
          <a:lstStyle/>
          <a:p>
            <a:pPr algn="ctr"/>
            <a:r>
              <a:rPr lang="en-US" sz="800" dirty="0" smtClean="0">
                <a:solidFill>
                  <a:srgbClr val="000000"/>
                </a:solidFill>
              </a:rPr>
              <a:t>Cisco Unified</a:t>
            </a:r>
          </a:p>
          <a:p>
            <a:pPr algn="ctr"/>
            <a:r>
              <a:rPr lang="en-US" sz="800" dirty="0" smtClean="0">
                <a:solidFill>
                  <a:srgbClr val="000000"/>
                </a:solidFill>
              </a:rPr>
              <a:t>Communications</a:t>
            </a:r>
          </a:p>
          <a:p>
            <a:pPr algn="ctr"/>
            <a:r>
              <a:rPr lang="en-US" sz="800" dirty="0" smtClean="0">
                <a:solidFill>
                  <a:srgbClr val="000000"/>
                </a:solidFill>
              </a:rPr>
              <a:t>Manager </a:t>
            </a:r>
            <a:br>
              <a:rPr lang="en-US" sz="800" dirty="0" smtClean="0">
                <a:solidFill>
                  <a:srgbClr val="000000"/>
                </a:solidFill>
              </a:rPr>
            </a:br>
            <a:r>
              <a:rPr lang="en-US" sz="800" dirty="0" smtClean="0">
                <a:solidFill>
                  <a:srgbClr val="000000"/>
                </a:solidFill>
              </a:rPr>
              <a:t>(Unified CM)</a:t>
            </a:r>
          </a:p>
        </p:txBody>
      </p:sp>
      <p:pic>
        <p:nvPicPr>
          <p:cNvPr id="66" name="Picture 8" descr="C:\Users\tsbutme\Desktop\Trade Shows\New Icons\256 Icons in Grey and Blue\mithomma_Device_Contact_Center_default_256.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434158" y="2102590"/>
            <a:ext cx="585831" cy="58583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C:\Users\tsbutme\Desktop\Trade Shows\New Icons\256 Icons in Grey and Blue\mithomma_Device_Contact_Center_default_256.png"/>
          <p:cNvPicPr>
            <a:picLocks noChangeAspect="1" noChangeArrowheads="1"/>
          </p:cNvPicPr>
          <p:nvPr/>
        </p:nvPicPr>
        <p:blipFill>
          <a:blip r:embed="rId1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63302" y="2137675"/>
            <a:ext cx="585831" cy="585831"/>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p:cNvSpPr txBox="1"/>
          <p:nvPr/>
        </p:nvSpPr>
        <p:spPr>
          <a:xfrm>
            <a:off x="7085061" y="1809922"/>
            <a:ext cx="1142314" cy="338554"/>
          </a:xfrm>
          <a:prstGeom prst="rect">
            <a:avLst/>
          </a:prstGeom>
          <a:noFill/>
        </p:spPr>
        <p:txBody>
          <a:bodyPr wrap="square" lIns="45720" tIns="45720" rIns="45720" bIns="45720" rtlCol="0">
            <a:spAutoFit/>
          </a:bodyPr>
          <a:lstStyle/>
          <a:p>
            <a:pPr algn="ctr"/>
            <a:r>
              <a:rPr lang="en-US" sz="800" dirty="0" smtClean="0">
                <a:solidFill>
                  <a:srgbClr val="000000"/>
                </a:solidFill>
              </a:rPr>
              <a:t>Cisco Unified Contact Center (UCC) </a:t>
            </a:r>
          </a:p>
        </p:txBody>
      </p:sp>
      <p:cxnSp>
        <p:nvCxnSpPr>
          <p:cNvPr id="70" name="Straight Connector 21"/>
          <p:cNvCxnSpPr>
            <a:cxnSpLocks noChangeShapeType="1"/>
          </p:cNvCxnSpPr>
          <p:nvPr/>
        </p:nvCxnSpPr>
        <p:spPr bwMode="auto">
          <a:xfrm>
            <a:off x="6969942" y="3710519"/>
            <a:ext cx="465968" cy="0"/>
          </a:xfrm>
          <a:prstGeom prst="line">
            <a:avLst/>
          </a:prstGeom>
          <a:noFill/>
          <a:ln w="38100">
            <a:solidFill>
              <a:srgbClr val="FFC000"/>
            </a:solidFill>
            <a:prstDash val="solid"/>
            <a:round/>
            <a:headEnd/>
            <a:tailEnd/>
          </a:ln>
          <a:extLst>
            <a:ext uri="{909E8E84-426E-40DD-AFC4-6F175D3DCCD1}">
              <a14:hiddenFill xmlns:a14="http://schemas.microsoft.com/office/drawing/2010/main">
                <a:noFill/>
              </a14:hiddenFill>
            </a:ext>
          </a:extLst>
        </p:spPr>
      </p:cxnSp>
      <p:pic>
        <p:nvPicPr>
          <p:cNvPr id="78" name="Picture 27" descr="C:\Users\tsbutme\Desktop\256 Icons in Grey and Blue\Cisco Jabber Icon.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582874" y="3993935"/>
            <a:ext cx="333446" cy="333446"/>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p:cNvSpPr txBox="1"/>
          <p:nvPr/>
        </p:nvSpPr>
        <p:spPr>
          <a:xfrm>
            <a:off x="8516762" y="4247285"/>
            <a:ext cx="437260" cy="400110"/>
          </a:xfrm>
          <a:prstGeom prst="rect">
            <a:avLst/>
          </a:prstGeom>
          <a:noFill/>
        </p:spPr>
        <p:txBody>
          <a:bodyPr wrap="square" lIns="45720" tIns="45720" rIns="45720" bIns="45720" rtlCol="0">
            <a:spAutoFit/>
          </a:bodyPr>
          <a:lstStyle/>
          <a:p>
            <a:pPr algn="ctr"/>
            <a:r>
              <a:rPr lang="en-US" sz="1000" dirty="0" smtClean="0">
                <a:solidFill>
                  <a:srgbClr val="000000"/>
                </a:solidFill>
              </a:rPr>
              <a:t>Cisco Clients</a:t>
            </a:r>
            <a:endParaRPr lang="en-US" sz="1000" dirty="0">
              <a:solidFill>
                <a:srgbClr val="000000"/>
              </a:solidFill>
            </a:endParaRPr>
          </a:p>
        </p:txBody>
      </p:sp>
      <p:cxnSp>
        <p:nvCxnSpPr>
          <p:cNvPr id="81" name="Straight Connector 80"/>
          <p:cNvCxnSpPr>
            <a:cxnSpLocks noChangeShapeType="1"/>
            <a:stCxn id="78" idx="1"/>
            <a:endCxn id="64" idx="3"/>
          </p:cNvCxnSpPr>
          <p:nvPr/>
        </p:nvCxnSpPr>
        <p:spPr bwMode="auto">
          <a:xfrm flipH="1" flipV="1">
            <a:off x="7972208" y="3647366"/>
            <a:ext cx="610666" cy="513292"/>
          </a:xfrm>
          <a:prstGeom prst="line">
            <a:avLst/>
          </a:prstGeom>
          <a:noFill/>
          <a:ln w="38100">
            <a:solidFill>
              <a:srgbClr val="0070C0"/>
            </a:solidFill>
            <a:prstDash val="sysDot"/>
            <a:round/>
            <a:headEnd/>
            <a:tailEnd/>
          </a:ln>
          <a:extLst>
            <a:ext uri="{909E8E84-426E-40DD-AFC4-6F175D3DCCD1}">
              <a14:hiddenFill xmlns:a14="http://schemas.microsoft.com/office/drawing/2010/main">
                <a:noFill/>
              </a14:hiddenFill>
            </a:ext>
          </a:extLst>
        </p:spPr>
      </p:cxnSp>
      <p:cxnSp>
        <p:nvCxnSpPr>
          <p:cNvPr id="84" name="Straight Connector 21"/>
          <p:cNvCxnSpPr>
            <a:cxnSpLocks noChangeShapeType="1"/>
          </p:cNvCxnSpPr>
          <p:nvPr/>
        </p:nvCxnSpPr>
        <p:spPr bwMode="auto">
          <a:xfrm>
            <a:off x="7991925" y="3755831"/>
            <a:ext cx="510549" cy="410931"/>
          </a:xfrm>
          <a:prstGeom prst="line">
            <a:avLst/>
          </a:prstGeom>
          <a:noFill/>
          <a:ln w="38100">
            <a:solidFill>
              <a:srgbClr val="FFC000"/>
            </a:solidFill>
            <a:prstDash val="solid"/>
            <a:round/>
            <a:headEnd/>
            <a:tailEnd/>
          </a:ln>
          <a:extLst>
            <a:ext uri="{909E8E84-426E-40DD-AFC4-6F175D3DCCD1}">
              <a14:hiddenFill xmlns:a14="http://schemas.microsoft.com/office/drawing/2010/main">
                <a:noFill/>
              </a14:hiddenFill>
            </a:ext>
          </a:extLst>
        </p:spPr>
      </p:cxnSp>
      <p:cxnSp>
        <p:nvCxnSpPr>
          <p:cNvPr id="88" name="Straight Connector 21"/>
          <p:cNvCxnSpPr>
            <a:cxnSpLocks noChangeShapeType="1"/>
            <a:stCxn id="67" idx="2"/>
            <a:endCxn id="64" idx="0"/>
          </p:cNvCxnSpPr>
          <p:nvPr/>
        </p:nvCxnSpPr>
        <p:spPr bwMode="auto">
          <a:xfrm>
            <a:off x="7656218" y="2723506"/>
            <a:ext cx="4218" cy="612088"/>
          </a:xfrm>
          <a:prstGeom prst="line">
            <a:avLst/>
          </a:prstGeom>
          <a:noFill/>
          <a:ln w="38100">
            <a:solidFill>
              <a:srgbClr val="7F7F7F"/>
            </a:solidFill>
            <a:prstDash val="sysDash"/>
            <a:round/>
            <a:headEnd/>
            <a:tailEnd/>
          </a:ln>
          <a:extLst>
            <a:ext uri="{909E8E84-426E-40DD-AFC4-6F175D3DCCD1}">
              <a14:hiddenFill xmlns:a14="http://schemas.microsoft.com/office/drawing/2010/main">
                <a:noFill/>
              </a14:hiddenFill>
            </a:ext>
          </a:extLst>
        </p:spPr>
      </p:cxnSp>
      <p:pic>
        <p:nvPicPr>
          <p:cNvPr id="93" name="Picture 4" descr="C:\Users\tsbutme\Desktop\256 Icons in Grey and Blue\30084_Device_telepresence500_unknown_256.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523997" y="3528431"/>
            <a:ext cx="465466" cy="465466"/>
          </a:xfrm>
          <a:prstGeom prst="rect">
            <a:avLst/>
          </a:prstGeom>
          <a:noFill/>
          <a:extLst>
            <a:ext uri="{909E8E84-426E-40DD-AFC4-6F175D3DCCD1}">
              <a14:hiddenFill xmlns:a14="http://schemas.microsoft.com/office/drawing/2010/main">
                <a:solidFill>
                  <a:srgbClr val="FFFFFF"/>
                </a:solidFill>
              </a14:hiddenFill>
            </a:ext>
          </a:extLst>
        </p:spPr>
      </p:pic>
      <p:cxnSp>
        <p:nvCxnSpPr>
          <p:cNvPr id="61" name="Straight Connector 21"/>
          <p:cNvCxnSpPr>
            <a:cxnSpLocks noChangeShapeType="1"/>
            <a:stCxn id="62" idx="1"/>
            <a:endCxn id="25" idx="3"/>
          </p:cNvCxnSpPr>
          <p:nvPr/>
        </p:nvCxnSpPr>
        <p:spPr bwMode="auto">
          <a:xfrm flipH="1">
            <a:off x="4253426" y="1609425"/>
            <a:ext cx="998929" cy="665869"/>
          </a:xfrm>
          <a:prstGeom prst="line">
            <a:avLst/>
          </a:prstGeom>
          <a:noFill/>
          <a:ln w="38100">
            <a:solidFill>
              <a:srgbClr val="7F7F7F"/>
            </a:solidFill>
            <a:prstDash val="sysDash"/>
            <a:round/>
            <a:headEnd/>
            <a:tailEnd/>
          </a:ln>
          <a:extLst>
            <a:ext uri="{909E8E84-426E-40DD-AFC4-6F175D3DCCD1}">
              <a14:hiddenFill xmlns:a14="http://schemas.microsoft.com/office/drawing/2010/main">
                <a:noFill/>
              </a14:hiddenFill>
            </a:ext>
          </a:extLst>
        </p:spPr>
      </p:cxnSp>
      <p:sp>
        <p:nvSpPr>
          <p:cNvPr id="62" name="Rounded Rectangle 61"/>
          <p:cNvSpPr/>
          <p:nvPr/>
        </p:nvSpPr>
        <p:spPr>
          <a:xfrm>
            <a:off x="5252355" y="1210689"/>
            <a:ext cx="913714" cy="797471"/>
          </a:xfrm>
          <a:prstGeom prst="roundRect">
            <a:avLst/>
          </a:prstGeom>
          <a:solidFill>
            <a:srgbClr val="3E5D8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FFFFFF"/>
                </a:solidFill>
              </a:rPr>
              <a:t>Fusion</a:t>
            </a:r>
          </a:p>
          <a:p>
            <a:pPr algn="ctr"/>
            <a:r>
              <a:rPr lang="en-US" sz="1400" dirty="0" smtClean="0">
                <a:solidFill>
                  <a:srgbClr val="FFFFFF"/>
                </a:solidFill>
              </a:rPr>
              <a:t>Palettes</a:t>
            </a:r>
            <a:endParaRPr lang="en-US" sz="1400" dirty="0">
              <a:solidFill>
                <a:srgbClr val="FFFFFF"/>
              </a:solidFill>
            </a:endParaRPr>
          </a:p>
        </p:txBody>
      </p:sp>
      <p:cxnSp>
        <p:nvCxnSpPr>
          <p:cNvPr id="69" name="Straight Connector 68"/>
          <p:cNvCxnSpPr>
            <a:cxnSpLocks noChangeShapeType="1"/>
            <a:stCxn id="6" idx="3"/>
            <a:endCxn id="58" idx="1"/>
          </p:cNvCxnSpPr>
          <p:nvPr/>
        </p:nvCxnSpPr>
        <p:spPr bwMode="auto">
          <a:xfrm>
            <a:off x="6252245" y="2894962"/>
            <a:ext cx="149196" cy="760947"/>
          </a:xfrm>
          <a:prstGeom prst="line">
            <a:avLst/>
          </a:prstGeom>
          <a:noFill/>
          <a:ln w="38100">
            <a:solidFill>
              <a:srgbClr val="0070C0"/>
            </a:solidFill>
            <a:prstDash val="sysDot"/>
            <a:round/>
            <a:headEnd/>
            <a:tailEnd/>
          </a:ln>
          <a:extLst>
            <a:ext uri="{909E8E84-426E-40DD-AFC4-6F175D3DCCD1}">
              <a14:hiddenFill xmlns:a14="http://schemas.microsoft.com/office/drawing/2010/main">
                <a:noFill/>
              </a14:hiddenFill>
            </a:ext>
          </a:extLst>
        </p:spPr>
      </p:cxnSp>
      <p:cxnSp>
        <p:nvCxnSpPr>
          <p:cNvPr id="73" name="Straight Connector 21"/>
          <p:cNvCxnSpPr>
            <a:cxnSpLocks noChangeShapeType="1"/>
            <a:endCxn id="66" idx="3"/>
          </p:cNvCxnSpPr>
          <p:nvPr/>
        </p:nvCxnSpPr>
        <p:spPr bwMode="auto">
          <a:xfrm flipH="1">
            <a:off x="8019989" y="2395506"/>
            <a:ext cx="326668" cy="0"/>
          </a:xfrm>
          <a:prstGeom prst="line">
            <a:avLst/>
          </a:prstGeom>
          <a:noFill/>
          <a:ln w="38100">
            <a:solidFill>
              <a:srgbClr val="7F7F7F"/>
            </a:solidFill>
            <a:prstDash val="sysDash"/>
            <a:round/>
            <a:headEnd/>
            <a:tailEnd/>
          </a:ln>
          <a:extLst>
            <a:ext uri="{909E8E84-426E-40DD-AFC4-6F175D3DCCD1}">
              <a14:hiddenFill xmlns:a14="http://schemas.microsoft.com/office/drawing/2010/main">
                <a:noFill/>
              </a14:hiddenFill>
            </a:ext>
          </a:extLst>
        </p:spPr>
      </p:cxnSp>
      <p:pic>
        <p:nvPicPr>
          <p:cNvPr id="75" name="Picture 19" descr="C:\Users\tsbutme\Desktop\256 Icons in Grey and Blue\30059_Device_laptop_3145_unknown_2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8762" y="1989526"/>
            <a:ext cx="975238" cy="975238"/>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p:cNvSpPr txBox="1"/>
          <p:nvPr/>
        </p:nvSpPr>
        <p:spPr>
          <a:xfrm>
            <a:off x="8424209" y="2915730"/>
            <a:ext cx="527354" cy="400110"/>
          </a:xfrm>
          <a:prstGeom prst="rect">
            <a:avLst/>
          </a:prstGeom>
          <a:noFill/>
        </p:spPr>
        <p:txBody>
          <a:bodyPr wrap="square" lIns="45720" tIns="45720" rIns="45720" bIns="45720" rtlCol="0">
            <a:spAutoFit/>
          </a:bodyPr>
          <a:lstStyle/>
          <a:p>
            <a:pPr algn="ctr"/>
            <a:r>
              <a:rPr lang="en-US" sz="1000" dirty="0" smtClean="0">
                <a:solidFill>
                  <a:srgbClr val="000000"/>
                </a:solidFill>
              </a:rPr>
              <a:t>Cisco Finesse</a:t>
            </a:r>
            <a:endParaRPr lang="en-US" sz="1000" dirty="0">
              <a:solidFill>
                <a:srgbClr val="000000"/>
              </a:solidFill>
            </a:endParaRPr>
          </a:p>
        </p:txBody>
      </p:sp>
      <p:sp>
        <p:nvSpPr>
          <p:cNvPr id="110" name="Text Box 31"/>
          <p:cNvSpPr txBox="1"/>
          <p:nvPr/>
        </p:nvSpPr>
        <p:spPr>
          <a:xfrm>
            <a:off x="6124093" y="3031846"/>
            <a:ext cx="672291" cy="345718"/>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000" dirty="0" smtClean="0">
                <a:effectLst/>
                <a:latin typeface="Calibri"/>
                <a:ea typeface="ＭＳ 明朝"/>
                <a:cs typeface="Times New Roman"/>
              </a:rPr>
              <a:t>SIP</a:t>
            </a:r>
            <a:endParaRPr lang="en-US" sz="1000" dirty="0">
              <a:effectLst/>
              <a:latin typeface="Calibri"/>
              <a:ea typeface="ＭＳ 明朝"/>
              <a:cs typeface="Times New Roman"/>
            </a:endParaRPr>
          </a:p>
        </p:txBody>
      </p:sp>
      <p:sp>
        <p:nvSpPr>
          <p:cNvPr id="74" name="TextBox 73"/>
          <p:cNvSpPr txBox="1">
            <a:spLocks noChangeArrowheads="1"/>
          </p:cNvSpPr>
          <p:nvPr/>
        </p:nvSpPr>
        <p:spPr bwMode="auto">
          <a:xfrm>
            <a:off x="6015358" y="4414735"/>
            <a:ext cx="15169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Font typeface="Arial" pitchFamily="34" charset="0"/>
              <a:buNone/>
            </a:pPr>
            <a:r>
              <a:rPr lang="en-US" sz="1600" dirty="0" smtClean="0">
                <a:solidFill>
                  <a:srgbClr val="000000"/>
                </a:solidFill>
                <a:latin typeface="+mn-lt"/>
                <a:sym typeface="Arial" pitchFamily="34" charset="0"/>
              </a:rPr>
              <a:t>Contextual Data</a:t>
            </a:r>
            <a:endParaRPr lang="en-US" sz="1600" dirty="0">
              <a:solidFill>
                <a:srgbClr val="000000"/>
              </a:solidFill>
              <a:latin typeface="+mn-lt"/>
              <a:sym typeface="Arial" pitchFamily="34" charset="0"/>
            </a:endParaRPr>
          </a:p>
        </p:txBody>
      </p:sp>
      <p:sp>
        <p:nvSpPr>
          <p:cNvPr id="76" name="TextBox 20"/>
          <p:cNvSpPr txBox="1">
            <a:spLocks noChangeArrowheads="1"/>
          </p:cNvSpPr>
          <p:nvPr/>
        </p:nvSpPr>
        <p:spPr bwMode="auto">
          <a:xfrm>
            <a:off x="3226052" y="4414735"/>
            <a:ext cx="25602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Font typeface="Arial" pitchFamily="34" charset="0"/>
              <a:buNone/>
            </a:pPr>
            <a:r>
              <a:rPr lang="en-US" sz="1600" dirty="0" smtClean="0">
                <a:solidFill>
                  <a:srgbClr val="000000"/>
                </a:solidFill>
                <a:latin typeface="+mn-lt"/>
                <a:sym typeface="Arial" pitchFamily="34" charset="0"/>
              </a:rPr>
              <a:t>Media (Voice, Video/Screen)</a:t>
            </a:r>
            <a:endParaRPr lang="en-US" sz="1600" dirty="0">
              <a:solidFill>
                <a:srgbClr val="000000"/>
              </a:solidFill>
              <a:latin typeface="+mn-lt"/>
              <a:sym typeface="Arial" pitchFamily="34" charset="0"/>
            </a:endParaRPr>
          </a:p>
        </p:txBody>
      </p:sp>
      <p:cxnSp>
        <p:nvCxnSpPr>
          <p:cNvPr id="77" name="Straight Connector 21"/>
          <p:cNvCxnSpPr>
            <a:cxnSpLocks noChangeShapeType="1"/>
          </p:cNvCxnSpPr>
          <p:nvPr/>
        </p:nvCxnSpPr>
        <p:spPr bwMode="auto">
          <a:xfrm>
            <a:off x="3307104" y="4802461"/>
            <a:ext cx="893609" cy="0"/>
          </a:xfrm>
          <a:prstGeom prst="line">
            <a:avLst/>
          </a:prstGeom>
          <a:noFill/>
          <a:ln w="57150">
            <a:solidFill>
              <a:srgbClr val="FFC000"/>
            </a:solidFill>
            <a:prstDash val="solid"/>
            <a:round/>
            <a:headEnd/>
            <a:tailEnd/>
          </a:ln>
          <a:extLst>
            <a:ext uri="{909E8E84-426E-40DD-AFC4-6F175D3DCCD1}">
              <a14:hiddenFill xmlns:a14="http://schemas.microsoft.com/office/drawing/2010/main">
                <a:noFill/>
              </a14:hiddenFill>
            </a:ext>
          </a:extLst>
        </p:spPr>
      </p:cxnSp>
      <p:sp>
        <p:nvSpPr>
          <p:cNvPr id="80" name="TextBox 79"/>
          <p:cNvSpPr txBox="1">
            <a:spLocks noChangeArrowheads="1"/>
          </p:cNvSpPr>
          <p:nvPr/>
        </p:nvSpPr>
        <p:spPr bwMode="auto">
          <a:xfrm>
            <a:off x="2182700" y="4414735"/>
            <a:ext cx="4363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Font typeface="Arial" pitchFamily="34" charset="0"/>
              <a:buNone/>
            </a:pPr>
            <a:r>
              <a:rPr lang="en-US" sz="1600" dirty="0">
                <a:solidFill>
                  <a:srgbClr val="000000"/>
                </a:solidFill>
                <a:latin typeface="+mn-lt"/>
                <a:sym typeface="Arial" pitchFamily="34" charset="0"/>
              </a:rPr>
              <a:t>SIP</a:t>
            </a:r>
          </a:p>
        </p:txBody>
      </p:sp>
      <p:cxnSp>
        <p:nvCxnSpPr>
          <p:cNvPr id="82" name="Straight Connector 81"/>
          <p:cNvCxnSpPr>
            <a:cxnSpLocks noChangeShapeType="1"/>
          </p:cNvCxnSpPr>
          <p:nvPr/>
        </p:nvCxnSpPr>
        <p:spPr bwMode="auto">
          <a:xfrm>
            <a:off x="2274939" y="4802461"/>
            <a:ext cx="548783" cy="0"/>
          </a:xfrm>
          <a:prstGeom prst="line">
            <a:avLst/>
          </a:prstGeom>
          <a:noFill/>
          <a:ln w="57150">
            <a:solidFill>
              <a:srgbClr val="0070C0"/>
            </a:solidFill>
            <a:prstDash val="sysDot"/>
            <a:round/>
            <a:headEnd/>
            <a:tailEnd/>
          </a:ln>
          <a:extLst>
            <a:ext uri="{909E8E84-426E-40DD-AFC4-6F175D3DCCD1}">
              <a14:hiddenFill xmlns:a14="http://schemas.microsoft.com/office/drawing/2010/main">
                <a:noFill/>
              </a14:hiddenFill>
            </a:ext>
          </a:extLst>
        </p:spPr>
      </p:cxnSp>
      <p:sp>
        <p:nvSpPr>
          <p:cNvPr id="83" name="TextBox 20"/>
          <p:cNvSpPr txBox="1">
            <a:spLocks noChangeArrowheads="1"/>
          </p:cNvSpPr>
          <p:nvPr/>
        </p:nvSpPr>
        <p:spPr bwMode="auto">
          <a:xfrm>
            <a:off x="1093156" y="4414735"/>
            <a:ext cx="6667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Font typeface="Arial" pitchFamily="34" charset="0"/>
              <a:buNone/>
            </a:pPr>
            <a:r>
              <a:rPr lang="en-US" sz="1600" dirty="0" smtClean="0">
                <a:solidFill>
                  <a:srgbClr val="000000"/>
                </a:solidFill>
                <a:latin typeface="+mn-lt"/>
                <a:sym typeface="Arial" pitchFamily="34" charset="0"/>
              </a:rPr>
              <a:t> HTTP</a:t>
            </a:r>
            <a:endParaRPr lang="en-US" sz="1600" dirty="0">
              <a:solidFill>
                <a:srgbClr val="000000"/>
              </a:solidFill>
              <a:latin typeface="+mn-lt"/>
              <a:sym typeface="Arial" pitchFamily="34" charset="0"/>
            </a:endParaRPr>
          </a:p>
        </p:txBody>
      </p:sp>
      <p:cxnSp>
        <p:nvCxnSpPr>
          <p:cNvPr id="85" name="Straight Connector 21"/>
          <p:cNvCxnSpPr>
            <a:cxnSpLocks noChangeShapeType="1"/>
          </p:cNvCxnSpPr>
          <p:nvPr/>
        </p:nvCxnSpPr>
        <p:spPr bwMode="auto">
          <a:xfrm>
            <a:off x="1223311" y="4802461"/>
            <a:ext cx="548783" cy="0"/>
          </a:xfrm>
          <a:prstGeom prst="line">
            <a:avLst/>
          </a:prstGeom>
          <a:noFill/>
          <a:ln w="57150">
            <a:solidFill>
              <a:srgbClr val="7F7F7F"/>
            </a:solidFill>
            <a:prstDash val="sysDash"/>
            <a:round/>
            <a:headEnd/>
            <a:tailEnd/>
          </a:ln>
          <a:extLst>
            <a:ext uri="{909E8E84-426E-40DD-AFC4-6F175D3DCCD1}">
              <a14:hiddenFill xmlns:a14="http://schemas.microsoft.com/office/drawing/2010/main">
                <a:noFill/>
              </a14:hiddenFill>
            </a:ext>
          </a:extLst>
        </p:spPr>
      </p:cxnSp>
      <p:cxnSp>
        <p:nvCxnSpPr>
          <p:cNvPr id="86" name="Straight Connector 85"/>
          <p:cNvCxnSpPr>
            <a:cxnSpLocks noChangeShapeType="1"/>
          </p:cNvCxnSpPr>
          <p:nvPr/>
        </p:nvCxnSpPr>
        <p:spPr bwMode="auto">
          <a:xfrm>
            <a:off x="6092609" y="4802461"/>
            <a:ext cx="548783" cy="0"/>
          </a:xfrm>
          <a:prstGeom prst="line">
            <a:avLst/>
          </a:prstGeom>
          <a:noFill/>
          <a:ln w="57150">
            <a:solidFill>
              <a:srgbClr val="FF6600"/>
            </a:solidFill>
            <a:prstDash val="sysDot"/>
            <a:round/>
            <a:headEnd/>
            <a:tailEnd/>
          </a:ln>
          <a:extLst>
            <a:ext uri="{909E8E84-426E-40DD-AFC4-6F175D3DCCD1}">
              <a14:hiddenFill xmlns:a14="http://schemas.microsoft.com/office/drawing/2010/main">
                <a:noFill/>
              </a14:hiddenFill>
            </a:ext>
          </a:extLst>
        </p:spPr>
      </p:cxnSp>
      <p:sp>
        <p:nvSpPr>
          <p:cNvPr id="87" name="Footer Placeholder 1"/>
          <p:cNvSpPr>
            <a:spLocks noGrp="1"/>
          </p:cNvSpPr>
          <p:nvPr>
            <p:ph type="ftr" sz="quarter" idx="11"/>
          </p:nvPr>
        </p:nvSpPr>
        <p:spPr>
          <a:xfrm>
            <a:off x="107629" y="4876119"/>
            <a:ext cx="3898938" cy="273844"/>
          </a:xfrm>
        </p:spPr>
        <p:txBody>
          <a:bodyPr/>
          <a:lstStyle/>
          <a:p>
            <a:r>
              <a:rPr lang="en-US" dirty="0" smtClean="0">
                <a:solidFill>
                  <a:prstClr val="white"/>
                </a:solidFill>
              </a:rPr>
              <a:t>CaféX Communications Confidential © 2014 – All Rights Reserved. </a:t>
            </a:r>
            <a:endParaRPr lang="en-US" dirty="0">
              <a:solidFill>
                <a:prstClr val="white"/>
              </a:solidFill>
            </a:endParaRPr>
          </a:p>
        </p:txBody>
      </p:sp>
      <p:sp>
        <p:nvSpPr>
          <p:cNvPr id="89" name="Slide Number Placeholder 2"/>
          <p:cNvSpPr txBox="1">
            <a:spLocks/>
          </p:cNvSpPr>
          <p:nvPr/>
        </p:nvSpPr>
        <p:spPr>
          <a:xfrm>
            <a:off x="7014842" y="487611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7F7F7F"/>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31C951-9D62-474D-B35D-66AB940D3B2F}" type="slidenum">
              <a:rPr lang="en-US" sz="1000" smtClean="0">
                <a:solidFill>
                  <a:srgbClr val="FFFFFF"/>
                </a:solidFill>
              </a:rPr>
              <a:pPr/>
              <a:t>52</a:t>
            </a:fld>
            <a:endParaRPr lang="en-US" sz="1000" dirty="0">
              <a:solidFill>
                <a:srgbClr val="FFFFFF"/>
              </a:solidFill>
            </a:endParaRPr>
          </a:p>
        </p:txBody>
      </p:sp>
    </p:spTree>
    <p:extLst>
      <p:ext uri="{BB962C8B-B14F-4D97-AF65-F5344CB8AC3E}">
        <p14:creationId xmlns:p14="http://schemas.microsoft.com/office/powerpoint/2010/main" val="183513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subTnLst>
                                    <p:set>
                                      <p:cBhvr override="childStyle">
                                        <p:cTn dur="1" fill="hold" display="0" masterRel="nextClick" afterEffect="1"/>
                                        <p:tgtEl>
                                          <p:spTgt spid="5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1028"/>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88895" y="1472672"/>
            <a:ext cx="244983" cy="240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Cloud 50"/>
          <p:cNvSpPr/>
          <p:nvPr/>
        </p:nvSpPr>
        <p:spPr>
          <a:xfrm>
            <a:off x="-3211" y="1923060"/>
            <a:ext cx="2892106" cy="1482049"/>
          </a:xfrm>
          <a:prstGeom prst="cloud">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rgbClr val="000000"/>
              </a:solidFill>
            </a:endParaRPr>
          </a:p>
          <a:p>
            <a:pPr algn="ctr"/>
            <a:endParaRPr lang="en-GB" sz="1200" b="1" dirty="0" smtClean="0">
              <a:solidFill>
                <a:schemeClr val="accent2">
                  <a:lumMod val="75000"/>
                </a:schemeClr>
              </a:solidFill>
            </a:endParaRPr>
          </a:p>
        </p:txBody>
      </p:sp>
      <p:sp>
        <p:nvSpPr>
          <p:cNvPr id="5" name="Title 4"/>
          <p:cNvSpPr>
            <a:spLocks noGrp="1"/>
          </p:cNvSpPr>
          <p:nvPr>
            <p:ph type="title"/>
          </p:nvPr>
        </p:nvSpPr>
        <p:spPr/>
        <p:txBody>
          <a:bodyPr/>
          <a:lstStyle/>
          <a:p>
            <a:r>
              <a:rPr lang="en-US" dirty="0" smtClean="0"/>
              <a:t>Contact Center Use Case</a:t>
            </a:r>
            <a:endParaRPr lang="en-US" dirty="0"/>
          </a:p>
        </p:txBody>
      </p:sp>
      <p:sp>
        <p:nvSpPr>
          <p:cNvPr id="6" name="Rounded Rectangle 5"/>
          <p:cNvSpPr/>
          <p:nvPr/>
        </p:nvSpPr>
        <p:spPr>
          <a:xfrm>
            <a:off x="5245487" y="2430624"/>
            <a:ext cx="895918" cy="758475"/>
          </a:xfrm>
          <a:prstGeom prst="roundRect">
            <a:avLst/>
          </a:prstGeom>
          <a:solidFill>
            <a:srgbClr val="3E5D8F"/>
          </a:solidFill>
        </p:spPr>
        <p:style>
          <a:lnRef idx="1">
            <a:schemeClr val="accent1"/>
          </a:lnRef>
          <a:fillRef idx="3">
            <a:schemeClr val="accent1"/>
          </a:fillRef>
          <a:effectRef idx="2">
            <a:schemeClr val="accent1"/>
          </a:effectRef>
          <a:fontRef idx="minor">
            <a:schemeClr val="lt1"/>
          </a:fontRef>
        </p:style>
        <p:txBody>
          <a:bodyPr lIns="9144" rIns="9144" rtlCol="0" anchor="ctr"/>
          <a:lstStyle/>
          <a:p>
            <a:pPr algn="ctr"/>
            <a:endParaRPr lang="en-US" sz="1400" dirty="0" smtClean="0">
              <a:solidFill>
                <a:srgbClr val="FFFFFF"/>
              </a:solidFill>
            </a:endParaRPr>
          </a:p>
          <a:p>
            <a:pPr algn="ctr"/>
            <a:r>
              <a:rPr lang="en-US" sz="1400" dirty="0" smtClean="0">
                <a:solidFill>
                  <a:srgbClr val="FFFFFF"/>
                </a:solidFill>
              </a:rPr>
              <a:t>Web Gateway</a:t>
            </a:r>
            <a:endParaRPr lang="en-US" sz="1400" dirty="0">
              <a:solidFill>
                <a:srgbClr val="FFFFFF"/>
              </a:solidFill>
            </a:endParaRPr>
          </a:p>
        </p:txBody>
      </p:sp>
      <p:sp>
        <p:nvSpPr>
          <p:cNvPr id="26" name="Rounded Rectangle 25"/>
          <p:cNvSpPr/>
          <p:nvPr/>
        </p:nvSpPr>
        <p:spPr>
          <a:xfrm>
            <a:off x="3424897" y="3147147"/>
            <a:ext cx="941660" cy="821862"/>
          </a:xfrm>
          <a:prstGeom prst="roundRect">
            <a:avLst/>
          </a:prstGeom>
          <a:solidFill>
            <a:srgbClr val="3E5D8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smtClean="0">
              <a:solidFill>
                <a:srgbClr val="FFFFFF"/>
              </a:solidFill>
            </a:endParaRPr>
          </a:p>
          <a:p>
            <a:pPr algn="ctr"/>
            <a:r>
              <a:rPr lang="en-US" sz="1400" dirty="0" smtClean="0">
                <a:solidFill>
                  <a:srgbClr val="FFFFFF"/>
                </a:solidFill>
              </a:rPr>
              <a:t>Media</a:t>
            </a:r>
          </a:p>
          <a:p>
            <a:pPr algn="ctr"/>
            <a:r>
              <a:rPr lang="en-US" sz="1400" dirty="0" smtClean="0">
                <a:solidFill>
                  <a:srgbClr val="FFFFFF"/>
                </a:solidFill>
              </a:rPr>
              <a:t>Broker</a:t>
            </a:r>
            <a:endParaRPr lang="en-US" sz="1400" dirty="0">
              <a:solidFill>
                <a:srgbClr val="FFFFFF"/>
              </a:solidFill>
            </a:endParaRPr>
          </a:p>
        </p:txBody>
      </p:sp>
      <p:pic>
        <p:nvPicPr>
          <p:cNvPr id="22" name="Picture 19" descr="C:\Users\tsbutme\Desktop\256 Icons in Grey and Blue\30059_Device_laptop_3145_unknown_256.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8043" y="1301503"/>
            <a:ext cx="975238" cy="975238"/>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Straight Connector 21"/>
          <p:cNvCxnSpPr>
            <a:cxnSpLocks noChangeShapeType="1"/>
            <a:endCxn id="26" idx="1"/>
          </p:cNvCxnSpPr>
          <p:nvPr/>
        </p:nvCxnSpPr>
        <p:spPr bwMode="auto">
          <a:xfrm>
            <a:off x="1519947" y="2809862"/>
            <a:ext cx="1904950" cy="748216"/>
          </a:xfrm>
          <a:prstGeom prst="line">
            <a:avLst/>
          </a:prstGeom>
          <a:noFill/>
          <a:ln w="38100">
            <a:solidFill>
              <a:srgbClr val="FFC000"/>
            </a:solidFill>
            <a:prstDash val="solid"/>
            <a:round/>
            <a:headEnd/>
            <a:tailEnd/>
          </a:ln>
          <a:extLst>
            <a:ext uri="{909E8E84-426E-40DD-AFC4-6F175D3DCCD1}">
              <a14:hiddenFill xmlns:a14="http://schemas.microsoft.com/office/drawing/2010/main">
                <a:noFill/>
              </a14:hiddenFill>
            </a:ext>
          </a:extLst>
        </p:spPr>
      </p:cxnSp>
      <p:cxnSp>
        <p:nvCxnSpPr>
          <p:cNvPr id="45" name="Straight Connector 21"/>
          <p:cNvCxnSpPr>
            <a:cxnSpLocks noChangeShapeType="1"/>
            <a:stCxn id="6" idx="1"/>
            <a:endCxn id="25" idx="3"/>
          </p:cNvCxnSpPr>
          <p:nvPr/>
        </p:nvCxnSpPr>
        <p:spPr bwMode="auto">
          <a:xfrm flipH="1" flipV="1">
            <a:off x="4142586" y="2190194"/>
            <a:ext cx="1102901" cy="619668"/>
          </a:xfrm>
          <a:prstGeom prst="line">
            <a:avLst/>
          </a:prstGeom>
          <a:noFill/>
          <a:ln w="38100">
            <a:solidFill>
              <a:srgbClr val="7F7F7F"/>
            </a:solidFill>
            <a:prstDash val="sysDash"/>
            <a:round/>
            <a:headEnd/>
            <a:tailEnd/>
          </a:ln>
          <a:extLst>
            <a:ext uri="{909E8E84-426E-40DD-AFC4-6F175D3DCCD1}">
              <a14:hiddenFill xmlns:a14="http://schemas.microsoft.com/office/drawing/2010/main">
                <a:noFill/>
              </a14:hiddenFill>
            </a:ext>
          </a:extLst>
        </p:spPr>
      </p:cxnSp>
      <p:sp>
        <p:nvSpPr>
          <p:cNvPr id="47" name="Text Box 31"/>
          <p:cNvSpPr txBox="1"/>
          <p:nvPr/>
        </p:nvSpPr>
        <p:spPr>
          <a:xfrm>
            <a:off x="1779109" y="1709428"/>
            <a:ext cx="1132840" cy="23734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000" dirty="0">
                <a:effectLst/>
                <a:latin typeface="Calibri"/>
                <a:ea typeface="ＭＳ 明朝"/>
                <a:cs typeface="Times New Roman"/>
              </a:rPr>
              <a:t>HTTPS/WSS</a:t>
            </a:r>
          </a:p>
        </p:txBody>
      </p:sp>
      <p:sp>
        <p:nvSpPr>
          <p:cNvPr id="25" name="Rounded Rectangle 24"/>
          <p:cNvSpPr/>
          <p:nvPr/>
        </p:nvSpPr>
        <p:spPr>
          <a:xfrm>
            <a:off x="3731415" y="1528991"/>
            <a:ext cx="411171" cy="1322405"/>
          </a:xfrm>
          <a:prstGeom prst="roundRect">
            <a:avLst/>
          </a:prstGeom>
          <a:solidFill>
            <a:srgbClr val="0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200" dirty="0" smtClean="0">
                <a:solidFill>
                  <a:schemeClr val="bg1"/>
                </a:solidFill>
              </a:rPr>
              <a:t>Reverse Proxy</a:t>
            </a:r>
            <a:endParaRPr lang="en-US" sz="1200" dirty="0">
              <a:solidFill>
                <a:schemeClr val="bg1"/>
              </a:solidFill>
            </a:endParaRPr>
          </a:p>
        </p:txBody>
      </p:sp>
      <p:cxnSp>
        <p:nvCxnSpPr>
          <p:cNvPr id="52" name="Straight Connector 21"/>
          <p:cNvCxnSpPr>
            <a:cxnSpLocks noChangeShapeType="1"/>
            <a:stCxn id="6" idx="2"/>
            <a:endCxn id="26" idx="3"/>
          </p:cNvCxnSpPr>
          <p:nvPr/>
        </p:nvCxnSpPr>
        <p:spPr bwMode="auto">
          <a:xfrm flipH="1">
            <a:off x="4366557" y="3189099"/>
            <a:ext cx="1326889" cy="368979"/>
          </a:xfrm>
          <a:prstGeom prst="line">
            <a:avLst/>
          </a:prstGeom>
          <a:noFill/>
          <a:ln w="38100">
            <a:solidFill>
              <a:srgbClr val="7F7F7F"/>
            </a:solidFill>
            <a:prstDash val="sysDash"/>
            <a:round/>
            <a:headEnd/>
            <a:tailEnd/>
          </a:ln>
          <a:extLst>
            <a:ext uri="{909E8E84-426E-40DD-AFC4-6F175D3DCCD1}">
              <a14:hiddenFill xmlns:a14="http://schemas.microsoft.com/office/drawing/2010/main">
                <a:noFill/>
              </a14:hiddenFill>
            </a:ext>
          </a:extLst>
        </p:spPr>
      </p:cxnSp>
      <p:pic>
        <p:nvPicPr>
          <p:cNvPr id="48" name="Picture 1028"/>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09126" y="1481616"/>
            <a:ext cx="244983" cy="241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 name="Straight Connector 21"/>
          <p:cNvCxnSpPr>
            <a:cxnSpLocks noChangeShapeType="1"/>
            <a:stCxn id="25" idx="1"/>
          </p:cNvCxnSpPr>
          <p:nvPr/>
        </p:nvCxnSpPr>
        <p:spPr bwMode="auto">
          <a:xfrm flipH="1">
            <a:off x="1519947" y="2190194"/>
            <a:ext cx="2211468" cy="391085"/>
          </a:xfrm>
          <a:prstGeom prst="line">
            <a:avLst/>
          </a:prstGeom>
          <a:noFill/>
          <a:ln w="38100">
            <a:solidFill>
              <a:srgbClr val="7F7F7F"/>
            </a:solidFill>
            <a:prstDash val="sysDash"/>
            <a:round/>
            <a:headEnd/>
            <a:tailEnd/>
          </a:ln>
          <a:extLst>
            <a:ext uri="{909E8E84-426E-40DD-AFC4-6F175D3DCCD1}">
              <a14:hiddenFill xmlns:a14="http://schemas.microsoft.com/office/drawing/2010/main">
                <a:noFill/>
              </a14:hiddenFill>
            </a:ext>
          </a:extLst>
        </p:spPr>
      </p:cxnSp>
      <p:sp>
        <p:nvSpPr>
          <p:cNvPr id="54" name="Text Box 31"/>
          <p:cNvSpPr txBox="1"/>
          <p:nvPr/>
        </p:nvSpPr>
        <p:spPr>
          <a:xfrm>
            <a:off x="4193123" y="2017490"/>
            <a:ext cx="672291" cy="39160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000" dirty="0" smtClean="0">
                <a:effectLst/>
                <a:latin typeface="Calibri"/>
                <a:ea typeface="ＭＳ 明朝"/>
                <a:cs typeface="Times New Roman"/>
              </a:rPr>
              <a:t>HTTPS</a:t>
            </a:r>
            <a:endParaRPr lang="en-US" sz="1000" dirty="0">
              <a:effectLst/>
              <a:latin typeface="Calibri"/>
              <a:ea typeface="ＭＳ 明朝"/>
              <a:cs typeface="Times New Roman"/>
            </a:endParaRPr>
          </a:p>
        </p:txBody>
      </p:sp>
      <p:cxnSp>
        <p:nvCxnSpPr>
          <p:cNvPr id="59" name="Straight Connector 58"/>
          <p:cNvCxnSpPr>
            <a:cxnSpLocks noChangeShapeType="1"/>
            <a:stCxn id="62" idx="3"/>
            <a:endCxn id="67" idx="1"/>
          </p:cNvCxnSpPr>
          <p:nvPr/>
        </p:nvCxnSpPr>
        <p:spPr bwMode="auto">
          <a:xfrm>
            <a:off x="6055229" y="1524325"/>
            <a:ext cx="1197233" cy="821166"/>
          </a:xfrm>
          <a:prstGeom prst="line">
            <a:avLst/>
          </a:prstGeom>
          <a:noFill/>
          <a:ln w="38100">
            <a:solidFill>
              <a:srgbClr val="FF6600"/>
            </a:solidFill>
            <a:prstDash val="sysDot"/>
            <a:round/>
            <a:headEnd/>
            <a:tailEnd/>
          </a:ln>
          <a:extLst>
            <a:ext uri="{909E8E84-426E-40DD-AFC4-6F175D3DCCD1}">
              <a14:hiddenFill xmlns:a14="http://schemas.microsoft.com/office/drawing/2010/main">
                <a:noFill/>
              </a14:hiddenFill>
            </a:ext>
          </a:extLst>
        </p:spPr>
      </p:cxnSp>
      <p:cxnSp>
        <p:nvCxnSpPr>
          <p:cNvPr id="60" name="Straight Connector 21"/>
          <p:cNvCxnSpPr>
            <a:cxnSpLocks noChangeShapeType="1"/>
            <a:stCxn id="26" idx="3"/>
            <a:endCxn id="64" idx="1"/>
          </p:cNvCxnSpPr>
          <p:nvPr/>
        </p:nvCxnSpPr>
        <p:spPr bwMode="auto">
          <a:xfrm>
            <a:off x="4366557" y="3558078"/>
            <a:ext cx="2871267" cy="4188"/>
          </a:xfrm>
          <a:prstGeom prst="line">
            <a:avLst/>
          </a:prstGeom>
          <a:noFill/>
          <a:ln w="38100">
            <a:solidFill>
              <a:srgbClr val="FFC000"/>
            </a:solidFill>
            <a:prstDash val="solid"/>
            <a:round/>
            <a:headEnd/>
            <a:tailEnd/>
          </a:ln>
          <a:extLst>
            <a:ext uri="{909E8E84-426E-40DD-AFC4-6F175D3DCCD1}">
              <a14:hiddenFill xmlns:a14="http://schemas.microsoft.com/office/drawing/2010/main">
                <a:noFill/>
              </a14:hiddenFill>
            </a:ext>
          </a:extLst>
        </p:spPr>
      </p:cxnSp>
      <p:pic>
        <p:nvPicPr>
          <p:cNvPr id="63" name="Picture 24" descr="C:\Users\tsbutme\Desktop\256 Icons in Grey and Blue\30008_Device_call_manager_default_256.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11650" y="3204606"/>
            <a:ext cx="623622" cy="62362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5" descr="C:\Users\tsbutme\Desktop\256 Icons in Grey and Blue\30008_Device_call_manager_unkown_256.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7824" y="3250494"/>
            <a:ext cx="623544" cy="623544"/>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7032434" y="3799732"/>
            <a:ext cx="1025488" cy="553998"/>
          </a:xfrm>
          <a:prstGeom prst="rect">
            <a:avLst/>
          </a:prstGeom>
          <a:noFill/>
        </p:spPr>
        <p:txBody>
          <a:bodyPr wrap="square" lIns="45720" tIns="45720" rIns="45720" bIns="45720" rtlCol="0">
            <a:spAutoFit/>
          </a:bodyPr>
          <a:lstStyle/>
          <a:p>
            <a:pPr algn="ctr"/>
            <a:r>
              <a:rPr lang="en-US" sz="1000" dirty="0" smtClean="0">
                <a:solidFill>
                  <a:srgbClr val="000000"/>
                </a:solidFill>
              </a:rPr>
              <a:t>SIP Call Control for Contact Center</a:t>
            </a:r>
          </a:p>
        </p:txBody>
      </p:sp>
      <p:pic>
        <p:nvPicPr>
          <p:cNvPr id="66" name="Picture 8" descr="C:\Users\tsbutme\Desktop\Trade Shows\New Icons\256 Icons in Grey and Blue\mithomma_Device_Contact_Center_default_256.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23318" y="2017490"/>
            <a:ext cx="585831" cy="58583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C:\Users\tsbutme\Desktop\Trade Shows\New Icons\256 Icons in Grey and Blue\mithomma_Device_Contact_Center_default_256.png"/>
          <p:cNvPicPr>
            <a:picLocks noChangeAspect="1" noChangeArrowheads="1"/>
          </p:cNvPicPr>
          <p:nvPr/>
        </p:nvPicPr>
        <p:blipFill>
          <a:blip r:embed="rId6"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252462" y="2052575"/>
            <a:ext cx="585831" cy="585831"/>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p:cNvSpPr txBox="1"/>
          <p:nvPr/>
        </p:nvSpPr>
        <p:spPr>
          <a:xfrm>
            <a:off x="6974221" y="1724822"/>
            <a:ext cx="1142314" cy="400110"/>
          </a:xfrm>
          <a:prstGeom prst="rect">
            <a:avLst/>
          </a:prstGeom>
          <a:noFill/>
        </p:spPr>
        <p:txBody>
          <a:bodyPr wrap="square" lIns="45720" tIns="45720" rIns="45720" bIns="45720" rtlCol="0">
            <a:spAutoFit/>
          </a:bodyPr>
          <a:lstStyle/>
          <a:p>
            <a:pPr algn="ctr"/>
            <a:r>
              <a:rPr lang="en-US" sz="1000" dirty="0" smtClean="0">
                <a:solidFill>
                  <a:srgbClr val="000000"/>
                </a:solidFill>
              </a:rPr>
              <a:t>Contact Center Infrastructure</a:t>
            </a:r>
          </a:p>
        </p:txBody>
      </p:sp>
      <p:sp>
        <p:nvSpPr>
          <p:cNvPr id="79" name="TextBox 78"/>
          <p:cNvSpPr txBox="1"/>
          <p:nvPr/>
        </p:nvSpPr>
        <p:spPr>
          <a:xfrm>
            <a:off x="8057922" y="4249730"/>
            <a:ext cx="1102315" cy="400110"/>
          </a:xfrm>
          <a:prstGeom prst="rect">
            <a:avLst/>
          </a:prstGeom>
          <a:noFill/>
        </p:spPr>
        <p:txBody>
          <a:bodyPr wrap="square" lIns="45720" tIns="45720" rIns="45720" bIns="45720" rtlCol="0">
            <a:spAutoFit/>
          </a:bodyPr>
          <a:lstStyle/>
          <a:p>
            <a:pPr algn="ctr"/>
            <a:r>
              <a:rPr lang="en-US" sz="1000" dirty="0" smtClean="0">
                <a:solidFill>
                  <a:srgbClr val="000000"/>
                </a:solidFill>
              </a:rPr>
              <a:t>Call Center Media Client</a:t>
            </a:r>
            <a:endParaRPr lang="en-US" sz="1000" dirty="0">
              <a:solidFill>
                <a:srgbClr val="000000"/>
              </a:solidFill>
            </a:endParaRPr>
          </a:p>
        </p:txBody>
      </p:sp>
      <p:cxnSp>
        <p:nvCxnSpPr>
          <p:cNvPr id="81" name="Straight Connector 80"/>
          <p:cNvCxnSpPr>
            <a:cxnSpLocks noChangeShapeType="1"/>
            <a:endCxn id="64" idx="3"/>
          </p:cNvCxnSpPr>
          <p:nvPr/>
        </p:nvCxnSpPr>
        <p:spPr bwMode="auto">
          <a:xfrm flipH="1" flipV="1">
            <a:off x="7861368" y="3562266"/>
            <a:ext cx="610666" cy="513292"/>
          </a:xfrm>
          <a:prstGeom prst="line">
            <a:avLst/>
          </a:prstGeom>
          <a:noFill/>
          <a:ln w="38100">
            <a:solidFill>
              <a:srgbClr val="0070C0"/>
            </a:solidFill>
            <a:prstDash val="sysDot"/>
            <a:round/>
            <a:headEnd/>
            <a:tailEnd/>
          </a:ln>
          <a:extLst>
            <a:ext uri="{909E8E84-426E-40DD-AFC4-6F175D3DCCD1}">
              <a14:hiddenFill xmlns:a14="http://schemas.microsoft.com/office/drawing/2010/main">
                <a:noFill/>
              </a14:hiddenFill>
            </a:ext>
          </a:extLst>
        </p:spPr>
      </p:cxnSp>
      <p:cxnSp>
        <p:nvCxnSpPr>
          <p:cNvPr id="84" name="Straight Connector 21"/>
          <p:cNvCxnSpPr>
            <a:cxnSpLocks noChangeShapeType="1"/>
          </p:cNvCxnSpPr>
          <p:nvPr/>
        </p:nvCxnSpPr>
        <p:spPr bwMode="auto">
          <a:xfrm>
            <a:off x="7881085" y="3670731"/>
            <a:ext cx="510549" cy="410931"/>
          </a:xfrm>
          <a:prstGeom prst="line">
            <a:avLst/>
          </a:prstGeom>
          <a:noFill/>
          <a:ln w="38100">
            <a:solidFill>
              <a:srgbClr val="FFC000"/>
            </a:solidFill>
            <a:prstDash val="solid"/>
            <a:round/>
            <a:headEnd/>
            <a:tailEnd/>
          </a:ln>
          <a:extLst>
            <a:ext uri="{909E8E84-426E-40DD-AFC4-6F175D3DCCD1}">
              <a14:hiddenFill xmlns:a14="http://schemas.microsoft.com/office/drawing/2010/main">
                <a:noFill/>
              </a14:hiddenFill>
            </a:ext>
          </a:extLst>
        </p:spPr>
      </p:cxnSp>
      <p:cxnSp>
        <p:nvCxnSpPr>
          <p:cNvPr id="88" name="Straight Connector 21"/>
          <p:cNvCxnSpPr>
            <a:cxnSpLocks noChangeShapeType="1"/>
            <a:stCxn id="67" idx="2"/>
            <a:endCxn id="64" idx="0"/>
          </p:cNvCxnSpPr>
          <p:nvPr/>
        </p:nvCxnSpPr>
        <p:spPr bwMode="auto">
          <a:xfrm>
            <a:off x="7545378" y="2638406"/>
            <a:ext cx="4218" cy="612088"/>
          </a:xfrm>
          <a:prstGeom prst="line">
            <a:avLst/>
          </a:prstGeom>
          <a:noFill/>
          <a:ln w="38100">
            <a:solidFill>
              <a:srgbClr val="7F7F7F"/>
            </a:solidFill>
            <a:prstDash val="sysDash"/>
            <a:round/>
            <a:headEnd/>
            <a:tailEnd/>
          </a:ln>
          <a:extLst>
            <a:ext uri="{909E8E84-426E-40DD-AFC4-6F175D3DCCD1}">
              <a14:hiddenFill xmlns:a14="http://schemas.microsoft.com/office/drawing/2010/main">
                <a:noFill/>
              </a14:hiddenFill>
            </a:ext>
          </a:extLst>
        </p:spPr>
      </p:cxnSp>
      <p:pic>
        <p:nvPicPr>
          <p:cNvPr id="93" name="Picture 4" descr="C:\Users\tsbutme\Desktop\256 Icons in Grey and Blue\30084_Device_telepresence500_unknown_256.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405128" y="3788483"/>
            <a:ext cx="465466" cy="465466"/>
          </a:xfrm>
          <a:prstGeom prst="rect">
            <a:avLst/>
          </a:prstGeom>
          <a:noFill/>
          <a:extLst>
            <a:ext uri="{909E8E84-426E-40DD-AFC4-6F175D3DCCD1}">
              <a14:hiddenFill xmlns:a14="http://schemas.microsoft.com/office/drawing/2010/main">
                <a:solidFill>
                  <a:srgbClr val="FFFFFF"/>
                </a:solidFill>
              </a14:hiddenFill>
            </a:ext>
          </a:extLst>
        </p:spPr>
      </p:pic>
      <p:cxnSp>
        <p:nvCxnSpPr>
          <p:cNvPr id="61" name="Straight Connector 21"/>
          <p:cNvCxnSpPr>
            <a:cxnSpLocks noChangeShapeType="1"/>
            <a:stCxn id="62" idx="1"/>
            <a:endCxn id="25" idx="3"/>
          </p:cNvCxnSpPr>
          <p:nvPr/>
        </p:nvCxnSpPr>
        <p:spPr bwMode="auto">
          <a:xfrm flipH="1">
            <a:off x="4142586" y="1524325"/>
            <a:ext cx="998929" cy="665869"/>
          </a:xfrm>
          <a:prstGeom prst="line">
            <a:avLst/>
          </a:prstGeom>
          <a:noFill/>
          <a:ln w="38100">
            <a:solidFill>
              <a:srgbClr val="7F7F7F"/>
            </a:solidFill>
            <a:prstDash val="sysDash"/>
            <a:round/>
            <a:headEnd/>
            <a:tailEnd/>
          </a:ln>
          <a:extLst>
            <a:ext uri="{909E8E84-426E-40DD-AFC4-6F175D3DCCD1}">
              <a14:hiddenFill xmlns:a14="http://schemas.microsoft.com/office/drawing/2010/main">
                <a:noFill/>
              </a14:hiddenFill>
            </a:ext>
          </a:extLst>
        </p:spPr>
      </p:cxnSp>
      <p:sp>
        <p:nvSpPr>
          <p:cNvPr id="62" name="Rounded Rectangle 61"/>
          <p:cNvSpPr/>
          <p:nvPr/>
        </p:nvSpPr>
        <p:spPr>
          <a:xfrm>
            <a:off x="5141515" y="1125589"/>
            <a:ext cx="913714" cy="797471"/>
          </a:xfrm>
          <a:prstGeom prst="roundRect">
            <a:avLst/>
          </a:prstGeom>
          <a:solidFill>
            <a:srgbClr val="3E5D8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smtClean="0">
              <a:solidFill>
                <a:srgbClr val="FFFFFF"/>
              </a:solidFill>
            </a:endParaRPr>
          </a:p>
          <a:p>
            <a:pPr algn="ctr"/>
            <a:r>
              <a:rPr lang="en-US" sz="1400" dirty="0" smtClean="0">
                <a:solidFill>
                  <a:srgbClr val="FFFFFF"/>
                </a:solidFill>
              </a:rPr>
              <a:t>Palettes</a:t>
            </a:r>
            <a:endParaRPr lang="en-US" sz="1400" dirty="0">
              <a:solidFill>
                <a:srgbClr val="FFFFFF"/>
              </a:solidFill>
            </a:endParaRPr>
          </a:p>
        </p:txBody>
      </p:sp>
      <p:cxnSp>
        <p:nvCxnSpPr>
          <p:cNvPr id="69" name="Straight Connector 68"/>
          <p:cNvCxnSpPr>
            <a:cxnSpLocks noChangeShapeType="1"/>
            <a:stCxn id="6" idx="3"/>
            <a:endCxn id="64" idx="1"/>
          </p:cNvCxnSpPr>
          <p:nvPr/>
        </p:nvCxnSpPr>
        <p:spPr bwMode="auto">
          <a:xfrm>
            <a:off x="6141405" y="2809862"/>
            <a:ext cx="1096419" cy="752404"/>
          </a:xfrm>
          <a:prstGeom prst="line">
            <a:avLst/>
          </a:prstGeom>
          <a:noFill/>
          <a:ln w="38100">
            <a:solidFill>
              <a:srgbClr val="0070C0"/>
            </a:solidFill>
            <a:prstDash val="sysDot"/>
            <a:round/>
            <a:headEnd/>
            <a:tailEnd/>
          </a:ln>
          <a:extLst>
            <a:ext uri="{909E8E84-426E-40DD-AFC4-6F175D3DCCD1}">
              <a14:hiddenFill xmlns:a14="http://schemas.microsoft.com/office/drawing/2010/main">
                <a:noFill/>
              </a14:hiddenFill>
            </a:ext>
          </a:extLst>
        </p:spPr>
      </p:cxnSp>
      <p:cxnSp>
        <p:nvCxnSpPr>
          <p:cNvPr id="73" name="Straight Connector 21"/>
          <p:cNvCxnSpPr>
            <a:cxnSpLocks noChangeShapeType="1"/>
            <a:endCxn id="66" idx="3"/>
          </p:cNvCxnSpPr>
          <p:nvPr/>
        </p:nvCxnSpPr>
        <p:spPr bwMode="auto">
          <a:xfrm flipH="1">
            <a:off x="7909149" y="2310406"/>
            <a:ext cx="326668" cy="0"/>
          </a:xfrm>
          <a:prstGeom prst="line">
            <a:avLst/>
          </a:prstGeom>
          <a:noFill/>
          <a:ln w="38100">
            <a:solidFill>
              <a:srgbClr val="7F7F7F"/>
            </a:solidFill>
            <a:prstDash val="sysDash"/>
            <a:round/>
            <a:headEnd/>
            <a:tailEnd/>
          </a:ln>
          <a:extLst>
            <a:ext uri="{909E8E84-426E-40DD-AFC4-6F175D3DCCD1}">
              <a14:hiddenFill xmlns:a14="http://schemas.microsoft.com/office/drawing/2010/main">
                <a:noFill/>
              </a14:hiddenFill>
            </a:ext>
          </a:extLst>
        </p:spPr>
      </p:cxnSp>
      <p:pic>
        <p:nvPicPr>
          <p:cNvPr id="75" name="Picture 19" descr="C:\Users\tsbutme\Desktop\256 Icons in Grey and Blue\30059_Device_laptop_3145_unknown_256.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57922" y="1904426"/>
            <a:ext cx="975238" cy="975238"/>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p:cNvSpPr txBox="1"/>
          <p:nvPr/>
        </p:nvSpPr>
        <p:spPr>
          <a:xfrm>
            <a:off x="8313369" y="2830630"/>
            <a:ext cx="565254" cy="400110"/>
          </a:xfrm>
          <a:prstGeom prst="rect">
            <a:avLst/>
          </a:prstGeom>
          <a:noFill/>
        </p:spPr>
        <p:txBody>
          <a:bodyPr wrap="square" lIns="45720" tIns="45720" rIns="45720" bIns="45720" rtlCol="0">
            <a:spAutoFit/>
          </a:bodyPr>
          <a:lstStyle/>
          <a:p>
            <a:pPr algn="ctr"/>
            <a:r>
              <a:rPr lang="en-US" sz="1000" dirty="0" smtClean="0">
                <a:solidFill>
                  <a:srgbClr val="000000"/>
                </a:solidFill>
              </a:rPr>
              <a:t>Agent Desktop</a:t>
            </a:r>
            <a:endParaRPr lang="en-US" sz="1000" dirty="0">
              <a:solidFill>
                <a:srgbClr val="000000"/>
              </a:solidFill>
            </a:endParaRPr>
          </a:p>
        </p:txBody>
      </p:sp>
      <p:sp>
        <p:nvSpPr>
          <p:cNvPr id="110" name="Text Box 31"/>
          <p:cNvSpPr txBox="1"/>
          <p:nvPr/>
        </p:nvSpPr>
        <p:spPr>
          <a:xfrm>
            <a:off x="6013253" y="2946746"/>
            <a:ext cx="672291" cy="345718"/>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000" dirty="0" smtClean="0">
                <a:effectLst/>
                <a:latin typeface="Calibri"/>
                <a:ea typeface="ＭＳ 明朝"/>
                <a:cs typeface="Times New Roman"/>
              </a:rPr>
              <a:t>SIP</a:t>
            </a:r>
            <a:endParaRPr lang="en-US" sz="1000" dirty="0">
              <a:effectLst/>
              <a:latin typeface="Calibri"/>
              <a:ea typeface="ＭＳ 明朝"/>
              <a:cs typeface="Times New Roman"/>
            </a:endParaRPr>
          </a:p>
        </p:txBody>
      </p:sp>
      <p:sp>
        <p:nvSpPr>
          <p:cNvPr id="74" name="TextBox 73"/>
          <p:cNvSpPr txBox="1"/>
          <p:nvPr/>
        </p:nvSpPr>
        <p:spPr>
          <a:xfrm>
            <a:off x="240966" y="2206244"/>
            <a:ext cx="1102315" cy="276999"/>
          </a:xfrm>
          <a:prstGeom prst="rect">
            <a:avLst/>
          </a:prstGeom>
          <a:noFill/>
        </p:spPr>
        <p:txBody>
          <a:bodyPr wrap="square" lIns="45720" tIns="45720" rIns="45720" bIns="45720" rtlCol="0">
            <a:spAutoFit/>
          </a:bodyPr>
          <a:lstStyle/>
          <a:p>
            <a:pPr algn="ctr"/>
            <a:r>
              <a:rPr lang="en-US" sz="1200" dirty="0" smtClean="0">
                <a:solidFill>
                  <a:srgbClr val="000000"/>
                </a:solidFill>
              </a:rPr>
              <a:t>PC User </a:t>
            </a:r>
            <a:endParaRPr lang="en-US" sz="1200" dirty="0">
              <a:solidFill>
                <a:srgbClr val="000000"/>
              </a:solidFill>
            </a:endParaRPr>
          </a:p>
        </p:txBody>
      </p:sp>
      <p:pic>
        <p:nvPicPr>
          <p:cNvPr id="49" name="Picture 48" descr="iPad-Front-Blue-Background-icon.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5765" y="2581279"/>
            <a:ext cx="708452" cy="708452"/>
          </a:xfrm>
          <a:prstGeom prst="rect">
            <a:avLst/>
          </a:prstGeom>
        </p:spPr>
      </p:pic>
      <p:sp>
        <p:nvSpPr>
          <p:cNvPr id="55" name="TextBox 54"/>
          <p:cNvSpPr txBox="1"/>
          <p:nvPr/>
        </p:nvSpPr>
        <p:spPr>
          <a:xfrm>
            <a:off x="355266" y="3365409"/>
            <a:ext cx="1102315" cy="276999"/>
          </a:xfrm>
          <a:prstGeom prst="rect">
            <a:avLst/>
          </a:prstGeom>
          <a:noFill/>
        </p:spPr>
        <p:txBody>
          <a:bodyPr wrap="square" lIns="45720" tIns="45720" rIns="45720" bIns="45720" rtlCol="0">
            <a:spAutoFit/>
          </a:bodyPr>
          <a:lstStyle/>
          <a:p>
            <a:pPr algn="ctr"/>
            <a:r>
              <a:rPr lang="en-US" sz="1200" dirty="0" smtClean="0">
                <a:solidFill>
                  <a:srgbClr val="000000"/>
                </a:solidFill>
              </a:rPr>
              <a:t>Tablet User </a:t>
            </a:r>
            <a:endParaRPr lang="en-US" sz="1200" dirty="0">
              <a:solidFill>
                <a:srgbClr val="000000"/>
              </a:solidFill>
            </a:endParaRPr>
          </a:p>
        </p:txBody>
      </p:sp>
      <p:sp>
        <p:nvSpPr>
          <p:cNvPr id="56" name="TextBox 55"/>
          <p:cNvSpPr txBox="1"/>
          <p:nvPr/>
        </p:nvSpPr>
        <p:spPr>
          <a:xfrm>
            <a:off x="61689" y="779540"/>
            <a:ext cx="2073894" cy="338554"/>
          </a:xfrm>
          <a:prstGeom prst="rect">
            <a:avLst/>
          </a:prstGeom>
          <a:noFill/>
        </p:spPr>
        <p:txBody>
          <a:bodyPr wrap="square" lIns="45720" tIns="45720" rIns="45720" bIns="45720" rtlCol="0">
            <a:spAutoFit/>
          </a:bodyPr>
          <a:lstStyle/>
          <a:p>
            <a:pPr algn="ctr"/>
            <a:r>
              <a:rPr lang="en-US" sz="1600" b="1" dirty="0" smtClean="0">
                <a:solidFill>
                  <a:srgbClr val="000000"/>
                </a:solidFill>
              </a:rPr>
              <a:t>Consumer Side</a:t>
            </a:r>
            <a:endParaRPr lang="en-US" sz="1600" b="1" dirty="0">
              <a:solidFill>
                <a:srgbClr val="000000"/>
              </a:solidFill>
            </a:endParaRPr>
          </a:p>
        </p:txBody>
      </p:sp>
      <p:pic>
        <p:nvPicPr>
          <p:cNvPr id="57" name="Picture 56" descr="images.jpe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5765" y="3668095"/>
            <a:ext cx="609600" cy="616744"/>
          </a:xfrm>
          <a:prstGeom prst="rect">
            <a:avLst/>
          </a:prstGeom>
        </p:spPr>
      </p:pic>
      <p:sp>
        <p:nvSpPr>
          <p:cNvPr id="58" name="TextBox 57"/>
          <p:cNvSpPr txBox="1"/>
          <p:nvPr/>
        </p:nvSpPr>
        <p:spPr>
          <a:xfrm>
            <a:off x="373023" y="4217648"/>
            <a:ext cx="1102315" cy="276999"/>
          </a:xfrm>
          <a:prstGeom prst="rect">
            <a:avLst/>
          </a:prstGeom>
          <a:noFill/>
        </p:spPr>
        <p:txBody>
          <a:bodyPr wrap="square" lIns="45720" tIns="45720" rIns="45720" bIns="45720" rtlCol="0">
            <a:spAutoFit/>
          </a:bodyPr>
          <a:lstStyle/>
          <a:p>
            <a:pPr algn="ctr"/>
            <a:r>
              <a:rPr lang="en-US" sz="1200" dirty="0" smtClean="0">
                <a:solidFill>
                  <a:srgbClr val="000000"/>
                </a:solidFill>
              </a:rPr>
              <a:t>Mobile User </a:t>
            </a:r>
            <a:endParaRPr lang="en-US" sz="1200" dirty="0">
              <a:solidFill>
                <a:srgbClr val="000000"/>
              </a:solidFill>
            </a:endParaRPr>
          </a:p>
        </p:txBody>
      </p:sp>
      <p:sp>
        <p:nvSpPr>
          <p:cNvPr id="70" name="TextBox 69"/>
          <p:cNvSpPr txBox="1"/>
          <p:nvPr/>
        </p:nvSpPr>
        <p:spPr>
          <a:xfrm>
            <a:off x="6833477" y="779540"/>
            <a:ext cx="2073894" cy="338554"/>
          </a:xfrm>
          <a:prstGeom prst="rect">
            <a:avLst/>
          </a:prstGeom>
          <a:noFill/>
        </p:spPr>
        <p:txBody>
          <a:bodyPr wrap="square" lIns="45720" tIns="45720" rIns="45720" bIns="45720" rtlCol="0">
            <a:spAutoFit/>
          </a:bodyPr>
          <a:lstStyle/>
          <a:p>
            <a:pPr algn="ctr"/>
            <a:r>
              <a:rPr lang="en-US" sz="1600" b="1" dirty="0" smtClean="0">
                <a:solidFill>
                  <a:srgbClr val="000000"/>
                </a:solidFill>
              </a:rPr>
              <a:t>Agent Side</a:t>
            </a:r>
            <a:endParaRPr lang="en-US" sz="1600" b="1" dirty="0">
              <a:solidFill>
                <a:srgbClr val="000000"/>
              </a:solidFill>
            </a:endParaRPr>
          </a:p>
        </p:txBody>
      </p:sp>
      <p:sp>
        <p:nvSpPr>
          <p:cNvPr id="76" name="TextBox 75"/>
          <p:cNvSpPr txBox="1">
            <a:spLocks noChangeArrowheads="1"/>
          </p:cNvSpPr>
          <p:nvPr/>
        </p:nvSpPr>
        <p:spPr bwMode="auto">
          <a:xfrm>
            <a:off x="6015358" y="4414735"/>
            <a:ext cx="15169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Font typeface="Arial" pitchFamily="34" charset="0"/>
              <a:buNone/>
            </a:pPr>
            <a:r>
              <a:rPr lang="en-US" sz="1600" dirty="0" smtClean="0">
                <a:solidFill>
                  <a:srgbClr val="000000"/>
                </a:solidFill>
                <a:latin typeface="+mn-lt"/>
                <a:sym typeface="Arial" pitchFamily="34" charset="0"/>
              </a:rPr>
              <a:t>Contextual Data</a:t>
            </a:r>
            <a:endParaRPr lang="en-US" sz="1600" dirty="0">
              <a:solidFill>
                <a:srgbClr val="000000"/>
              </a:solidFill>
              <a:latin typeface="+mn-lt"/>
              <a:sym typeface="Arial" pitchFamily="34" charset="0"/>
            </a:endParaRPr>
          </a:p>
        </p:txBody>
      </p:sp>
      <p:sp>
        <p:nvSpPr>
          <p:cNvPr id="77" name="TextBox 20"/>
          <p:cNvSpPr txBox="1">
            <a:spLocks noChangeArrowheads="1"/>
          </p:cNvSpPr>
          <p:nvPr/>
        </p:nvSpPr>
        <p:spPr bwMode="auto">
          <a:xfrm>
            <a:off x="3226052" y="4414735"/>
            <a:ext cx="25602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Font typeface="Arial" pitchFamily="34" charset="0"/>
              <a:buNone/>
            </a:pPr>
            <a:r>
              <a:rPr lang="en-US" sz="1600" dirty="0" smtClean="0">
                <a:solidFill>
                  <a:srgbClr val="000000"/>
                </a:solidFill>
                <a:latin typeface="+mn-lt"/>
                <a:sym typeface="Arial" pitchFamily="34" charset="0"/>
              </a:rPr>
              <a:t>Media (Voice, Video/Screen)</a:t>
            </a:r>
            <a:endParaRPr lang="en-US" sz="1600" dirty="0">
              <a:solidFill>
                <a:srgbClr val="000000"/>
              </a:solidFill>
              <a:latin typeface="+mn-lt"/>
              <a:sym typeface="Arial" pitchFamily="34" charset="0"/>
            </a:endParaRPr>
          </a:p>
        </p:txBody>
      </p:sp>
      <p:cxnSp>
        <p:nvCxnSpPr>
          <p:cNvPr id="78" name="Straight Connector 21"/>
          <p:cNvCxnSpPr>
            <a:cxnSpLocks noChangeShapeType="1"/>
          </p:cNvCxnSpPr>
          <p:nvPr/>
        </p:nvCxnSpPr>
        <p:spPr bwMode="auto">
          <a:xfrm>
            <a:off x="3307104" y="4802461"/>
            <a:ext cx="893609" cy="0"/>
          </a:xfrm>
          <a:prstGeom prst="line">
            <a:avLst/>
          </a:prstGeom>
          <a:noFill/>
          <a:ln w="57150">
            <a:solidFill>
              <a:srgbClr val="FFC000"/>
            </a:solidFill>
            <a:prstDash val="solid"/>
            <a:round/>
            <a:headEnd/>
            <a:tailEnd/>
          </a:ln>
          <a:extLst>
            <a:ext uri="{909E8E84-426E-40DD-AFC4-6F175D3DCCD1}">
              <a14:hiddenFill xmlns:a14="http://schemas.microsoft.com/office/drawing/2010/main">
                <a:noFill/>
              </a14:hiddenFill>
            </a:ext>
          </a:extLst>
        </p:spPr>
      </p:cxnSp>
      <p:sp>
        <p:nvSpPr>
          <p:cNvPr id="80" name="TextBox 79"/>
          <p:cNvSpPr txBox="1">
            <a:spLocks noChangeArrowheads="1"/>
          </p:cNvSpPr>
          <p:nvPr/>
        </p:nvSpPr>
        <p:spPr bwMode="auto">
          <a:xfrm>
            <a:off x="2182700" y="4414735"/>
            <a:ext cx="4363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Font typeface="Arial" pitchFamily="34" charset="0"/>
              <a:buNone/>
            </a:pPr>
            <a:r>
              <a:rPr lang="en-US" sz="1600" dirty="0">
                <a:solidFill>
                  <a:srgbClr val="000000"/>
                </a:solidFill>
                <a:latin typeface="+mn-lt"/>
                <a:sym typeface="Arial" pitchFamily="34" charset="0"/>
              </a:rPr>
              <a:t>SIP</a:t>
            </a:r>
          </a:p>
        </p:txBody>
      </p:sp>
      <p:cxnSp>
        <p:nvCxnSpPr>
          <p:cNvPr id="82" name="Straight Connector 81"/>
          <p:cNvCxnSpPr>
            <a:cxnSpLocks noChangeShapeType="1"/>
          </p:cNvCxnSpPr>
          <p:nvPr/>
        </p:nvCxnSpPr>
        <p:spPr bwMode="auto">
          <a:xfrm>
            <a:off x="2274939" y="4802461"/>
            <a:ext cx="548783" cy="0"/>
          </a:xfrm>
          <a:prstGeom prst="line">
            <a:avLst/>
          </a:prstGeom>
          <a:noFill/>
          <a:ln w="57150">
            <a:solidFill>
              <a:srgbClr val="0070C0"/>
            </a:solidFill>
            <a:prstDash val="sysDot"/>
            <a:round/>
            <a:headEnd/>
            <a:tailEnd/>
          </a:ln>
          <a:extLst>
            <a:ext uri="{909E8E84-426E-40DD-AFC4-6F175D3DCCD1}">
              <a14:hiddenFill xmlns:a14="http://schemas.microsoft.com/office/drawing/2010/main">
                <a:noFill/>
              </a14:hiddenFill>
            </a:ext>
          </a:extLst>
        </p:spPr>
      </p:cxnSp>
      <p:sp>
        <p:nvSpPr>
          <p:cNvPr id="83" name="TextBox 20"/>
          <p:cNvSpPr txBox="1">
            <a:spLocks noChangeArrowheads="1"/>
          </p:cNvSpPr>
          <p:nvPr/>
        </p:nvSpPr>
        <p:spPr bwMode="auto">
          <a:xfrm>
            <a:off x="1093156" y="4414735"/>
            <a:ext cx="6667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Font typeface="Arial" pitchFamily="34" charset="0"/>
              <a:buNone/>
            </a:pPr>
            <a:r>
              <a:rPr lang="en-US" sz="1600" dirty="0" smtClean="0">
                <a:solidFill>
                  <a:srgbClr val="000000"/>
                </a:solidFill>
                <a:latin typeface="+mn-lt"/>
                <a:sym typeface="Arial" pitchFamily="34" charset="0"/>
              </a:rPr>
              <a:t> HTTP</a:t>
            </a:r>
            <a:endParaRPr lang="en-US" sz="1600" dirty="0">
              <a:solidFill>
                <a:srgbClr val="000000"/>
              </a:solidFill>
              <a:latin typeface="+mn-lt"/>
              <a:sym typeface="Arial" pitchFamily="34" charset="0"/>
            </a:endParaRPr>
          </a:p>
        </p:txBody>
      </p:sp>
      <p:cxnSp>
        <p:nvCxnSpPr>
          <p:cNvPr id="85" name="Straight Connector 21"/>
          <p:cNvCxnSpPr>
            <a:cxnSpLocks noChangeShapeType="1"/>
          </p:cNvCxnSpPr>
          <p:nvPr/>
        </p:nvCxnSpPr>
        <p:spPr bwMode="auto">
          <a:xfrm>
            <a:off x="1223311" y="4802461"/>
            <a:ext cx="548783" cy="0"/>
          </a:xfrm>
          <a:prstGeom prst="line">
            <a:avLst/>
          </a:prstGeom>
          <a:noFill/>
          <a:ln w="57150">
            <a:solidFill>
              <a:srgbClr val="7F7F7F"/>
            </a:solidFill>
            <a:prstDash val="sysDash"/>
            <a:round/>
            <a:headEnd/>
            <a:tailEnd/>
          </a:ln>
          <a:extLst>
            <a:ext uri="{909E8E84-426E-40DD-AFC4-6F175D3DCCD1}">
              <a14:hiddenFill xmlns:a14="http://schemas.microsoft.com/office/drawing/2010/main">
                <a:noFill/>
              </a14:hiddenFill>
            </a:ext>
          </a:extLst>
        </p:spPr>
      </p:cxnSp>
      <p:cxnSp>
        <p:nvCxnSpPr>
          <p:cNvPr id="86" name="Straight Connector 85"/>
          <p:cNvCxnSpPr>
            <a:cxnSpLocks noChangeShapeType="1"/>
          </p:cNvCxnSpPr>
          <p:nvPr/>
        </p:nvCxnSpPr>
        <p:spPr bwMode="auto">
          <a:xfrm>
            <a:off x="6092609" y="4802461"/>
            <a:ext cx="548783" cy="0"/>
          </a:xfrm>
          <a:prstGeom prst="line">
            <a:avLst/>
          </a:prstGeom>
          <a:noFill/>
          <a:ln w="57150">
            <a:solidFill>
              <a:srgbClr val="FF6600"/>
            </a:solidFill>
            <a:prstDash val="sysDot"/>
            <a:round/>
            <a:headEnd/>
            <a:tailEnd/>
          </a:ln>
          <a:extLst>
            <a:ext uri="{909E8E84-426E-40DD-AFC4-6F175D3DCCD1}">
              <a14:hiddenFill xmlns:a14="http://schemas.microsoft.com/office/drawing/2010/main">
                <a:noFill/>
              </a14:hiddenFill>
            </a:ext>
          </a:extLst>
        </p:spPr>
      </p:cxnSp>
      <p:sp>
        <p:nvSpPr>
          <p:cNvPr id="71" name="Footer Placeholder 1"/>
          <p:cNvSpPr>
            <a:spLocks noGrp="1"/>
          </p:cNvSpPr>
          <p:nvPr>
            <p:ph type="ftr" sz="quarter" idx="11"/>
          </p:nvPr>
        </p:nvSpPr>
        <p:spPr>
          <a:xfrm>
            <a:off x="107629" y="4876119"/>
            <a:ext cx="3898938" cy="273844"/>
          </a:xfrm>
        </p:spPr>
        <p:txBody>
          <a:bodyPr/>
          <a:lstStyle/>
          <a:p>
            <a:r>
              <a:rPr lang="en-US" dirty="0" smtClean="0">
                <a:solidFill>
                  <a:prstClr val="white"/>
                </a:solidFill>
              </a:rPr>
              <a:t>CaféX Communications Confidential © 2014 – All Rights Reserved. </a:t>
            </a:r>
            <a:endParaRPr lang="en-US" dirty="0">
              <a:solidFill>
                <a:prstClr val="white"/>
              </a:solidFill>
            </a:endParaRPr>
          </a:p>
        </p:txBody>
      </p:sp>
      <p:sp>
        <p:nvSpPr>
          <p:cNvPr id="72" name="Slide Number Placeholder 2"/>
          <p:cNvSpPr>
            <a:spLocks noGrp="1"/>
          </p:cNvSpPr>
          <p:nvPr>
            <p:ph type="sldNum" sz="quarter" idx="12"/>
          </p:nvPr>
        </p:nvSpPr>
        <p:spPr>
          <a:xfrm>
            <a:off x="7014842" y="4876119"/>
            <a:ext cx="2133600" cy="273844"/>
          </a:xfrm>
        </p:spPr>
        <p:txBody>
          <a:bodyPr/>
          <a:lstStyle/>
          <a:p>
            <a:fld id="{0431C951-9D62-474D-B35D-66AB940D3B2F}" type="slidenum">
              <a:rPr lang="en-US" sz="1000" smtClean="0">
                <a:solidFill>
                  <a:srgbClr val="FFFFFF"/>
                </a:solidFill>
              </a:rPr>
              <a:pPr/>
              <a:t>53</a:t>
            </a:fld>
            <a:endParaRPr lang="en-US" sz="1000" dirty="0">
              <a:solidFill>
                <a:srgbClr val="FFFFFF"/>
              </a:solidFill>
            </a:endParaRPr>
          </a:p>
        </p:txBody>
      </p:sp>
    </p:spTree>
    <p:extLst>
      <p:ext uri="{BB962C8B-B14F-4D97-AF65-F5344CB8AC3E}">
        <p14:creationId xmlns:p14="http://schemas.microsoft.com/office/powerpoint/2010/main" val="218669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extBox 71"/>
          <p:cNvSpPr txBox="1">
            <a:spLocks noChangeArrowheads="1"/>
          </p:cNvSpPr>
          <p:nvPr/>
        </p:nvSpPr>
        <p:spPr bwMode="auto">
          <a:xfrm>
            <a:off x="5059363" y="4331605"/>
            <a:ext cx="15169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Font typeface="Arial" pitchFamily="34" charset="0"/>
              <a:buNone/>
            </a:pPr>
            <a:r>
              <a:rPr lang="en-US" sz="1600" dirty="0" smtClean="0">
                <a:solidFill>
                  <a:srgbClr val="000000"/>
                </a:solidFill>
                <a:latin typeface="+mn-lt"/>
                <a:sym typeface="Arial" pitchFamily="34" charset="0"/>
              </a:rPr>
              <a:t>Contextual Data</a:t>
            </a:r>
            <a:endParaRPr lang="en-US" sz="1600" dirty="0">
              <a:solidFill>
                <a:srgbClr val="000000"/>
              </a:solidFill>
              <a:latin typeface="+mn-lt"/>
              <a:sym typeface="Arial" pitchFamily="34" charset="0"/>
            </a:endParaRPr>
          </a:p>
        </p:txBody>
      </p:sp>
      <p:pic>
        <p:nvPicPr>
          <p:cNvPr id="50" name="Picture 1028"/>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99735" y="1480021"/>
            <a:ext cx="244983" cy="240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Cloud 50"/>
          <p:cNvSpPr/>
          <p:nvPr/>
        </p:nvSpPr>
        <p:spPr>
          <a:xfrm>
            <a:off x="107629" y="1930409"/>
            <a:ext cx="2892106" cy="1482049"/>
          </a:xfrm>
          <a:prstGeom prst="cloud">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100" b="1" dirty="0" smtClean="0">
              <a:solidFill>
                <a:schemeClr val="accent2">
                  <a:lumMod val="75000"/>
                </a:schemeClr>
              </a:solidFill>
            </a:endParaRPr>
          </a:p>
        </p:txBody>
      </p:sp>
      <p:sp>
        <p:nvSpPr>
          <p:cNvPr id="5" name="Title 4"/>
          <p:cNvSpPr>
            <a:spLocks noGrp="1"/>
          </p:cNvSpPr>
          <p:nvPr>
            <p:ph type="title"/>
          </p:nvPr>
        </p:nvSpPr>
        <p:spPr/>
        <p:txBody>
          <a:bodyPr/>
          <a:lstStyle/>
          <a:p>
            <a:r>
              <a:rPr lang="en-US" dirty="0" smtClean="0"/>
              <a:t>In Branch Customer Engagement</a:t>
            </a:r>
            <a:endParaRPr lang="en-US" dirty="0"/>
          </a:p>
        </p:txBody>
      </p:sp>
      <p:sp>
        <p:nvSpPr>
          <p:cNvPr id="6" name="Rounded Rectangle 5"/>
          <p:cNvSpPr/>
          <p:nvPr/>
        </p:nvSpPr>
        <p:spPr>
          <a:xfrm>
            <a:off x="5356327" y="2437973"/>
            <a:ext cx="895918" cy="758475"/>
          </a:xfrm>
          <a:prstGeom prst="roundRect">
            <a:avLst/>
          </a:prstGeom>
          <a:solidFill>
            <a:srgbClr val="3E5D8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smtClean="0">
              <a:solidFill>
                <a:srgbClr val="FFFFFF"/>
              </a:solidFill>
            </a:endParaRPr>
          </a:p>
          <a:p>
            <a:pPr algn="ctr"/>
            <a:r>
              <a:rPr lang="en-US" sz="1200" dirty="0" smtClean="0">
                <a:solidFill>
                  <a:srgbClr val="FFFFFF"/>
                </a:solidFill>
              </a:rPr>
              <a:t>Web Gateway</a:t>
            </a:r>
            <a:endParaRPr lang="en-US" sz="1200" dirty="0">
              <a:solidFill>
                <a:srgbClr val="FFFFFF"/>
              </a:solidFill>
            </a:endParaRPr>
          </a:p>
        </p:txBody>
      </p:sp>
      <p:sp>
        <p:nvSpPr>
          <p:cNvPr id="26" name="Rounded Rectangle 25"/>
          <p:cNvSpPr/>
          <p:nvPr/>
        </p:nvSpPr>
        <p:spPr>
          <a:xfrm>
            <a:off x="3535737" y="3154496"/>
            <a:ext cx="941660" cy="821862"/>
          </a:xfrm>
          <a:prstGeom prst="roundRect">
            <a:avLst/>
          </a:prstGeom>
          <a:solidFill>
            <a:srgbClr val="3E5D8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smtClean="0">
              <a:solidFill>
                <a:srgbClr val="FFFFFF"/>
              </a:solidFill>
            </a:endParaRPr>
          </a:p>
          <a:p>
            <a:pPr algn="ctr"/>
            <a:r>
              <a:rPr lang="en-US" sz="1200" dirty="0" smtClean="0">
                <a:solidFill>
                  <a:srgbClr val="FFFFFF"/>
                </a:solidFill>
              </a:rPr>
              <a:t>Media</a:t>
            </a:r>
          </a:p>
          <a:p>
            <a:pPr algn="ctr"/>
            <a:r>
              <a:rPr lang="en-US" sz="1200" dirty="0" smtClean="0">
                <a:solidFill>
                  <a:srgbClr val="FFFFFF"/>
                </a:solidFill>
              </a:rPr>
              <a:t>Broker</a:t>
            </a:r>
            <a:endParaRPr lang="en-US" sz="1200" dirty="0">
              <a:solidFill>
                <a:srgbClr val="FFFFFF"/>
              </a:solidFill>
            </a:endParaRPr>
          </a:p>
        </p:txBody>
      </p:sp>
      <p:cxnSp>
        <p:nvCxnSpPr>
          <p:cNvPr id="33" name="Straight Connector 21"/>
          <p:cNvCxnSpPr>
            <a:cxnSpLocks noChangeShapeType="1"/>
            <a:endCxn id="26" idx="1"/>
          </p:cNvCxnSpPr>
          <p:nvPr/>
        </p:nvCxnSpPr>
        <p:spPr bwMode="auto">
          <a:xfrm>
            <a:off x="1366874" y="2317755"/>
            <a:ext cx="2168863" cy="1247672"/>
          </a:xfrm>
          <a:prstGeom prst="line">
            <a:avLst/>
          </a:prstGeom>
          <a:noFill/>
          <a:ln w="38100">
            <a:solidFill>
              <a:srgbClr val="FFC000"/>
            </a:solidFill>
            <a:prstDash val="solid"/>
            <a:round/>
            <a:headEnd/>
            <a:tailEnd/>
          </a:ln>
          <a:extLst>
            <a:ext uri="{909E8E84-426E-40DD-AFC4-6F175D3DCCD1}">
              <a14:hiddenFill xmlns:a14="http://schemas.microsoft.com/office/drawing/2010/main">
                <a:noFill/>
              </a14:hiddenFill>
            </a:ext>
          </a:extLst>
        </p:spPr>
      </p:cxnSp>
      <p:cxnSp>
        <p:nvCxnSpPr>
          <p:cNvPr id="45" name="Straight Connector 21"/>
          <p:cNvCxnSpPr>
            <a:cxnSpLocks noChangeShapeType="1"/>
            <a:stCxn id="6" idx="1"/>
            <a:endCxn id="25" idx="3"/>
          </p:cNvCxnSpPr>
          <p:nvPr/>
        </p:nvCxnSpPr>
        <p:spPr bwMode="auto">
          <a:xfrm flipH="1" flipV="1">
            <a:off x="4253426" y="2197543"/>
            <a:ext cx="1102901" cy="619668"/>
          </a:xfrm>
          <a:prstGeom prst="line">
            <a:avLst/>
          </a:prstGeom>
          <a:noFill/>
          <a:ln w="38100">
            <a:solidFill>
              <a:srgbClr val="7F7F7F"/>
            </a:solidFill>
            <a:prstDash val="sysDash"/>
            <a:round/>
            <a:headEnd/>
            <a:tailEnd/>
          </a:ln>
          <a:extLst>
            <a:ext uri="{909E8E84-426E-40DD-AFC4-6F175D3DCCD1}">
              <a14:hiddenFill xmlns:a14="http://schemas.microsoft.com/office/drawing/2010/main">
                <a:noFill/>
              </a14:hiddenFill>
            </a:ext>
          </a:extLst>
        </p:spPr>
      </p:cxnSp>
      <p:sp>
        <p:nvSpPr>
          <p:cNvPr id="47" name="Text Box 31"/>
          <p:cNvSpPr txBox="1"/>
          <p:nvPr/>
        </p:nvSpPr>
        <p:spPr>
          <a:xfrm>
            <a:off x="1674016" y="1696657"/>
            <a:ext cx="1132840" cy="237344"/>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200" dirty="0">
                <a:effectLst/>
                <a:latin typeface="Calibri"/>
                <a:ea typeface="ＭＳ 明朝"/>
                <a:cs typeface="Times New Roman"/>
              </a:rPr>
              <a:t>HTTPS/WSS</a:t>
            </a:r>
          </a:p>
        </p:txBody>
      </p:sp>
      <p:sp>
        <p:nvSpPr>
          <p:cNvPr id="25" name="Rounded Rectangle 24"/>
          <p:cNvSpPr/>
          <p:nvPr/>
        </p:nvSpPr>
        <p:spPr>
          <a:xfrm>
            <a:off x="3842255" y="1536340"/>
            <a:ext cx="411171" cy="1322405"/>
          </a:xfrm>
          <a:prstGeom prst="roundRect">
            <a:avLst/>
          </a:prstGeom>
          <a:solidFill>
            <a:srgbClr val="0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100" dirty="0" smtClean="0">
                <a:solidFill>
                  <a:schemeClr val="bg1"/>
                </a:solidFill>
              </a:rPr>
              <a:t>Reverse Proxy</a:t>
            </a:r>
            <a:endParaRPr lang="en-US" sz="1100" dirty="0">
              <a:solidFill>
                <a:schemeClr val="bg1"/>
              </a:solidFill>
            </a:endParaRPr>
          </a:p>
        </p:txBody>
      </p:sp>
      <p:cxnSp>
        <p:nvCxnSpPr>
          <p:cNvPr id="52" name="Straight Connector 21"/>
          <p:cNvCxnSpPr>
            <a:cxnSpLocks noChangeShapeType="1"/>
            <a:stCxn id="6" idx="2"/>
            <a:endCxn id="26" idx="3"/>
          </p:cNvCxnSpPr>
          <p:nvPr/>
        </p:nvCxnSpPr>
        <p:spPr bwMode="auto">
          <a:xfrm flipH="1">
            <a:off x="4477397" y="3196448"/>
            <a:ext cx="1326889" cy="368979"/>
          </a:xfrm>
          <a:prstGeom prst="line">
            <a:avLst/>
          </a:prstGeom>
          <a:noFill/>
          <a:ln w="38100">
            <a:solidFill>
              <a:srgbClr val="7F7F7F"/>
            </a:solidFill>
            <a:prstDash val="sysDash"/>
            <a:round/>
            <a:headEnd/>
            <a:tailEnd/>
          </a:ln>
          <a:extLst>
            <a:ext uri="{909E8E84-426E-40DD-AFC4-6F175D3DCCD1}">
              <a14:hiddenFill xmlns:a14="http://schemas.microsoft.com/office/drawing/2010/main">
                <a:noFill/>
              </a14:hiddenFill>
            </a:ext>
          </a:extLst>
        </p:spPr>
      </p:cxnSp>
      <p:pic>
        <p:nvPicPr>
          <p:cNvPr id="48" name="Picture 1028"/>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19966" y="1488965"/>
            <a:ext cx="244983" cy="241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 name="Straight Connector 21"/>
          <p:cNvCxnSpPr>
            <a:cxnSpLocks noChangeShapeType="1"/>
            <a:stCxn id="25" idx="1"/>
          </p:cNvCxnSpPr>
          <p:nvPr/>
        </p:nvCxnSpPr>
        <p:spPr bwMode="auto">
          <a:xfrm flipH="1" flipV="1">
            <a:off x="1454121" y="2087424"/>
            <a:ext cx="2388134" cy="110119"/>
          </a:xfrm>
          <a:prstGeom prst="line">
            <a:avLst/>
          </a:prstGeom>
          <a:noFill/>
          <a:ln w="38100">
            <a:solidFill>
              <a:srgbClr val="7F7F7F"/>
            </a:solidFill>
            <a:prstDash val="sysDash"/>
            <a:round/>
            <a:headEnd/>
            <a:tailEnd/>
          </a:ln>
          <a:extLst>
            <a:ext uri="{909E8E84-426E-40DD-AFC4-6F175D3DCCD1}">
              <a14:hiddenFill xmlns:a14="http://schemas.microsoft.com/office/drawing/2010/main">
                <a:noFill/>
              </a14:hiddenFill>
            </a:ext>
          </a:extLst>
        </p:spPr>
      </p:cxnSp>
      <p:sp>
        <p:nvSpPr>
          <p:cNvPr id="54" name="Text Box 31"/>
          <p:cNvSpPr txBox="1"/>
          <p:nvPr/>
        </p:nvSpPr>
        <p:spPr>
          <a:xfrm>
            <a:off x="4201039" y="2046777"/>
            <a:ext cx="672291" cy="345718"/>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900" dirty="0" smtClean="0">
                <a:effectLst/>
                <a:latin typeface="Calibri"/>
                <a:ea typeface="ＭＳ 明朝"/>
                <a:cs typeface="Times New Roman"/>
              </a:rPr>
              <a:t>HTTPS</a:t>
            </a:r>
            <a:endParaRPr lang="en-US" sz="900" dirty="0">
              <a:effectLst/>
              <a:latin typeface="Calibri"/>
              <a:ea typeface="ＭＳ 明朝"/>
              <a:cs typeface="Times New Roman"/>
            </a:endParaRPr>
          </a:p>
        </p:txBody>
      </p:sp>
      <p:cxnSp>
        <p:nvCxnSpPr>
          <p:cNvPr id="59" name="Straight Connector 58"/>
          <p:cNvCxnSpPr>
            <a:cxnSpLocks noChangeShapeType="1"/>
            <a:stCxn id="62" idx="3"/>
          </p:cNvCxnSpPr>
          <p:nvPr/>
        </p:nvCxnSpPr>
        <p:spPr bwMode="auto">
          <a:xfrm>
            <a:off x="6166069" y="1531674"/>
            <a:ext cx="1351109" cy="821166"/>
          </a:xfrm>
          <a:prstGeom prst="line">
            <a:avLst/>
          </a:prstGeom>
          <a:noFill/>
          <a:ln w="38100">
            <a:solidFill>
              <a:srgbClr val="FF6600"/>
            </a:solidFill>
            <a:prstDash val="sysDot"/>
            <a:round/>
            <a:headEnd/>
            <a:tailEnd/>
          </a:ln>
          <a:extLst>
            <a:ext uri="{909E8E84-426E-40DD-AFC4-6F175D3DCCD1}">
              <a14:hiddenFill xmlns:a14="http://schemas.microsoft.com/office/drawing/2010/main">
                <a:noFill/>
              </a14:hiddenFill>
            </a:ext>
          </a:extLst>
        </p:spPr>
      </p:cxnSp>
      <p:cxnSp>
        <p:nvCxnSpPr>
          <p:cNvPr id="60" name="Straight Connector 21"/>
          <p:cNvCxnSpPr>
            <a:cxnSpLocks noChangeShapeType="1"/>
            <a:stCxn id="26" idx="3"/>
            <a:endCxn id="64" idx="1"/>
          </p:cNvCxnSpPr>
          <p:nvPr/>
        </p:nvCxnSpPr>
        <p:spPr bwMode="auto">
          <a:xfrm>
            <a:off x="4477397" y="3565427"/>
            <a:ext cx="2475188" cy="4188"/>
          </a:xfrm>
          <a:prstGeom prst="line">
            <a:avLst/>
          </a:prstGeom>
          <a:noFill/>
          <a:ln w="38100">
            <a:solidFill>
              <a:srgbClr val="FFC000"/>
            </a:solidFill>
            <a:prstDash val="solid"/>
            <a:round/>
            <a:headEnd/>
            <a:tailEnd/>
          </a:ln>
          <a:extLst>
            <a:ext uri="{909E8E84-426E-40DD-AFC4-6F175D3DCCD1}">
              <a14:hiddenFill xmlns:a14="http://schemas.microsoft.com/office/drawing/2010/main">
                <a:noFill/>
              </a14:hiddenFill>
            </a:ext>
          </a:extLst>
        </p:spPr>
      </p:cxnSp>
      <p:pic>
        <p:nvPicPr>
          <p:cNvPr id="64" name="Picture 25" descr="C:\Users\tsbutme\Desktop\256 Icons in Grey and Blue\30008_Device_call_manager_unkown_256.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52585" y="3257843"/>
            <a:ext cx="623544" cy="623544"/>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6756774" y="3764550"/>
            <a:ext cx="1001236" cy="246221"/>
          </a:xfrm>
          <a:prstGeom prst="rect">
            <a:avLst/>
          </a:prstGeom>
          <a:noFill/>
        </p:spPr>
        <p:txBody>
          <a:bodyPr wrap="none" lIns="45720" tIns="45720" rIns="45720" bIns="45720" rtlCol="0">
            <a:spAutoFit/>
          </a:bodyPr>
          <a:lstStyle/>
          <a:p>
            <a:pPr algn="ctr"/>
            <a:r>
              <a:rPr lang="en-US" sz="1000" dirty="0" smtClean="0">
                <a:solidFill>
                  <a:srgbClr val="000000"/>
                </a:solidFill>
              </a:rPr>
              <a:t>SIP Infrastructure</a:t>
            </a:r>
          </a:p>
        </p:txBody>
      </p:sp>
      <p:pic>
        <p:nvPicPr>
          <p:cNvPr id="66" name="Picture 8" descr="C:\Users\tsbutme\Desktop\Trade Shows\New Icons\256 Icons in Grey and Blue\mithomma_Device_Contact_Center_default_256.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34158" y="2024839"/>
            <a:ext cx="585831" cy="58583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C:\Users\tsbutme\Desktop\Trade Shows\New Icons\256 Icons in Grey and Blue\mithomma_Device_Contact_Center_default_256.png"/>
          <p:cNvPicPr>
            <a:picLocks noChangeAspect="1" noChangeArrowheads="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363302" y="2059924"/>
            <a:ext cx="585831" cy="585831"/>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p:cNvSpPr txBox="1"/>
          <p:nvPr/>
        </p:nvSpPr>
        <p:spPr>
          <a:xfrm>
            <a:off x="7085061" y="1704461"/>
            <a:ext cx="1142314" cy="400110"/>
          </a:xfrm>
          <a:prstGeom prst="rect">
            <a:avLst/>
          </a:prstGeom>
          <a:noFill/>
        </p:spPr>
        <p:txBody>
          <a:bodyPr wrap="square" lIns="45720" tIns="45720" rIns="45720" bIns="45720" rtlCol="0">
            <a:spAutoFit/>
          </a:bodyPr>
          <a:lstStyle/>
          <a:p>
            <a:pPr algn="ctr"/>
            <a:r>
              <a:rPr lang="en-US" sz="1000" dirty="0" smtClean="0">
                <a:solidFill>
                  <a:srgbClr val="000000"/>
                </a:solidFill>
              </a:rPr>
              <a:t>Advisor Data Application</a:t>
            </a:r>
          </a:p>
        </p:txBody>
      </p:sp>
      <p:sp>
        <p:nvSpPr>
          <p:cNvPr id="79" name="TextBox 78"/>
          <p:cNvSpPr txBox="1"/>
          <p:nvPr/>
        </p:nvSpPr>
        <p:spPr>
          <a:xfrm>
            <a:off x="7434158" y="4169534"/>
            <a:ext cx="1519864" cy="230832"/>
          </a:xfrm>
          <a:prstGeom prst="rect">
            <a:avLst/>
          </a:prstGeom>
          <a:noFill/>
        </p:spPr>
        <p:txBody>
          <a:bodyPr wrap="square" lIns="45720" tIns="45720" rIns="45720" bIns="45720" rtlCol="0">
            <a:spAutoFit/>
          </a:bodyPr>
          <a:lstStyle/>
          <a:p>
            <a:pPr algn="ctr"/>
            <a:r>
              <a:rPr lang="en-US" sz="900" dirty="0" smtClean="0">
                <a:solidFill>
                  <a:srgbClr val="000000"/>
                </a:solidFill>
              </a:rPr>
              <a:t>FA Video Endpoints</a:t>
            </a:r>
            <a:endParaRPr lang="en-US" sz="900" dirty="0">
              <a:solidFill>
                <a:srgbClr val="000000"/>
              </a:solidFill>
            </a:endParaRPr>
          </a:p>
        </p:txBody>
      </p:sp>
      <p:cxnSp>
        <p:nvCxnSpPr>
          <p:cNvPr id="81" name="Straight Connector 80"/>
          <p:cNvCxnSpPr>
            <a:cxnSpLocks noChangeShapeType="1"/>
            <a:endCxn id="64" idx="3"/>
          </p:cNvCxnSpPr>
          <p:nvPr/>
        </p:nvCxnSpPr>
        <p:spPr bwMode="auto">
          <a:xfrm flipH="1" flipV="1">
            <a:off x="7576129" y="3569615"/>
            <a:ext cx="770528" cy="33960"/>
          </a:xfrm>
          <a:prstGeom prst="line">
            <a:avLst/>
          </a:prstGeom>
          <a:noFill/>
          <a:ln w="38100">
            <a:solidFill>
              <a:srgbClr val="0070C0"/>
            </a:solidFill>
            <a:prstDash val="sysDot"/>
            <a:round/>
            <a:headEnd/>
            <a:tailEnd/>
          </a:ln>
          <a:extLst>
            <a:ext uri="{909E8E84-426E-40DD-AFC4-6F175D3DCCD1}">
              <a14:hiddenFill xmlns:a14="http://schemas.microsoft.com/office/drawing/2010/main">
                <a:noFill/>
              </a14:hiddenFill>
            </a:ext>
          </a:extLst>
        </p:spPr>
      </p:cxnSp>
      <p:cxnSp>
        <p:nvCxnSpPr>
          <p:cNvPr id="84" name="Straight Connector 21"/>
          <p:cNvCxnSpPr>
            <a:cxnSpLocks noChangeShapeType="1"/>
          </p:cNvCxnSpPr>
          <p:nvPr/>
        </p:nvCxnSpPr>
        <p:spPr bwMode="auto">
          <a:xfrm>
            <a:off x="7517178" y="3698307"/>
            <a:ext cx="829479" cy="66243"/>
          </a:xfrm>
          <a:prstGeom prst="line">
            <a:avLst/>
          </a:prstGeom>
          <a:noFill/>
          <a:ln w="38100">
            <a:solidFill>
              <a:srgbClr val="FFC000"/>
            </a:solidFill>
            <a:prstDash val="solid"/>
            <a:round/>
            <a:headEnd/>
            <a:tailEnd/>
          </a:ln>
          <a:extLst>
            <a:ext uri="{909E8E84-426E-40DD-AFC4-6F175D3DCCD1}">
              <a14:hiddenFill xmlns:a14="http://schemas.microsoft.com/office/drawing/2010/main">
                <a:noFill/>
              </a14:hiddenFill>
            </a:ext>
          </a:extLst>
        </p:spPr>
      </p:cxnSp>
      <p:cxnSp>
        <p:nvCxnSpPr>
          <p:cNvPr id="88" name="Straight Connector 21"/>
          <p:cNvCxnSpPr>
            <a:cxnSpLocks noChangeShapeType="1"/>
            <a:stCxn id="67" idx="2"/>
            <a:endCxn id="64" idx="0"/>
          </p:cNvCxnSpPr>
          <p:nvPr/>
        </p:nvCxnSpPr>
        <p:spPr bwMode="auto">
          <a:xfrm flipH="1">
            <a:off x="7264357" y="2645755"/>
            <a:ext cx="391861" cy="612088"/>
          </a:xfrm>
          <a:prstGeom prst="line">
            <a:avLst/>
          </a:prstGeom>
          <a:noFill/>
          <a:ln w="38100">
            <a:solidFill>
              <a:srgbClr val="7F7F7F"/>
            </a:solidFill>
            <a:prstDash val="sysDash"/>
            <a:round/>
            <a:headEnd/>
            <a:tailEnd/>
          </a:ln>
          <a:extLst>
            <a:ext uri="{909E8E84-426E-40DD-AFC4-6F175D3DCCD1}">
              <a14:hiddenFill xmlns:a14="http://schemas.microsoft.com/office/drawing/2010/main">
                <a:noFill/>
              </a14:hiddenFill>
            </a:ext>
          </a:extLst>
        </p:spPr>
      </p:cxnSp>
      <p:sp>
        <p:nvSpPr>
          <p:cNvPr id="100" name="TextBox 20"/>
          <p:cNvSpPr txBox="1">
            <a:spLocks noChangeArrowheads="1"/>
          </p:cNvSpPr>
          <p:nvPr/>
        </p:nvSpPr>
        <p:spPr bwMode="auto">
          <a:xfrm>
            <a:off x="2270057" y="4331605"/>
            <a:ext cx="25602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Font typeface="Arial" pitchFamily="34" charset="0"/>
              <a:buNone/>
            </a:pPr>
            <a:r>
              <a:rPr lang="en-US" sz="1600" dirty="0" smtClean="0">
                <a:solidFill>
                  <a:srgbClr val="000000"/>
                </a:solidFill>
                <a:latin typeface="+mn-lt"/>
                <a:sym typeface="Arial" pitchFamily="34" charset="0"/>
              </a:rPr>
              <a:t>Media (Voice, Video/Screen)</a:t>
            </a:r>
            <a:endParaRPr lang="en-US" sz="1600" dirty="0">
              <a:solidFill>
                <a:srgbClr val="000000"/>
              </a:solidFill>
              <a:latin typeface="+mn-lt"/>
              <a:sym typeface="Arial" pitchFamily="34" charset="0"/>
            </a:endParaRPr>
          </a:p>
        </p:txBody>
      </p:sp>
      <p:cxnSp>
        <p:nvCxnSpPr>
          <p:cNvPr id="101" name="Straight Connector 21"/>
          <p:cNvCxnSpPr>
            <a:cxnSpLocks noChangeShapeType="1"/>
          </p:cNvCxnSpPr>
          <p:nvPr/>
        </p:nvCxnSpPr>
        <p:spPr bwMode="auto">
          <a:xfrm>
            <a:off x="2351109" y="4719331"/>
            <a:ext cx="893609" cy="0"/>
          </a:xfrm>
          <a:prstGeom prst="line">
            <a:avLst/>
          </a:prstGeom>
          <a:noFill/>
          <a:ln w="57150">
            <a:solidFill>
              <a:srgbClr val="FFC000"/>
            </a:solidFill>
            <a:prstDash val="solid"/>
            <a:round/>
            <a:headEnd/>
            <a:tailEnd/>
          </a:ln>
          <a:extLst>
            <a:ext uri="{909E8E84-426E-40DD-AFC4-6F175D3DCCD1}">
              <a14:hiddenFill xmlns:a14="http://schemas.microsoft.com/office/drawing/2010/main">
                <a:noFill/>
              </a14:hiddenFill>
            </a:ext>
          </a:extLst>
        </p:spPr>
      </p:cxnSp>
      <p:sp>
        <p:nvSpPr>
          <p:cNvPr id="103" name="TextBox 102"/>
          <p:cNvSpPr txBox="1">
            <a:spLocks noChangeArrowheads="1"/>
          </p:cNvSpPr>
          <p:nvPr/>
        </p:nvSpPr>
        <p:spPr bwMode="auto">
          <a:xfrm>
            <a:off x="1226705" y="4331605"/>
            <a:ext cx="4363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Font typeface="Arial" pitchFamily="34" charset="0"/>
              <a:buNone/>
            </a:pPr>
            <a:r>
              <a:rPr lang="en-US" sz="1600" dirty="0">
                <a:solidFill>
                  <a:srgbClr val="000000"/>
                </a:solidFill>
                <a:latin typeface="+mn-lt"/>
                <a:sym typeface="Arial" pitchFamily="34" charset="0"/>
              </a:rPr>
              <a:t>SIP</a:t>
            </a:r>
          </a:p>
        </p:txBody>
      </p:sp>
      <p:cxnSp>
        <p:nvCxnSpPr>
          <p:cNvPr id="104" name="Straight Connector 103"/>
          <p:cNvCxnSpPr>
            <a:cxnSpLocks noChangeShapeType="1"/>
          </p:cNvCxnSpPr>
          <p:nvPr/>
        </p:nvCxnSpPr>
        <p:spPr bwMode="auto">
          <a:xfrm>
            <a:off x="1318944" y="4719331"/>
            <a:ext cx="548783" cy="0"/>
          </a:xfrm>
          <a:prstGeom prst="line">
            <a:avLst/>
          </a:prstGeom>
          <a:noFill/>
          <a:ln w="57150">
            <a:solidFill>
              <a:srgbClr val="0070C0"/>
            </a:solidFill>
            <a:prstDash val="sysDot"/>
            <a:round/>
            <a:headEnd/>
            <a:tailEnd/>
          </a:ln>
          <a:extLst>
            <a:ext uri="{909E8E84-426E-40DD-AFC4-6F175D3DCCD1}">
              <a14:hiddenFill xmlns:a14="http://schemas.microsoft.com/office/drawing/2010/main">
                <a:noFill/>
              </a14:hiddenFill>
            </a:ext>
          </a:extLst>
        </p:spPr>
      </p:cxnSp>
      <p:sp>
        <p:nvSpPr>
          <p:cNvPr id="106" name="TextBox 20"/>
          <p:cNvSpPr txBox="1">
            <a:spLocks noChangeArrowheads="1"/>
          </p:cNvSpPr>
          <p:nvPr/>
        </p:nvSpPr>
        <p:spPr bwMode="auto">
          <a:xfrm>
            <a:off x="137161" y="4331605"/>
            <a:ext cx="6667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Font typeface="Arial" pitchFamily="34" charset="0"/>
              <a:buNone/>
            </a:pPr>
            <a:r>
              <a:rPr lang="en-US" sz="1600" dirty="0" smtClean="0">
                <a:solidFill>
                  <a:srgbClr val="000000"/>
                </a:solidFill>
                <a:latin typeface="+mn-lt"/>
                <a:sym typeface="Arial" pitchFamily="34" charset="0"/>
              </a:rPr>
              <a:t> HTTP</a:t>
            </a:r>
            <a:endParaRPr lang="en-US" sz="1600" dirty="0">
              <a:solidFill>
                <a:srgbClr val="000000"/>
              </a:solidFill>
              <a:latin typeface="+mn-lt"/>
              <a:sym typeface="Arial" pitchFamily="34" charset="0"/>
            </a:endParaRPr>
          </a:p>
        </p:txBody>
      </p:sp>
      <p:cxnSp>
        <p:nvCxnSpPr>
          <p:cNvPr id="107" name="Straight Connector 21"/>
          <p:cNvCxnSpPr>
            <a:cxnSpLocks noChangeShapeType="1"/>
          </p:cNvCxnSpPr>
          <p:nvPr/>
        </p:nvCxnSpPr>
        <p:spPr bwMode="auto">
          <a:xfrm>
            <a:off x="267316" y="4719331"/>
            <a:ext cx="548783" cy="0"/>
          </a:xfrm>
          <a:prstGeom prst="line">
            <a:avLst/>
          </a:prstGeom>
          <a:noFill/>
          <a:ln w="57150">
            <a:solidFill>
              <a:srgbClr val="7F7F7F"/>
            </a:solidFill>
            <a:prstDash val="sysDash"/>
            <a:round/>
            <a:headEnd/>
            <a:tailEnd/>
          </a:ln>
          <a:extLst>
            <a:ext uri="{909E8E84-426E-40DD-AFC4-6F175D3DCCD1}">
              <a14:hiddenFill xmlns:a14="http://schemas.microsoft.com/office/drawing/2010/main">
                <a:noFill/>
              </a14:hiddenFill>
            </a:ext>
          </a:extLst>
        </p:spPr>
      </p:cxnSp>
      <p:cxnSp>
        <p:nvCxnSpPr>
          <p:cNvPr id="61" name="Straight Connector 21"/>
          <p:cNvCxnSpPr>
            <a:cxnSpLocks noChangeShapeType="1"/>
            <a:stCxn id="62" idx="1"/>
            <a:endCxn id="25" idx="3"/>
          </p:cNvCxnSpPr>
          <p:nvPr/>
        </p:nvCxnSpPr>
        <p:spPr bwMode="auto">
          <a:xfrm flipH="1">
            <a:off x="4253426" y="1531674"/>
            <a:ext cx="998929" cy="665869"/>
          </a:xfrm>
          <a:prstGeom prst="line">
            <a:avLst/>
          </a:prstGeom>
          <a:noFill/>
          <a:ln w="38100">
            <a:solidFill>
              <a:srgbClr val="7F7F7F"/>
            </a:solidFill>
            <a:prstDash val="sysDash"/>
            <a:round/>
            <a:headEnd/>
            <a:tailEnd/>
          </a:ln>
          <a:extLst>
            <a:ext uri="{909E8E84-426E-40DD-AFC4-6F175D3DCCD1}">
              <a14:hiddenFill xmlns:a14="http://schemas.microsoft.com/office/drawing/2010/main">
                <a:noFill/>
              </a14:hiddenFill>
            </a:ext>
          </a:extLst>
        </p:spPr>
      </p:cxnSp>
      <p:sp>
        <p:nvSpPr>
          <p:cNvPr id="62" name="Rounded Rectangle 61"/>
          <p:cNvSpPr/>
          <p:nvPr/>
        </p:nvSpPr>
        <p:spPr>
          <a:xfrm>
            <a:off x="5252355" y="1132938"/>
            <a:ext cx="913714" cy="797471"/>
          </a:xfrm>
          <a:prstGeom prst="roundRect">
            <a:avLst/>
          </a:prstGeom>
          <a:solidFill>
            <a:srgbClr val="3E5D8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smtClean="0">
              <a:solidFill>
                <a:srgbClr val="FFFFFF"/>
              </a:solidFill>
            </a:endParaRPr>
          </a:p>
          <a:p>
            <a:pPr algn="ctr"/>
            <a:r>
              <a:rPr lang="en-US" sz="1200" dirty="0" smtClean="0">
                <a:solidFill>
                  <a:srgbClr val="FFFFFF"/>
                </a:solidFill>
              </a:rPr>
              <a:t>Palettes</a:t>
            </a:r>
            <a:endParaRPr lang="en-US" sz="1200" dirty="0">
              <a:solidFill>
                <a:srgbClr val="FFFFFF"/>
              </a:solidFill>
            </a:endParaRPr>
          </a:p>
        </p:txBody>
      </p:sp>
      <p:cxnSp>
        <p:nvCxnSpPr>
          <p:cNvPr id="69" name="Straight Connector 68"/>
          <p:cNvCxnSpPr>
            <a:cxnSpLocks noChangeShapeType="1"/>
            <a:stCxn id="6" idx="3"/>
          </p:cNvCxnSpPr>
          <p:nvPr/>
        </p:nvCxnSpPr>
        <p:spPr bwMode="auto">
          <a:xfrm>
            <a:off x="6252245" y="2817211"/>
            <a:ext cx="762597" cy="595247"/>
          </a:xfrm>
          <a:prstGeom prst="line">
            <a:avLst/>
          </a:prstGeom>
          <a:noFill/>
          <a:ln w="38100">
            <a:solidFill>
              <a:srgbClr val="0070C0"/>
            </a:solidFill>
            <a:prstDash val="sysDot"/>
            <a:round/>
            <a:headEnd/>
            <a:tailEnd/>
          </a:ln>
          <a:extLst>
            <a:ext uri="{909E8E84-426E-40DD-AFC4-6F175D3DCCD1}">
              <a14:hiddenFill xmlns:a14="http://schemas.microsoft.com/office/drawing/2010/main">
                <a:noFill/>
              </a14:hiddenFill>
            </a:ext>
          </a:extLst>
        </p:spPr>
      </p:cxnSp>
      <p:cxnSp>
        <p:nvCxnSpPr>
          <p:cNvPr id="71" name="Straight Connector 70"/>
          <p:cNvCxnSpPr>
            <a:cxnSpLocks noChangeShapeType="1"/>
          </p:cNvCxnSpPr>
          <p:nvPr/>
        </p:nvCxnSpPr>
        <p:spPr bwMode="auto">
          <a:xfrm>
            <a:off x="5136614" y="4719331"/>
            <a:ext cx="548783" cy="0"/>
          </a:xfrm>
          <a:prstGeom prst="line">
            <a:avLst/>
          </a:prstGeom>
          <a:noFill/>
          <a:ln w="57150">
            <a:solidFill>
              <a:srgbClr val="FF6600"/>
            </a:solidFill>
            <a:prstDash val="sysDot"/>
            <a:round/>
            <a:headEnd/>
            <a:tailEnd/>
          </a:ln>
          <a:extLst>
            <a:ext uri="{909E8E84-426E-40DD-AFC4-6F175D3DCCD1}">
              <a14:hiddenFill xmlns:a14="http://schemas.microsoft.com/office/drawing/2010/main">
                <a:noFill/>
              </a14:hiddenFill>
            </a:ext>
          </a:extLst>
        </p:spPr>
      </p:cxnSp>
      <p:cxnSp>
        <p:nvCxnSpPr>
          <p:cNvPr id="73" name="Straight Connector 21"/>
          <p:cNvCxnSpPr>
            <a:cxnSpLocks noChangeShapeType="1"/>
            <a:endCxn id="66" idx="3"/>
          </p:cNvCxnSpPr>
          <p:nvPr/>
        </p:nvCxnSpPr>
        <p:spPr bwMode="auto">
          <a:xfrm flipH="1">
            <a:off x="8019989" y="2317755"/>
            <a:ext cx="326668" cy="0"/>
          </a:xfrm>
          <a:prstGeom prst="line">
            <a:avLst/>
          </a:prstGeom>
          <a:noFill/>
          <a:ln w="38100">
            <a:solidFill>
              <a:srgbClr val="7F7F7F"/>
            </a:solidFill>
            <a:prstDash val="sysDash"/>
            <a:round/>
            <a:headEnd/>
            <a:tailEnd/>
          </a:ln>
          <a:extLst>
            <a:ext uri="{909E8E84-426E-40DD-AFC4-6F175D3DCCD1}">
              <a14:hiddenFill xmlns:a14="http://schemas.microsoft.com/office/drawing/2010/main">
                <a:noFill/>
              </a14:hiddenFill>
            </a:ext>
          </a:extLst>
        </p:spPr>
      </p:cxnSp>
      <p:pic>
        <p:nvPicPr>
          <p:cNvPr id="75" name="Picture 19" descr="C:\Users\tsbutme\Desktop\256 Icons in Grey and Blue\30059_Device_laptop_3145_unknown_256.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68762" y="1911775"/>
            <a:ext cx="975238" cy="975238"/>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p:cNvSpPr txBox="1"/>
          <p:nvPr/>
        </p:nvSpPr>
        <p:spPr>
          <a:xfrm>
            <a:off x="8424209" y="2837979"/>
            <a:ext cx="527354" cy="369332"/>
          </a:xfrm>
          <a:prstGeom prst="rect">
            <a:avLst/>
          </a:prstGeom>
          <a:noFill/>
        </p:spPr>
        <p:txBody>
          <a:bodyPr wrap="square" lIns="45720" tIns="45720" rIns="45720" bIns="45720" rtlCol="0">
            <a:spAutoFit/>
          </a:bodyPr>
          <a:lstStyle/>
          <a:p>
            <a:pPr algn="ctr"/>
            <a:r>
              <a:rPr lang="en-US" sz="900" dirty="0" smtClean="0">
                <a:solidFill>
                  <a:srgbClr val="000000"/>
                </a:solidFill>
              </a:rPr>
              <a:t>Advisor Desktop</a:t>
            </a:r>
            <a:endParaRPr lang="en-US" sz="900" dirty="0">
              <a:solidFill>
                <a:srgbClr val="000000"/>
              </a:solidFill>
            </a:endParaRPr>
          </a:p>
        </p:txBody>
      </p:sp>
      <p:sp>
        <p:nvSpPr>
          <p:cNvPr id="110" name="Text Box 31"/>
          <p:cNvSpPr txBox="1"/>
          <p:nvPr/>
        </p:nvSpPr>
        <p:spPr>
          <a:xfrm>
            <a:off x="6124093" y="2954095"/>
            <a:ext cx="672291" cy="345718"/>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900" dirty="0" smtClean="0">
                <a:effectLst/>
                <a:latin typeface="Calibri"/>
                <a:ea typeface="ＭＳ 明朝"/>
                <a:cs typeface="Times New Roman"/>
              </a:rPr>
              <a:t>SIP</a:t>
            </a:r>
            <a:endParaRPr lang="en-US" sz="900" dirty="0">
              <a:effectLst/>
              <a:latin typeface="Calibri"/>
              <a:ea typeface="ＭＳ 明朝"/>
              <a:cs typeface="Times New Roman"/>
            </a:endParaRPr>
          </a:p>
        </p:txBody>
      </p:sp>
      <p:pic>
        <p:nvPicPr>
          <p:cNvPr id="74" name="Picture 73"/>
          <p:cNvPicPr/>
          <p:nvPr/>
        </p:nvPicPr>
        <p:blipFill>
          <a:blip r:embed="rId6" cstate="screen">
            <a:extLst>
              <a:ext uri="{28A0092B-C50C-407E-A947-70E740481C1C}">
                <a14:useLocalDpi xmlns:a14="http://schemas.microsoft.com/office/drawing/2010/main"/>
              </a:ext>
            </a:extLst>
          </a:blip>
          <a:stretch>
            <a:fillRect/>
          </a:stretch>
        </p:blipFill>
        <p:spPr bwMode="auto">
          <a:xfrm>
            <a:off x="237784" y="1245970"/>
            <a:ext cx="1361274" cy="990978"/>
          </a:xfrm>
          <a:prstGeom prst="rect">
            <a:avLst/>
          </a:prstGeom>
          <a:ln>
            <a:noFill/>
          </a:ln>
          <a:effectLst>
            <a:outerShdw blurRad="292100" dist="139700" dir="2700000" algn="tl" rotWithShape="0">
              <a:srgbClr val="333333">
                <a:alpha val="65000"/>
              </a:srgbClr>
            </a:outerShdw>
          </a:effectLst>
          <a:extLst/>
        </p:spPr>
      </p:pic>
      <p:pic>
        <p:nvPicPr>
          <p:cNvPr id="76" name="Picture 75" descr="businessman_videodeviceV2_trabns.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63550" y="3300599"/>
            <a:ext cx="1672758" cy="927902"/>
          </a:xfrm>
          <a:prstGeom prst="rect">
            <a:avLst/>
          </a:prstGeom>
        </p:spPr>
      </p:pic>
      <p:sp>
        <p:nvSpPr>
          <p:cNvPr id="77" name="TextBox 76"/>
          <p:cNvSpPr txBox="1"/>
          <p:nvPr/>
        </p:nvSpPr>
        <p:spPr>
          <a:xfrm>
            <a:off x="237784" y="2445700"/>
            <a:ext cx="1519864" cy="461665"/>
          </a:xfrm>
          <a:prstGeom prst="rect">
            <a:avLst/>
          </a:prstGeom>
          <a:noFill/>
        </p:spPr>
        <p:txBody>
          <a:bodyPr wrap="square" lIns="45720" tIns="45720" rIns="45720" bIns="45720" rtlCol="0">
            <a:spAutoFit/>
          </a:bodyPr>
          <a:lstStyle/>
          <a:p>
            <a:pPr algn="ctr"/>
            <a:r>
              <a:rPr lang="en-US" sz="1200" dirty="0" smtClean="0">
                <a:solidFill>
                  <a:srgbClr val="000000"/>
                </a:solidFill>
              </a:rPr>
              <a:t>Branch Kiosk (</a:t>
            </a:r>
            <a:r>
              <a:rPr lang="en-US" sz="1200" dirty="0" err="1" smtClean="0">
                <a:solidFill>
                  <a:srgbClr val="000000"/>
                </a:solidFill>
              </a:rPr>
              <a:t>iOS</a:t>
            </a:r>
            <a:r>
              <a:rPr lang="en-US" sz="1200" dirty="0" smtClean="0">
                <a:solidFill>
                  <a:srgbClr val="000000"/>
                </a:solidFill>
              </a:rPr>
              <a:t>/Android/Web)</a:t>
            </a:r>
            <a:endParaRPr lang="en-US" sz="1200" dirty="0">
              <a:solidFill>
                <a:srgbClr val="000000"/>
              </a:solidFill>
            </a:endParaRPr>
          </a:p>
        </p:txBody>
      </p:sp>
      <p:sp>
        <p:nvSpPr>
          <p:cNvPr id="44" name="Footer Placeholder 1"/>
          <p:cNvSpPr>
            <a:spLocks noGrp="1"/>
          </p:cNvSpPr>
          <p:nvPr>
            <p:ph type="ftr" sz="quarter" idx="11"/>
          </p:nvPr>
        </p:nvSpPr>
        <p:spPr>
          <a:xfrm>
            <a:off x="107629" y="4876119"/>
            <a:ext cx="3898938" cy="273844"/>
          </a:xfrm>
        </p:spPr>
        <p:txBody>
          <a:bodyPr/>
          <a:lstStyle/>
          <a:p>
            <a:r>
              <a:rPr lang="en-US" dirty="0" smtClean="0">
                <a:solidFill>
                  <a:prstClr val="white"/>
                </a:solidFill>
              </a:rPr>
              <a:t>CaféX Communications Confidential © 2014 – All Rights Reserved. </a:t>
            </a:r>
            <a:endParaRPr lang="en-US" dirty="0">
              <a:solidFill>
                <a:prstClr val="white"/>
              </a:solidFill>
            </a:endParaRPr>
          </a:p>
        </p:txBody>
      </p:sp>
      <p:sp>
        <p:nvSpPr>
          <p:cNvPr id="46" name="Slide Number Placeholder 2"/>
          <p:cNvSpPr>
            <a:spLocks noGrp="1"/>
          </p:cNvSpPr>
          <p:nvPr>
            <p:ph type="sldNum" sz="quarter" idx="12"/>
          </p:nvPr>
        </p:nvSpPr>
        <p:spPr>
          <a:xfrm>
            <a:off x="7014842" y="4876119"/>
            <a:ext cx="2133600" cy="273844"/>
          </a:xfrm>
        </p:spPr>
        <p:txBody>
          <a:bodyPr/>
          <a:lstStyle/>
          <a:p>
            <a:fld id="{0431C951-9D62-474D-B35D-66AB940D3B2F}" type="slidenum">
              <a:rPr lang="en-US" sz="1000" smtClean="0">
                <a:solidFill>
                  <a:srgbClr val="FFFFFF"/>
                </a:solidFill>
              </a:rPr>
              <a:pPr/>
              <a:t>54</a:t>
            </a:fld>
            <a:endParaRPr lang="en-US" sz="1000" dirty="0">
              <a:solidFill>
                <a:srgbClr val="FFFFFF"/>
              </a:solidFill>
            </a:endParaRPr>
          </a:p>
        </p:txBody>
      </p:sp>
    </p:spTree>
    <p:extLst>
      <p:ext uri="{BB962C8B-B14F-4D97-AF65-F5344CB8AC3E}">
        <p14:creationId xmlns:p14="http://schemas.microsoft.com/office/powerpoint/2010/main" val="176210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Cloud 95"/>
          <p:cNvSpPr/>
          <p:nvPr/>
        </p:nvSpPr>
        <p:spPr>
          <a:xfrm>
            <a:off x="6824919" y="1649296"/>
            <a:ext cx="1441446" cy="393098"/>
          </a:xfrm>
          <a:prstGeom prst="cloud">
            <a:avLst/>
          </a:prstGeom>
          <a:solidFill>
            <a:srgbClr val="FFFFFF"/>
          </a:solidFill>
          <a:ln>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b="1" dirty="0" smtClean="0">
              <a:solidFill>
                <a:schemeClr val="accent2">
                  <a:lumMod val="75000"/>
                </a:schemeClr>
              </a:solidFill>
            </a:endParaRPr>
          </a:p>
        </p:txBody>
      </p:sp>
      <p:sp>
        <p:nvSpPr>
          <p:cNvPr id="4" name="Title 3"/>
          <p:cNvSpPr>
            <a:spLocks noGrp="1"/>
          </p:cNvSpPr>
          <p:nvPr>
            <p:ph type="title"/>
          </p:nvPr>
        </p:nvSpPr>
        <p:spPr>
          <a:xfrm>
            <a:off x="1630787" y="170887"/>
            <a:ext cx="7276584" cy="566375"/>
          </a:xfrm>
        </p:spPr>
        <p:txBody>
          <a:bodyPr/>
          <a:lstStyle/>
          <a:p>
            <a:r>
              <a:rPr lang="en-US" sz="2800" dirty="0" smtClean="0"/>
              <a:t>In Branch Call Flows</a:t>
            </a:r>
            <a:endParaRPr lang="en-US" sz="2800" dirty="0"/>
          </a:p>
        </p:txBody>
      </p:sp>
      <p:cxnSp>
        <p:nvCxnSpPr>
          <p:cNvPr id="13" name="Straight Connector 12"/>
          <p:cNvCxnSpPr/>
          <p:nvPr/>
        </p:nvCxnSpPr>
        <p:spPr>
          <a:xfrm>
            <a:off x="2074272" y="1500729"/>
            <a:ext cx="0" cy="3252196"/>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489515" y="1193709"/>
            <a:ext cx="1135347" cy="276999"/>
          </a:xfrm>
          <a:prstGeom prst="rect">
            <a:avLst/>
          </a:prstGeom>
          <a:noFill/>
        </p:spPr>
        <p:txBody>
          <a:bodyPr wrap="none" rtlCol="0">
            <a:spAutoFit/>
          </a:bodyPr>
          <a:lstStyle/>
          <a:p>
            <a:pPr algn="ctr"/>
            <a:r>
              <a:rPr lang="en-US" sz="1200" dirty="0" smtClean="0"/>
              <a:t>SIP Call Control</a:t>
            </a:r>
            <a:endParaRPr lang="en-US" sz="1200" dirty="0"/>
          </a:p>
        </p:txBody>
      </p:sp>
      <p:cxnSp>
        <p:nvCxnSpPr>
          <p:cNvPr id="17" name="Straight Connector 16"/>
          <p:cNvCxnSpPr/>
          <p:nvPr/>
        </p:nvCxnSpPr>
        <p:spPr>
          <a:xfrm>
            <a:off x="6739471" y="1398365"/>
            <a:ext cx="0" cy="335456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8387638" y="1676659"/>
            <a:ext cx="0" cy="3076266"/>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64003" y="1534061"/>
            <a:ext cx="0" cy="3012314"/>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491598" y="2821024"/>
            <a:ext cx="1501482" cy="0"/>
          </a:xfrm>
          <a:prstGeom prst="straightConnector1">
            <a:avLst/>
          </a:prstGeom>
          <a:ln w="38100" cmpd="sng">
            <a:solidFill>
              <a:srgbClr val="0070C0"/>
            </a:solidFill>
            <a:prstDash val="sysDash"/>
            <a:headEnd type="none"/>
            <a:tailEnd type="triangle"/>
          </a:ln>
        </p:spPr>
        <p:style>
          <a:lnRef idx="2">
            <a:schemeClr val="dk1"/>
          </a:lnRef>
          <a:fillRef idx="0">
            <a:schemeClr val="dk1"/>
          </a:fillRef>
          <a:effectRef idx="1">
            <a:schemeClr val="dk1"/>
          </a:effectRef>
          <a:fontRef idx="minor">
            <a:schemeClr val="tx1"/>
          </a:fontRef>
        </p:style>
      </p:cxnSp>
      <p:sp>
        <p:nvSpPr>
          <p:cNvPr id="24" name="TextBox 23"/>
          <p:cNvSpPr txBox="1"/>
          <p:nvPr/>
        </p:nvSpPr>
        <p:spPr>
          <a:xfrm>
            <a:off x="697856" y="4037923"/>
            <a:ext cx="5772145" cy="246221"/>
          </a:xfrm>
          <a:prstGeom prst="rect">
            <a:avLst/>
          </a:prstGeom>
          <a:noFill/>
        </p:spPr>
        <p:txBody>
          <a:bodyPr wrap="square" rtlCol="0">
            <a:spAutoFit/>
          </a:bodyPr>
          <a:lstStyle/>
          <a:p>
            <a:pPr algn="ctr"/>
            <a:r>
              <a:rPr lang="en-US" sz="1000" dirty="0" smtClean="0"/>
              <a:t>Media: Audio + H.264 Video</a:t>
            </a:r>
            <a:endParaRPr lang="en-US" sz="1000" dirty="0"/>
          </a:p>
        </p:txBody>
      </p:sp>
      <p:cxnSp>
        <p:nvCxnSpPr>
          <p:cNvPr id="29" name="Straight Arrow Connector 28"/>
          <p:cNvCxnSpPr/>
          <p:nvPr/>
        </p:nvCxnSpPr>
        <p:spPr>
          <a:xfrm>
            <a:off x="526678" y="3202596"/>
            <a:ext cx="1487000" cy="0"/>
          </a:xfrm>
          <a:prstGeom prst="straightConnector1">
            <a:avLst/>
          </a:prstGeom>
          <a:ln w="38100" cmpd="sng">
            <a:solidFill>
              <a:srgbClr val="0070C0"/>
            </a:solidFill>
            <a:prstDash val="sysDash"/>
            <a:headEnd type="none"/>
            <a:tailEnd type="triangle"/>
          </a:ln>
        </p:spPr>
        <p:style>
          <a:lnRef idx="2">
            <a:schemeClr val="dk1"/>
          </a:lnRef>
          <a:fillRef idx="0">
            <a:schemeClr val="dk1"/>
          </a:fillRef>
          <a:effectRef idx="1">
            <a:schemeClr val="dk1"/>
          </a:effectRef>
          <a:fontRef idx="minor">
            <a:schemeClr val="tx1"/>
          </a:fontRef>
        </p:style>
      </p:cxnSp>
      <p:cxnSp>
        <p:nvCxnSpPr>
          <p:cNvPr id="43" name="Straight Arrow Connector 42"/>
          <p:cNvCxnSpPr/>
          <p:nvPr/>
        </p:nvCxnSpPr>
        <p:spPr>
          <a:xfrm flipH="1">
            <a:off x="6384283" y="2266679"/>
            <a:ext cx="1934501" cy="0"/>
          </a:xfrm>
          <a:prstGeom prst="straightConnector1">
            <a:avLst/>
          </a:prstGeom>
          <a:ln w="38100" cmpd="sng">
            <a:solidFill>
              <a:srgbClr val="7F7F7F"/>
            </a:solidFill>
            <a:prstDash val="sysDash"/>
            <a:headEnd type="none"/>
            <a:tailEnd type="triangle"/>
          </a:ln>
        </p:spPr>
        <p:style>
          <a:lnRef idx="2">
            <a:schemeClr val="dk1"/>
          </a:lnRef>
          <a:fillRef idx="0">
            <a:schemeClr val="dk1"/>
          </a:fillRef>
          <a:effectRef idx="1">
            <a:schemeClr val="dk1"/>
          </a:effectRef>
          <a:fontRef idx="minor">
            <a:schemeClr val="tx1"/>
          </a:fontRef>
        </p:style>
      </p:cxnSp>
      <p:cxnSp>
        <p:nvCxnSpPr>
          <p:cNvPr id="41" name="Straight Arrow Connector 40"/>
          <p:cNvCxnSpPr/>
          <p:nvPr/>
        </p:nvCxnSpPr>
        <p:spPr>
          <a:xfrm flipH="1">
            <a:off x="2074272" y="2707608"/>
            <a:ext cx="4317283" cy="0"/>
          </a:xfrm>
          <a:prstGeom prst="straightConnector1">
            <a:avLst/>
          </a:prstGeom>
          <a:ln w="38100" cmpd="sng">
            <a:solidFill>
              <a:srgbClr val="0070C0"/>
            </a:solidFill>
            <a:prstDash val="sysDash"/>
            <a:headEnd type="none"/>
            <a:tailEnd type="triangle"/>
          </a:ln>
        </p:spPr>
        <p:style>
          <a:lnRef idx="2">
            <a:schemeClr val="dk1"/>
          </a:lnRef>
          <a:fillRef idx="0">
            <a:schemeClr val="dk1"/>
          </a:fillRef>
          <a:effectRef idx="1">
            <a:schemeClr val="dk1"/>
          </a:effectRef>
          <a:fontRef idx="minor">
            <a:schemeClr val="tx1"/>
          </a:fontRef>
        </p:style>
      </p:cxnSp>
      <p:cxnSp>
        <p:nvCxnSpPr>
          <p:cNvPr id="46" name="Straight Arrow Connector 45"/>
          <p:cNvCxnSpPr/>
          <p:nvPr/>
        </p:nvCxnSpPr>
        <p:spPr>
          <a:xfrm flipV="1">
            <a:off x="2213739" y="3285037"/>
            <a:ext cx="4062108" cy="450"/>
          </a:xfrm>
          <a:prstGeom prst="straightConnector1">
            <a:avLst/>
          </a:prstGeom>
          <a:ln w="38100" cmpd="sng">
            <a:solidFill>
              <a:srgbClr val="0070C0"/>
            </a:solidFill>
            <a:prstDash val="sysDash"/>
            <a:headEnd type="none"/>
            <a:tailEnd type="triangle"/>
          </a:ln>
        </p:spPr>
        <p:style>
          <a:lnRef idx="2">
            <a:schemeClr val="dk1"/>
          </a:lnRef>
          <a:fillRef idx="0">
            <a:schemeClr val="dk1"/>
          </a:fillRef>
          <a:effectRef idx="1">
            <a:schemeClr val="dk1"/>
          </a:effectRef>
          <a:fontRef idx="minor">
            <a:schemeClr val="tx1"/>
          </a:fontRef>
        </p:style>
      </p:cxnSp>
      <p:cxnSp>
        <p:nvCxnSpPr>
          <p:cNvPr id="51" name="Straight Arrow Connector 50"/>
          <p:cNvCxnSpPr/>
          <p:nvPr/>
        </p:nvCxnSpPr>
        <p:spPr>
          <a:xfrm>
            <a:off x="6398314" y="3461290"/>
            <a:ext cx="1985905" cy="0"/>
          </a:xfrm>
          <a:prstGeom prst="straightConnector1">
            <a:avLst/>
          </a:prstGeom>
          <a:ln w="38100" cmpd="sng">
            <a:solidFill>
              <a:srgbClr val="7F7F7F"/>
            </a:solidFill>
            <a:prstDash val="sysDash"/>
            <a:headEnd type="none"/>
            <a:tailEnd type="triangle"/>
          </a:ln>
        </p:spPr>
        <p:style>
          <a:lnRef idx="2">
            <a:schemeClr val="dk1"/>
          </a:lnRef>
          <a:fillRef idx="0">
            <a:schemeClr val="dk1"/>
          </a:fillRef>
          <a:effectRef idx="1">
            <a:schemeClr val="dk1"/>
          </a:effectRef>
          <a:fontRef idx="minor">
            <a:schemeClr val="tx1"/>
          </a:fontRef>
        </p:style>
      </p:cxnSp>
      <p:sp>
        <p:nvSpPr>
          <p:cNvPr id="54" name="TextBox 53"/>
          <p:cNvSpPr txBox="1"/>
          <p:nvPr/>
        </p:nvSpPr>
        <p:spPr>
          <a:xfrm>
            <a:off x="6729817" y="2031606"/>
            <a:ext cx="1402767" cy="246221"/>
          </a:xfrm>
          <a:prstGeom prst="rect">
            <a:avLst/>
          </a:prstGeom>
          <a:noFill/>
        </p:spPr>
        <p:txBody>
          <a:bodyPr wrap="square" rtlCol="0">
            <a:spAutoFit/>
          </a:bodyPr>
          <a:lstStyle/>
          <a:p>
            <a:pPr algn="ctr"/>
            <a:r>
              <a:rPr lang="en-US" sz="1000" dirty="0" smtClean="0"/>
              <a:t>HTTPS (Offer)</a:t>
            </a:r>
            <a:endParaRPr lang="en-US" sz="1000" dirty="0"/>
          </a:p>
        </p:txBody>
      </p:sp>
      <p:sp>
        <p:nvSpPr>
          <p:cNvPr id="55" name="TextBox 54"/>
          <p:cNvSpPr txBox="1"/>
          <p:nvPr/>
        </p:nvSpPr>
        <p:spPr>
          <a:xfrm>
            <a:off x="4165277" y="2416196"/>
            <a:ext cx="2233036" cy="246221"/>
          </a:xfrm>
          <a:prstGeom prst="rect">
            <a:avLst/>
          </a:prstGeom>
          <a:noFill/>
        </p:spPr>
        <p:txBody>
          <a:bodyPr wrap="square" rtlCol="0">
            <a:spAutoFit/>
          </a:bodyPr>
          <a:lstStyle/>
          <a:p>
            <a:pPr algn="ctr"/>
            <a:r>
              <a:rPr lang="en-US" sz="1000" dirty="0" smtClean="0"/>
              <a:t>INVITE</a:t>
            </a:r>
            <a:endParaRPr lang="en-US" sz="1000" dirty="0"/>
          </a:p>
        </p:txBody>
      </p:sp>
      <p:sp>
        <p:nvSpPr>
          <p:cNvPr id="57" name="TextBox 56"/>
          <p:cNvSpPr txBox="1"/>
          <p:nvPr/>
        </p:nvSpPr>
        <p:spPr>
          <a:xfrm>
            <a:off x="477564" y="2586575"/>
            <a:ext cx="1501484" cy="246221"/>
          </a:xfrm>
          <a:prstGeom prst="rect">
            <a:avLst/>
          </a:prstGeom>
          <a:noFill/>
        </p:spPr>
        <p:txBody>
          <a:bodyPr wrap="square" rtlCol="0">
            <a:spAutoFit/>
          </a:bodyPr>
          <a:lstStyle/>
          <a:p>
            <a:pPr algn="ctr"/>
            <a:r>
              <a:rPr lang="en-US" sz="1000" dirty="0" smtClean="0"/>
              <a:t>INVITE</a:t>
            </a:r>
            <a:endParaRPr lang="en-US" sz="1000" dirty="0"/>
          </a:p>
        </p:txBody>
      </p:sp>
      <p:sp>
        <p:nvSpPr>
          <p:cNvPr id="58" name="TextBox 57"/>
          <p:cNvSpPr txBox="1"/>
          <p:nvPr/>
        </p:nvSpPr>
        <p:spPr>
          <a:xfrm>
            <a:off x="625302" y="2974070"/>
            <a:ext cx="1281429" cy="246221"/>
          </a:xfrm>
          <a:prstGeom prst="rect">
            <a:avLst/>
          </a:prstGeom>
          <a:noFill/>
        </p:spPr>
        <p:txBody>
          <a:bodyPr wrap="square" rtlCol="0">
            <a:spAutoFit/>
          </a:bodyPr>
          <a:lstStyle/>
          <a:p>
            <a:pPr algn="ctr"/>
            <a:r>
              <a:rPr lang="en-US" sz="1000" dirty="0" smtClean="0"/>
              <a:t>200</a:t>
            </a:r>
            <a:endParaRPr lang="en-US" sz="1000" dirty="0"/>
          </a:p>
        </p:txBody>
      </p:sp>
      <p:sp>
        <p:nvSpPr>
          <p:cNvPr id="59" name="TextBox 58"/>
          <p:cNvSpPr txBox="1"/>
          <p:nvPr/>
        </p:nvSpPr>
        <p:spPr>
          <a:xfrm>
            <a:off x="2218098" y="3038816"/>
            <a:ext cx="1668935" cy="246221"/>
          </a:xfrm>
          <a:prstGeom prst="rect">
            <a:avLst/>
          </a:prstGeom>
          <a:noFill/>
        </p:spPr>
        <p:txBody>
          <a:bodyPr wrap="square" rtlCol="0">
            <a:spAutoFit/>
          </a:bodyPr>
          <a:lstStyle/>
          <a:p>
            <a:pPr algn="ctr"/>
            <a:r>
              <a:rPr lang="en-US" sz="1000" dirty="0" smtClean="0"/>
              <a:t>200</a:t>
            </a:r>
            <a:endParaRPr lang="en-US" sz="1000" dirty="0"/>
          </a:p>
        </p:txBody>
      </p:sp>
      <p:sp>
        <p:nvSpPr>
          <p:cNvPr id="61" name="TextBox 60"/>
          <p:cNvSpPr txBox="1"/>
          <p:nvPr/>
        </p:nvSpPr>
        <p:spPr>
          <a:xfrm>
            <a:off x="6602416" y="3201035"/>
            <a:ext cx="1607480" cy="246221"/>
          </a:xfrm>
          <a:prstGeom prst="rect">
            <a:avLst/>
          </a:prstGeom>
          <a:noFill/>
        </p:spPr>
        <p:txBody>
          <a:bodyPr wrap="square" rtlCol="0">
            <a:spAutoFit/>
          </a:bodyPr>
          <a:lstStyle/>
          <a:p>
            <a:pPr algn="ctr"/>
            <a:r>
              <a:rPr lang="en-US" sz="1000" dirty="0"/>
              <a:t>HTTPS (Answer)</a:t>
            </a:r>
          </a:p>
        </p:txBody>
      </p:sp>
      <p:sp>
        <p:nvSpPr>
          <p:cNvPr id="104" name="TextBox 103"/>
          <p:cNvSpPr txBox="1"/>
          <p:nvPr/>
        </p:nvSpPr>
        <p:spPr>
          <a:xfrm>
            <a:off x="2051022" y="4440131"/>
            <a:ext cx="5231779" cy="461665"/>
          </a:xfrm>
          <a:prstGeom prst="rect">
            <a:avLst/>
          </a:prstGeom>
          <a:noFill/>
        </p:spPr>
        <p:txBody>
          <a:bodyPr wrap="square" rtlCol="0">
            <a:spAutoFit/>
          </a:bodyPr>
          <a:lstStyle/>
          <a:p>
            <a:pPr marL="171450" indent="-171450">
              <a:buFontTx/>
              <a:buChar char="•"/>
            </a:pPr>
            <a:r>
              <a:rPr lang="en-US" sz="800" dirty="0" smtClean="0"/>
              <a:t>Abridged SIP Transactions</a:t>
            </a:r>
          </a:p>
          <a:p>
            <a:pPr marL="171450" indent="-171450">
              <a:buFontTx/>
              <a:buChar char="•"/>
            </a:pPr>
            <a:r>
              <a:rPr lang="en-US" sz="800" baseline="30000" dirty="0" err="1" smtClean="0"/>
              <a:t>Δ</a:t>
            </a:r>
            <a:r>
              <a:rPr lang="en-US" sz="800" dirty="0" smtClean="0"/>
              <a:t> Currently WebRTC browsers only support VP8; iOS &amp; Android support for H.264 &amp; VP8 </a:t>
            </a:r>
          </a:p>
          <a:p>
            <a:pPr marL="171450" indent="-171450">
              <a:buFontTx/>
              <a:buChar char="•"/>
            </a:pPr>
            <a:endParaRPr lang="en-US" sz="800" dirty="0"/>
          </a:p>
        </p:txBody>
      </p:sp>
      <p:cxnSp>
        <p:nvCxnSpPr>
          <p:cNvPr id="62" name="Straight Arrow Connector 61"/>
          <p:cNvCxnSpPr/>
          <p:nvPr/>
        </p:nvCxnSpPr>
        <p:spPr>
          <a:xfrm flipH="1">
            <a:off x="6757881" y="4012081"/>
            <a:ext cx="1602999" cy="0"/>
          </a:xfrm>
          <a:prstGeom prst="straightConnector1">
            <a:avLst/>
          </a:prstGeom>
          <a:ln w="76200" cmpd="sng">
            <a:solidFill>
              <a:srgbClr val="FFC000"/>
            </a:solidFill>
            <a:headEnd type="triangle"/>
            <a:tailEnd type="triangle"/>
          </a:ln>
        </p:spPr>
        <p:style>
          <a:lnRef idx="2">
            <a:schemeClr val="dk1"/>
          </a:lnRef>
          <a:fillRef idx="0">
            <a:schemeClr val="dk1"/>
          </a:fillRef>
          <a:effectRef idx="1">
            <a:schemeClr val="dk1"/>
          </a:effectRef>
          <a:fontRef idx="minor">
            <a:schemeClr val="tx1"/>
          </a:fontRef>
        </p:style>
      </p:cxnSp>
      <p:sp>
        <p:nvSpPr>
          <p:cNvPr id="65" name="TextBox 64"/>
          <p:cNvSpPr txBox="1"/>
          <p:nvPr/>
        </p:nvSpPr>
        <p:spPr>
          <a:xfrm>
            <a:off x="66412" y="1192681"/>
            <a:ext cx="767118" cy="369332"/>
          </a:xfrm>
          <a:prstGeom prst="rect">
            <a:avLst/>
          </a:prstGeom>
          <a:noFill/>
        </p:spPr>
        <p:txBody>
          <a:bodyPr wrap="square" lIns="45720" tIns="45720" rIns="45720" bIns="45720" rtlCol="0">
            <a:spAutoFit/>
          </a:bodyPr>
          <a:lstStyle/>
          <a:p>
            <a:pPr algn="ctr"/>
            <a:r>
              <a:rPr lang="en-US" sz="900" dirty="0" smtClean="0">
                <a:solidFill>
                  <a:srgbClr val="000000"/>
                </a:solidFill>
              </a:rPr>
              <a:t>Advisor EP</a:t>
            </a:r>
          </a:p>
          <a:p>
            <a:pPr algn="ctr"/>
            <a:endParaRPr lang="en-US" sz="900" dirty="0">
              <a:solidFill>
                <a:srgbClr val="000000"/>
              </a:solidFill>
            </a:endParaRPr>
          </a:p>
        </p:txBody>
      </p:sp>
      <p:pic>
        <p:nvPicPr>
          <p:cNvPr id="45" name="Picture 25" descr="C:\Users\tsbutme\Desktop\256 Icons in Grey and Blue\30008_Device_call_manager_unkown_256.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35003" y="741184"/>
            <a:ext cx="623544" cy="62354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76072" y="1431011"/>
            <a:ext cx="213758" cy="264042"/>
          </a:xfrm>
          <a:prstGeom prst="rect">
            <a:avLst/>
          </a:prstGeom>
        </p:spPr>
      </p:pic>
      <p:pic>
        <p:nvPicPr>
          <p:cNvPr id="66" name="Picture 6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09896" y="1491264"/>
            <a:ext cx="255101" cy="148809"/>
          </a:xfrm>
          <a:prstGeom prst="rect">
            <a:avLst/>
          </a:prstGeom>
        </p:spPr>
      </p:pic>
      <p:pic>
        <p:nvPicPr>
          <p:cNvPr id="48" name="Picture 4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18031" y="1246532"/>
            <a:ext cx="220888" cy="220126"/>
          </a:xfrm>
          <a:prstGeom prst="rect">
            <a:avLst/>
          </a:prstGeom>
        </p:spPr>
      </p:pic>
      <p:pic>
        <p:nvPicPr>
          <p:cNvPr id="50" name="Picture 4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924395" y="1267356"/>
            <a:ext cx="208189" cy="192499"/>
          </a:xfrm>
          <a:prstGeom prst="rect">
            <a:avLst/>
          </a:prstGeom>
        </p:spPr>
      </p:pic>
      <p:pic>
        <p:nvPicPr>
          <p:cNvPr id="52" name="Picture 5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66894" y="1269868"/>
            <a:ext cx="205633" cy="196871"/>
          </a:xfrm>
          <a:prstGeom prst="rect">
            <a:avLst/>
          </a:prstGeom>
        </p:spPr>
      </p:pic>
      <p:pic>
        <p:nvPicPr>
          <p:cNvPr id="53" name="Picture 5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84219" y="1234840"/>
            <a:ext cx="225015" cy="224239"/>
          </a:xfrm>
          <a:prstGeom prst="rect">
            <a:avLst/>
          </a:prstGeom>
        </p:spPr>
      </p:pic>
      <p:sp>
        <p:nvSpPr>
          <p:cNvPr id="68" name="Rounded Rectangle 67"/>
          <p:cNvSpPr/>
          <p:nvPr/>
        </p:nvSpPr>
        <p:spPr>
          <a:xfrm>
            <a:off x="7818239" y="778525"/>
            <a:ext cx="1122608" cy="449298"/>
          </a:xfrm>
          <a:prstGeom prst="roundRect">
            <a:avLst/>
          </a:prstGeom>
          <a:solidFill>
            <a:srgbClr val="3E5D8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FFFFF"/>
              </a:solidFill>
            </a:endParaRPr>
          </a:p>
        </p:txBody>
      </p:sp>
      <p:sp>
        <p:nvSpPr>
          <p:cNvPr id="67" name="TextBox 66"/>
          <p:cNvSpPr txBox="1"/>
          <p:nvPr/>
        </p:nvSpPr>
        <p:spPr>
          <a:xfrm>
            <a:off x="7818239" y="794557"/>
            <a:ext cx="1122608" cy="246221"/>
          </a:xfrm>
          <a:prstGeom prst="rect">
            <a:avLst/>
          </a:prstGeom>
          <a:noFill/>
        </p:spPr>
        <p:txBody>
          <a:bodyPr wrap="square" rtlCol="0">
            <a:spAutoFit/>
          </a:bodyPr>
          <a:lstStyle/>
          <a:p>
            <a:pPr algn="ctr"/>
            <a:r>
              <a:rPr lang="en-US" sz="1000" dirty="0" smtClean="0">
                <a:solidFill>
                  <a:schemeClr val="bg1"/>
                </a:solidFill>
              </a:rPr>
              <a:t>Kiosk App</a:t>
            </a:r>
          </a:p>
        </p:txBody>
      </p:sp>
      <p:sp>
        <p:nvSpPr>
          <p:cNvPr id="69" name="Rounded Rectangle 68"/>
          <p:cNvSpPr/>
          <p:nvPr/>
        </p:nvSpPr>
        <p:spPr>
          <a:xfrm>
            <a:off x="6349458" y="1149533"/>
            <a:ext cx="870313" cy="384528"/>
          </a:xfrm>
          <a:prstGeom prst="roundRect">
            <a:avLst/>
          </a:prstGeom>
          <a:solidFill>
            <a:srgbClr val="3E5D8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FFFFF"/>
              </a:solidFill>
            </a:endParaRPr>
          </a:p>
        </p:txBody>
      </p:sp>
      <p:sp>
        <p:nvSpPr>
          <p:cNvPr id="70" name="TextBox 69"/>
          <p:cNvSpPr txBox="1"/>
          <p:nvPr/>
        </p:nvSpPr>
        <p:spPr>
          <a:xfrm>
            <a:off x="6275847" y="1150655"/>
            <a:ext cx="955776" cy="400110"/>
          </a:xfrm>
          <a:prstGeom prst="rect">
            <a:avLst/>
          </a:prstGeom>
          <a:noFill/>
        </p:spPr>
        <p:txBody>
          <a:bodyPr wrap="square" rtlCol="0">
            <a:spAutoFit/>
          </a:bodyPr>
          <a:lstStyle/>
          <a:p>
            <a:pPr algn="ctr"/>
            <a:r>
              <a:rPr lang="en-US" sz="1000" dirty="0" smtClean="0">
                <a:solidFill>
                  <a:schemeClr val="bg1"/>
                </a:solidFill>
              </a:rPr>
              <a:t>Media Broker(s)</a:t>
            </a:r>
          </a:p>
        </p:txBody>
      </p:sp>
      <p:cxnSp>
        <p:nvCxnSpPr>
          <p:cNvPr id="71" name="Straight Connector 70"/>
          <p:cNvCxnSpPr>
            <a:stCxn id="47" idx="2"/>
          </p:cNvCxnSpPr>
          <p:nvPr/>
        </p:nvCxnSpPr>
        <p:spPr>
          <a:xfrm>
            <a:off x="6331134" y="1196051"/>
            <a:ext cx="18324" cy="3553800"/>
          </a:xfrm>
          <a:prstGeom prst="line">
            <a:avLst/>
          </a:prstGeom>
        </p:spPr>
        <p:style>
          <a:lnRef idx="2">
            <a:schemeClr val="accent1"/>
          </a:lnRef>
          <a:fillRef idx="0">
            <a:schemeClr val="accent1"/>
          </a:fillRef>
          <a:effectRef idx="1">
            <a:schemeClr val="accent1"/>
          </a:effectRef>
          <a:fontRef idx="minor">
            <a:schemeClr val="tx1"/>
          </a:fontRef>
        </p:style>
      </p:cxnSp>
      <p:sp>
        <p:nvSpPr>
          <p:cNvPr id="47" name="Rounded Rectangle 46"/>
          <p:cNvSpPr/>
          <p:nvPr/>
        </p:nvSpPr>
        <p:spPr>
          <a:xfrm>
            <a:off x="5830556" y="780785"/>
            <a:ext cx="1001155" cy="415266"/>
          </a:xfrm>
          <a:prstGeom prst="roundRect">
            <a:avLst/>
          </a:prstGeom>
          <a:solidFill>
            <a:srgbClr val="3E5D8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FFFFF"/>
              </a:solidFill>
            </a:endParaRPr>
          </a:p>
        </p:txBody>
      </p:sp>
      <p:sp>
        <p:nvSpPr>
          <p:cNvPr id="18" name="TextBox 17"/>
          <p:cNvSpPr txBox="1"/>
          <p:nvPr/>
        </p:nvSpPr>
        <p:spPr>
          <a:xfrm>
            <a:off x="5786581" y="781907"/>
            <a:ext cx="1045130" cy="400110"/>
          </a:xfrm>
          <a:prstGeom prst="rect">
            <a:avLst/>
          </a:prstGeom>
          <a:noFill/>
        </p:spPr>
        <p:txBody>
          <a:bodyPr wrap="square" rtlCol="0">
            <a:spAutoFit/>
          </a:bodyPr>
          <a:lstStyle/>
          <a:p>
            <a:pPr algn="ctr"/>
            <a:endParaRPr lang="en-US" sz="1000" dirty="0" smtClean="0">
              <a:solidFill>
                <a:schemeClr val="bg1"/>
              </a:solidFill>
            </a:endParaRPr>
          </a:p>
          <a:p>
            <a:pPr algn="ctr"/>
            <a:r>
              <a:rPr lang="en-US" sz="1000" dirty="0" smtClean="0">
                <a:solidFill>
                  <a:schemeClr val="bg1"/>
                </a:solidFill>
              </a:rPr>
              <a:t>Web Gateway</a:t>
            </a:r>
          </a:p>
        </p:txBody>
      </p:sp>
      <p:sp>
        <p:nvSpPr>
          <p:cNvPr id="72" name="TextBox 71"/>
          <p:cNvSpPr txBox="1"/>
          <p:nvPr/>
        </p:nvSpPr>
        <p:spPr>
          <a:xfrm>
            <a:off x="6690616" y="4161033"/>
            <a:ext cx="1681912" cy="400110"/>
          </a:xfrm>
          <a:prstGeom prst="rect">
            <a:avLst/>
          </a:prstGeom>
          <a:noFill/>
        </p:spPr>
        <p:txBody>
          <a:bodyPr wrap="square" rtlCol="0">
            <a:spAutoFit/>
          </a:bodyPr>
          <a:lstStyle/>
          <a:p>
            <a:pPr algn="ctr"/>
            <a:r>
              <a:rPr lang="en-US" sz="1000" dirty="0" smtClean="0"/>
              <a:t>Media: Audio + </a:t>
            </a:r>
          </a:p>
          <a:p>
            <a:pPr algn="ctr"/>
            <a:r>
              <a:rPr lang="en-US" sz="1000" dirty="0" smtClean="0"/>
              <a:t>VP8 </a:t>
            </a:r>
            <a:r>
              <a:rPr lang="en-US" sz="1000" u="sng" dirty="0" smtClean="0"/>
              <a:t>or</a:t>
            </a:r>
            <a:r>
              <a:rPr lang="en-US" sz="1000" dirty="0" smtClean="0"/>
              <a:t> H.264 </a:t>
            </a:r>
            <a:r>
              <a:rPr lang="en-US" sz="1000" dirty="0" err="1" smtClean="0"/>
              <a:t>Video</a:t>
            </a:r>
            <a:r>
              <a:rPr lang="en-US" sz="1000" baseline="30000" dirty="0" err="1" smtClean="0"/>
              <a:t>Δ</a:t>
            </a:r>
            <a:endParaRPr lang="en-US" sz="1000" baseline="30000" dirty="0"/>
          </a:p>
        </p:txBody>
      </p:sp>
      <p:cxnSp>
        <p:nvCxnSpPr>
          <p:cNvPr id="35" name="Straight Arrow Connector 34"/>
          <p:cNvCxnSpPr/>
          <p:nvPr/>
        </p:nvCxnSpPr>
        <p:spPr>
          <a:xfrm>
            <a:off x="498614" y="4012081"/>
            <a:ext cx="6203139" cy="0"/>
          </a:xfrm>
          <a:prstGeom prst="straightConnector1">
            <a:avLst/>
          </a:prstGeom>
          <a:ln w="76200" cmpd="sng">
            <a:solidFill>
              <a:srgbClr val="FFC000"/>
            </a:solidFill>
            <a:headEnd type="triangle"/>
            <a:tailEnd type="triangle"/>
          </a:ln>
        </p:spPr>
        <p:style>
          <a:lnRef idx="2">
            <a:schemeClr val="dk1"/>
          </a:lnRef>
          <a:fillRef idx="0">
            <a:schemeClr val="dk1"/>
          </a:fillRef>
          <a:effectRef idx="1">
            <a:schemeClr val="dk1"/>
          </a:effectRef>
          <a:fontRef idx="minor">
            <a:schemeClr val="tx1"/>
          </a:fontRef>
        </p:style>
      </p:cxnSp>
      <p:cxnSp>
        <p:nvCxnSpPr>
          <p:cNvPr id="76" name="Straight Arrow Connector 75"/>
          <p:cNvCxnSpPr/>
          <p:nvPr/>
        </p:nvCxnSpPr>
        <p:spPr>
          <a:xfrm flipH="1">
            <a:off x="6370506" y="2531999"/>
            <a:ext cx="331503" cy="0"/>
          </a:xfrm>
          <a:prstGeom prst="straightConnector1">
            <a:avLst/>
          </a:prstGeom>
          <a:ln w="38100" cmpd="sng">
            <a:solidFill>
              <a:srgbClr val="7F7F7F"/>
            </a:solidFill>
            <a:prstDash val="sysDash"/>
            <a:headEnd type="triangle"/>
            <a:tailEnd type="triangle"/>
          </a:ln>
        </p:spPr>
        <p:style>
          <a:lnRef idx="2">
            <a:schemeClr val="dk1"/>
          </a:lnRef>
          <a:fillRef idx="0">
            <a:schemeClr val="dk1"/>
          </a:fillRef>
          <a:effectRef idx="1">
            <a:schemeClr val="dk1"/>
          </a:effectRef>
          <a:fontRef idx="minor">
            <a:schemeClr val="tx1"/>
          </a:fontRef>
        </p:style>
      </p:cxnSp>
      <p:cxnSp>
        <p:nvCxnSpPr>
          <p:cNvPr id="85" name="Straight Arrow Connector 84"/>
          <p:cNvCxnSpPr/>
          <p:nvPr/>
        </p:nvCxnSpPr>
        <p:spPr>
          <a:xfrm flipH="1">
            <a:off x="6384281" y="3793090"/>
            <a:ext cx="331503" cy="0"/>
          </a:xfrm>
          <a:prstGeom prst="straightConnector1">
            <a:avLst/>
          </a:prstGeom>
          <a:ln w="38100" cmpd="sng">
            <a:solidFill>
              <a:srgbClr val="7F7F7F"/>
            </a:solidFill>
            <a:prstDash val="sysDash"/>
            <a:headEnd type="triangle"/>
            <a:tailEnd type="triangle"/>
          </a:ln>
        </p:spPr>
        <p:style>
          <a:lnRef idx="2">
            <a:schemeClr val="dk1"/>
          </a:lnRef>
          <a:fillRef idx="0">
            <a:schemeClr val="dk1"/>
          </a:fillRef>
          <a:effectRef idx="1">
            <a:schemeClr val="dk1"/>
          </a:effectRef>
          <a:fontRef idx="minor">
            <a:schemeClr val="tx1"/>
          </a:fontRef>
        </p:style>
      </p:cxnSp>
      <p:sp>
        <p:nvSpPr>
          <p:cNvPr id="84" name="Rectangle 83"/>
          <p:cNvSpPr/>
          <p:nvPr/>
        </p:nvSpPr>
        <p:spPr>
          <a:xfrm>
            <a:off x="6282022" y="2303821"/>
            <a:ext cx="492443" cy="215444"/>
          </a:xfrm>
          <a:prstGeom prst="rect">
            <a:avLst/>
          </a:prstGeom>
        </p:spPr>
        <p:txBody>
          <a:bodyPr wrap="none">
            <a:spAutoFit/>
          </a:bodyPr>
          <a:lstStyle/>
          <a:p>
            <a:r>
              <a:rPr lang="en-US" sz="800" dirty="0" smtClean="0"/>
              <a:t>HTTP/S </a:t>
            </a:r>
            <a:endParaRPr lang="en-US" sz="800" dirty="0"/>
          </a:p>
        </p:txBody>
      </p:sp>
      <p:sp>
        <p:nvSpPr>
          <p:cNvPr id="89" name="Rectangle 88"/>
          <p:cNvSpPr/>
          <p:nvPr/>
        </p:nvSpPr>
        <p:spPr>
          <a:xfrm>
            <a:off x="6314378" y="3566545"/>
            <a:ext cx="492443" cy="215444"/>
          </a:xfrm>
          <a:prstGeom prst="rect">
            <a:avLst/>
          </a:prstGeom>
        </p:spPr>
        <p:txBody>
          <a:bodyPr wrap="none">
            <a:spAutoFit/>
          </a:bodyPr>
          <a:lstStyle/>
          <a:p>
            <a:r>
              <a:rPr lang="en-US" sz="800" dirty="0" smtClean="0"/>
              <a:t>HTTP/S </a:t>
            </a:r>
            <a:endParaRPr lang="en-US" sz="800" dirty="0"/>
          </a:p>
        </p:txBody>
      </p:sp>
      <p:sp>
        <p:nvSpPr>
          <p:cNvPr id="91" name="Rectangle 90"/>
          <p:cNvSpPr/>
          <p:nvPr/>
        </p:nvSpPr>
        <p:spPr>
          <a:xfrm>
            <a:off x="6384473" y="1730792"/>
            <a:ext cx="313094" cy="261610"/>
          </a:xfrm>
          <a:prstGeom prst="rect">
            <a:avLst/>
          </a:prstGeom>
          <a:solidFill>
            <a:schemeClr val="accent6">
              <a:lumMod val="20000"/>
              <a:lumOff val="80000"/>
            </a:schemeClr>
          </a:solidFill>
        </p:spPr>
        <p:txBody>
          <a:bodyPr wrap="square">
            <a:spAutoFit/>
          </a:bodyPr>
          <a:lstStyle/>
          <a:p>
            <a:pPr algn="ctr"/>
            <a:endParaRPr lang="en-US" sz="1100" dirty="0"/>
          </a:p>
        </p:txBody>
      </p:sp>
      <p:sp>
        <p:nvSpPr>
          <p:cNvPr id="93" name="Rectangle 92"/>
          <p:cNvSpPr/>
          <p:nvPr/>
        </p:nvSpPr>
        <p:spPr>
          <a:xfrm>
            <a:off x="6767568" y="1726933"/>
            <a:ext cx="1586415" cy="215444"/>
          </a:xfrm>
          <a:prstGeom prst="rect">
            <a:avLst/>
          </a:prstGeom>
          <a:solidFill>
            <a:srgbClr val="FFFFFF"/>
          </a:solidFill>
          <a:ln>
            <a:solidFill>
              <a:schemeClr val="accent6">
                <a:lumMod val="20000"/>
                <a:lumOff val="80000"/>
              </a:schemeClr>
            </a:solidFill>
          </a:ln>
        </p:spPr>
        <p:txBody>
          <a:bodyPr wrap="square">
            <a:spAutoFit/>
          </a:bodyPr>
          <a:lstStyle/>
          <a:p>
            <a:pPr algn="ctr"/>
            <a:r>
              <a:rPr lang="en-US" sz="800" dirty="0" smtClean="0"/>
              <a:t>Customer-side</a:t>
            </a:r>
            <a:endParaRPr lang="en-US" sz="800" dirty="0"/>
          </a:p>
        </p:txBody>
      </p:sp>
      <p:sp>
        <p:nvSpPr>
          <p:cNvPr id="94" name="Rectangle 93"/>
          <p:cNvSpPr/>
          <p:nvPr/>
        </p:nvSpPr>
        <p:spPr>
          <a:xfrm>
            <a:off x="512646" y="1728802"/>
            <a:ext cx="5787700" cy="215444"/>
          </a:xfrm>
          <a:prstGeom prst="rect">
            <a:avLst/>
          </a:prstGeom>
          <a:solidFill>
            <a:schemeClr val="accent3">
              <a:lumMod val="20000"/>
              <a:lumOff val="80000"/>
            </a:schemeClr>
          </a:solidFill>
        </p:spPr>
        <p:txBody>
          <a:bodyPr wrap="square">
            <a:spAutoFit/>
          </a:bodyPr>
          <a:lstStyle/>
          <a:p>
            <a:pPr algn="ctr"/>
            <a:r>
              <a:rPr lang="en-US" sz="800" i="1" dirty="0"/>
              <a:t>Expert-side</a:t>
            </a:r>
          </a:p>
        </p:txBody>
      </p:sp>
      <p:sp>
        <p:nvSpPr>
          <p:cNvPr id="92" name="Rectangle 91"/>
          <p:cNvSpPr/>
          <p:nvPr/>
        </p:nvSpPr>
        <p:spPr>
          <a:xfrm>
            <a:off x="6322992" y="1676672"/>
            <a:ext cx="432010" cy="369332"/>
          </a:xfrm>
          <a:prstGeom prst="rect">
            <a:avLst/>
          </a:prstGeom>
        </p:spPr>
        <p:txBody>
          <a:bodyPr wrap="none">
            <a:spAutoFit/>
          </a:bodyPr>
          <a:lstStyle/>
          <a:p>
            <a:pPr algn="ctr"/>
            <a:r>
              <a:rPr lang="en-US" sz="600" i="1" dirty="0" smtClean="0"/>
              <a:t>Local </a:t>
            </a:r>
          </a:p>
          <a:p>
            <a:pPr algn="ctr"/>
            <a:r>
              <a:rPr lang="en-US" sz="600" i="1" dirty="0" smtClean="0"/>
              <a:t>Media</a:t>
            </a:r>
          </a:p>
          <a:p>
            <a:pPr algn="ctr"/>
            <a:r>
              <a:rPr lang="en-US" sz="600" i="1" dirty="0" smtClean="0"/>
              <a:t>Control</a:t>
            </a:r>
            <a:endParaRPr lang="en-US" sz="600" i="1" dirty="0"/>
          </a:p>
        </p:txBody>
      </p:sp>
      <p:pic>
        <p:nvPicPr>
          <p:cNvPr id="73" name="Picture 72" descr="businessman_videodeviceV2_trabns.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8829" y="781907"/>
            <a:ext cx="604701" cy="335436"/>
          </a:xfrm>
          <a:prstGeom prst="rect">
            <a:avLst/>
          </a:prstGeom>
        </p:spPr>
      </p:pic>
      <p:sp>
        <p:nvSpPr>
          <p:cNvPr id="56" name="Footer Placeholder 1"/>
          <p:cNvSpPr>
            <a:spLocks noGrp="1"/>
          </p:cNvSpPr>
          <p:nvPr>
            <p:ph type="ftr" sz="quarter" idx="11"/>
          </p:nvPr>
        </p:nvSpPr>
        <p:spPr>
          <a:xfrm>
            <a:off x="107629" y="4876119"/>
            <a:ext cx="3898938" cy="273844"/>
          </a:xfrm>
        </p:spPr>
        <p:txBody>
          <a:bodyPr/>
          <a:lstStyle/>
          <a:p>
            <a:r>
              <a:rPr lang="en-US" dirty="0" smtClean="0">
                <a:solidFill>
                  <a:prstClr val="white"/>
                </a:solidFill>
              </a:rPr>
              <a:t>CaféX Communications Confidential © 2014 – All Rights Reserved. </a:t>
            </a:r>
            <a:endParaRPr lang="en-US" dirty="0">
              <a:solidFill>
                <a:prstClr val="white"/>
              </a:solidFill>
            </a:endParaRPr>
          </a:p>
        </p:txBody>
      </p:sp>
      <p:sp>
        <p:nvSpPr>
          <p:cNvPr id="60" name="Slide Number Placeholder 2"/>
          <p:cNvSpPr>
            <a:spLocks noGrp="1"/>
          </p:cNvSpPr>
          <p:nvPr>
            <p:ph type="sldNum" sz="quarter" idx="12"/>
          </p:nvPr>
        </p:nvSpPr>
        <p:spPr>
          <a:xfrm>
            <a:off x="7014842" y="4876119"/>
            <a:ext cx="2133600" cy="273844"/>
          </a:xfrm>
        </p:spPr>
        <p:txBody>
          <a:bodyPr/>
          <a:lstStyle/>
          <a:p>
            <a:fld id="{0431C951-9D62-474D-B35D-66AB940D3B2F}" type="slidenum">
              <a:rPr lang="en-US" sz="1000" smtClean="0">
                <a:solidFill>
                  <a:srgbClr val="FFFFFF"/>
                </a:solidFill>
              </a:rPr>
              <a:pPr/>
              <a:t>55</a:t>
            </a:fld>
            <a:endParaRPr lang="en-US" sz="1000" dirty="0">
              <a:solidFill>
                <a:srgbClr val="FFFFFF"/>
              </a:solidFill>
            </a:endParaRPr>
          </a:p>
        </p:txBody>
      </p:sp>
    </p:spTree>
    <p:extLst>
      <p:ext uri="{BB962C8B-B14F-4D97-AF65-F5344CB8AC3E}">
        <p14:creationId xmlns:p14="http://schemas.microsoft.com/office/powerpoint/2010/main" val="116138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subTnLst>
                                    <p:set>
                                      <p:cBhvr override="childStyle">
                                        <p:cTn dur="1" fill="hold" display="0" masterRel="nextClick" afterEffect="1"/>
                                        <p:tgtEl>
                                          <p:spTgt spid="9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1028"/>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99735" y="1597367"/>
            <a:ext cx="244983" cy="240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Cloud 50"/>
          <p:cNvSpPr/>
          <p:nvPr/>
        </p:nvSpPr>
        <p:spPr>
          <a:xfrm>
            <a:off x="107629" y="2047755"/>
            <a:ext cx="2892106" cy="1482049"/>
          </a:xfrm>
          <a:prstGeom prst="cloud">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rgbClr val="000000"/>
              </a:solidFill>
            </a:endParaRPr>
          </a:p>
          <a:p>
            <a:pPr algn="ctr"/>
            <a:endParaRPr lang="en-GB" sz="1200" b="1" dirty="0" smtClean="0">
              <a:solidFill>
                <a:schemeClr val="accent2">
                  <a:lumMod val="75000"/>
                </a:schemeClr>
              </a:solidFill>
            </a:endParaRPr>
          </a:p>
        </p:txBody>
      </p:sp>
      <p:sp>
        <p:nvSpPr>
          <p:cNvPr id="5" name="Title 4"/>
          <p:cNvSpPr>
            <a:spLocks noGrp="1"/>
          </p:cNvSpPr>
          <p:nvPr>
            <p:ph type="title"/>
          </p:nvPr>
        </p:nvSpPr>
        <p:spPr/>
        <p:txBody>
          <a:bodyPr/>
          <a:lstStyle/>
          <a:p>
            <a:r>
              <a:rPr lang="en-US" dirty="0" smtClean="0"/>
              <a:t>Bank Video Teller Use Case</a:t>
            </a:r>
            <a:endParaRPr lang="en-US" dirty="0"/>
          </a:p>
        </p:txBody>
      </p:sp>
      <p:sp>
        <p:nvSpPr>
          <p:cNvPr id="6" name="Rounded Rectangle 5"/>
          <p:cNvSpPr/>
          <p:nvPr/>
        </p:nvSpPr>
        <p:spPr>
          <a:xfrm>
            <a:off x="5356327" y="2555319"/>
            <a:ext cx="895918" cy="758475"/>
          </a:xfrm>
          <a:prstGeom prst="roundRect">
            <a:avLst/>
          </a:prstGeom>
          <a:solidFill>
            <a:srgbClr val="3E5D8F"/>
          </a:solidFill>
        </p:spPr>
        <p:style>
          <a:lnRef idx="1">
            <a:schemeClr val="accent1"/>
          </a:lnRef>
          <a:fillRef idx="3">
            <a:schemeClr val="accent1"/>
          </a:fillRef>
          <a:effectRef idx="2">
            <a:schemeClr val="accent1"/>
          </a:effectRef>
          <a:fontRef idx="minor">
            <a:schemeClr val="lt1"/>
          </a:fontRef>
        </p:style>
        <p:txBody>
          <a:bodyPr lIns="9144" rIns="9144" rtlCol="0" anchor="ctr"/>
          <a:lstStyle/>
          <a:p>
            <a:pPr algn="ctr"/>
            <a:r>
              <a:rPr lang="en-US" sz="1400" dirty="0" smtClean="0">
                <a:solidFill>
                  <a:srgbClr val="FFFFFF"/>
                </a:solidFill>
              </a:rPr>
              <a:t>Fusion</a:t>
            </a:r>
          </a:p>
          <a:p>
            <a:pPr algn="ctr"/>
            <a:r>
              <a:rPr lang="en-US" sz="1400" dirty="0" smtClean="0">
                <a:solidFill>
                  <a:srgbClr val="FFFFFF"/>
                </a:solidFill>
              </a:rPr>
              <a:t>Web Gateway</a:t>
            </a:r>
            <a:endParaRPr lang="en-US" sz="1400" dirty="0">
              <a:solidFill>
                <a:srgbClr val="FFFFFF"/>
              </a:solidFill>
            </a:endParaRPr>
          </a:p>
        </p:txBody>
      </p:sp>
      <p:sp>
        <p:nvSpPr>
          <p:cNvPr id="26" name="Rounded Rectangle 25"/>
          <p:cNvSpPr/>
          <p:nvPr/>
        </p:nvSpPr>
        <p:spPr>
          <a:xfrm>
            <a:off x="3535737" y="3271842"/>
            <a:ext cx="941660" cy="821862"/>
          </a:xfrm>
          <a:prstGeom prst="roundRect">
            <a:avLst/>
          </a:prstGeom>
          <a:solidFill>
            <a:srgbClr val="3E5D8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FFFFFF"/>
                </a:solidFill>
              </a:rPr>
              <a:t>Fusion</a:t>
            </a:r>
          </a:p>
          <a:p>
            <a:pPr algn="ctr"/>
            <a:r>
              <a:rPr lang="en-US" sz="1400" dirty="0" smtClean="0">
                <a:solidFill>
                  <a:srgbClr val="FFFFFF"/>
                </a:solidFill>
              </a:rPr>
              <a:t>Media</a:t>
            </a:r>
          </a:p>
          <a:p>
            <a:pPr algn="ctr"/>
            <a:r>
              <a:rPr lang="en-US" sz="1400" dirty="0" smtClean="0">
                <a:solidFill>
                  <a:srgbClr val="FFFFFF"/>
                </a:solidFill>
              </a:rPr>
              <a:t>Broker</a:t>
            </a:r>
            <a:endParaRPr lang="en-US" sz="1400" dirty="0">
              <a:solidFill>
                <a:srgbClr val="FFFFFF"/>
              </a:solidFill>
            </a:endParaRPr>
          </a:p>
        </p:txBody>
      </p:sp>
      <p:pic>
        <p:nvPicPr>
          <p:cNvPr id="22" name="Picture 19" descr="C:\Users\tsbutme\Desktop\256 Icons in Grey and Blue\30059_Device_laptop_3145_unknown_256.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883" y="1857998"/>
            <a:ext cx="975238" cy="975238"/>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Straight Connector 21"/>
          <p:cNvCxnSpPr>
            <a:cxnSpLocks noChangeShapeType="1"/>
            <a:endCxn id="26" idx="1"/>
          </p:cNvCxnSpPr>
          <p:nvPr/>
        </p:nvCxnSpPr>
        <p:spPr bwMode="auto">
          <a:xfrm>
            <a:off x="1366874" y="2435101"/>
            <a:ext cx="2168863" cy="1247672"/>
          </a:xfrm>
          <a:prstGeom prst="line">
            <a:avLst/>
          </a:prstGeom>
          <a:noFill/>
          <a:ln w="38100">
            <a:solidFill>
              <a:srgbClr val="FFC000"/>
            </a:solidFill>
            <a:prstDash val="solid"/>
            <a:round/>
            <a:headEnd/>
            <a:tailEnd/>
          </a:ln>
          <a:extLst>
            <a:ext uri="{909E8E84-426E-40DD-AFC4-6F175D3DCCD1}">
              <a14:hiddenFill xmlns:a14="http://schemas.microsoft.com/office/drawing/2010/main">
                <a:noFill/>
              </a14:hiddenFill>
            </a:ext>
          </a:extLst>
        </p:spPr>
      </p:cxnSp>
      <p:cxnSp>
        <p:nvCxnSpPr>
          <p:cNvPr id="45" name="Straight Connector 21"/>
          <p:cNvCxnSpPr>
            <a:cxnSpLocks noChangeShapeType="1"/>
            <a:stCxn id="6" idx="1"/>
            <a:endCxn id="25" idx="3"/>
          </p:cNvCxnSpPr>
          <p:nvPr/>
        </p:nvCxnSpPr>
        <p:spPr bwMode="auto">
          <a:xfrm flipH="1" flipV="1">
            <a:off x="4253426" y="2314889"/>
            <a:ext cx="1102901" cy="619668"/>
          </a:xfrm>
          <a:prstGeom prst="line">
            <a:avLst/>
          </a:prstGeom>
          <a:noFill/>
          <a:ln w="38100">
            <a:solidFill>
              <a:srgbClr val="7F7F7F"/>
            </a:solidFill>
            <a:prstDash val="sysDash"/>
            <a:round/>
            <a:headEnd/>
            <a:tailEnd/>
          </a:ln>
          <a:extLst>
            <a:ext uri="{909E8E84-426E-40DD-AFC4-6F175D3DCCD1}">
              <a14:hiddenFill xmlns:a14="http://schemas.microsoft.com/office/drawing/2010/main">
                <a:noFill/>
              </a14:hiddenFill>
            </a:ext>
          </a:extLst>
        </p:spPr>
      </p:cxnSp>
      <p:sp>
        <p:nvSpPr>
          <p:cNvPr id="47" name="Text Box 31"/>
          <p:cNvSpPr txBox="1"/>
          <p:nvPr/>
        </p:nvSpPr>
        <p:spPr>
          <a:xfrm>
            <a:off x="1889949" y="1834123"/>
            <a:ext cx="1132840" cy="23734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000" dirty="0">
                <a:effectLst/>
                <a:latin typeface="Calibri"/>
                <a:ea typeface="ＭＳ 明朝"/>
                <a:cs typeface="Times New Roman"/>
              </a:rPr>
              <a:t>HTTPS/WSS</a:t>
            </a:r>
          </a:p>
        </p:txBody>
      </p:sp>
      <p:sp>
        <p:nvSpPr>
          <p:cNvPr id="25" name="Rounded Rectangle 24"/>
          <p:cNvSpPr/>
          <p:nvPr/>
        </p:nvSpPr>
        <p:spPr>
          <a:xfrm>
            <a:off x="3842255" y="1653686"/>
            <a:ext cx="411171" cy="1322405"/>
          </a:xfrm>
          <a:prstGeom prst="roundRect">
            <a:avLst/>
          </a:prstGeom>
          <a:solidFill>
            <a:srgbClr val="0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200" dirty="0" smtClean="0">
                <a:solidFill>
                  <a:schemeClr val="bg1"/>
                </a:solidFill>
              </a:rPr>
              <a:t>Reverse Proxy</a:t>
            </a:r>
            <a:endParaRPr lang="en-US" sz="1200" dirty="0">
              <a:solidFill>
                <a:schemeClr val="bg1"/>
              </a:solidFill>
            </a:endParaRPr>
          </a:p>
        </p:txBody>
      </p:sp>
      <p:cxnSp>
        <p:nvCxnSpPr>
          <p:cNvPr id="52" name="Straight Connector 21"/>
          <p:cNvCxnSpPr>
            <a:cxnSpLocks noChangeShapeType="1"/>
            <a:stCxn id="6" idx="2"/>
            <a:endCxn id="26" idx="3"/>
          </p:cNvCxnSpPr>
          <p:nvPr/>
        </p:nvCxnSpPr>
        <p:spPr bwMode="auto">
          <a:xfrm flipH="1">
            <a:off x="4477397" y="3313794"/>
            <a:ext cx="1326889" cy="368979"/>
          </a:xfrm>
          <a:prstGeom prst="line">
            <a:avLst/>
          </a:prstGeom>
          <a:noFill/>
          <a:ln w="38100">
            <a:solidFill>
              <a:srgbClr val="7F7F7F"/>
            </a:solidFill>
            <a:prstDash val="sysDash"/>
            <a:round/>
            <a:headEnd/>
            <a:tailEnd/>
          </a:ln>
          <a:extLst>
            <a:ext uri="{909E8E84-426E-40DD-AFC4-6F175D3DCCD1}">
              <a14:hiddenFill xmlns:a14="http://schemas.microsoft.com/office/drawing/2010/main">
                <a:noFill/>
              </a14:hiddenFill>
            </a:ext>
          </a:extLst>
        </p:spPr>
      </p:cxnSp>
      <p:pic>
        <p:nvPicPr>
          <p:cNvPr id="48" name="Picture 1028"/>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19966" y="1606311"/>
            <a:ext cx="244983" cy="241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 name="Straight Connector 21"/>
          <p:cNvCxnSpPr>
            <a:cxnSpLocks noChangeShapeType="1"/>
            <a:stCxn id="25" idx="1"/>
          </p:cNvCxnSpPr>
          <p:nvPr/>
        </p:nvCxnSpPr>
        <p:spPr bwMode="auto">
          <a:xfrm flipH="1" flipV="1">
            <a:off x="1454121" y="2204770"/>
            <a:ext cx="2388134" cy="110119"/>
          </a:xfrm>
          <a:prstGeom prst="line">
            <a:avLst/>
          </a:prstGeom>
          <a:noFill/>
          <a:ln w="38100">
            <a:solidFill>
              <a:srgbClr val="7F7F7F"/>
            </a:solidFill>
            <a:prstDash val="sysDash"/>
            <a:round/>
            <a:headEnd/>
            <a:tailEnd/>
          </a:ln>
          <a:extLst>
            <a:ext uri="{909E8E84-426E-40DD-AFC4-6F175D3DCCD1}">
              <a14:hiddenFill xmlns:a14="http://schemas.microsoft.com/office/drawing/2010/main">
                <a:noFill/>
              </a14:hiddenFill>
            </a:ext>
          </a:extLst>
        </p:spPr>
      </p:cxnSp>
      <p:sp>
        <p:nvSpPr>
          <p:cNvPr id="54" name="Text Box 31"/>
          <p:cNvSpPr txBox="1"/>
          <p:nvPr/>
        </p:nvSpPr>
        <p:spPr>
          <a:xfrm>
            <a:off x="4303963" y="2142185"/>
            <a:ext cx="672291" cy="391604"/>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000" dirty="0" smtClean="0">
                <a:effectLst/>
                <a:latin typeface="Calibri"/>
                <a:ea typeface="ＭＳ 明朝"/>
                <a:cs typeface="Times New Roman"/>
              </a:rPr>
              <a:t>HTTPS</a:t>
            </a:r>
            <a:endParaRPr lang="en-US" sz="1000" dirty="0">
              <a:effectLst/>
              <a:latin typeface="Calibri"/>
              <a:ea typeface="ＭＳ 明朝"/>
              <a:cs typeface="Times New Roman"/>
            </a:endParaRPr>
          </a:p>
        </p:txBody>
      </p:sp>
      <p:cxnSp>
        <p:nvCxnSpPr>
          <p:cNvPr id="59" name="Straight Connector 58"/>
          <p:cNvCxnSpPr>
            <a:cxnSpLocks noChangeShapeType="1"/>
            <a:stCxn id="62" idx="3"/>
            <a:endCxn id="67" idx="1"/>
          </p:cNvCxnSpPr>
          <p:nvPr/>
        </p:nvCxnSpPr>
        <p:spPr bwMode="auto">
          <a:xfrm>
            <a:off x="6166069" y="1649020"/>
            <a:ext cx="1197233" cy="821166"/>
          </a:xfrm>
          <a:prstGeom prst="line">
            <a:avLst/>
          </a:prstGeom>
          <a:noFill/>
          <a:ln w="38100">
            <a:solidFill>
              <a:srgbClr val="FF6600"/>
            </a:solidFill>
            <a:prstDash val="sysDot"/>
            <a:round/>
            <a:headEnd/>
            <a:tailEnd/>
          </a:ln>
          <a:extLst>
            <a:ext uri="{909E8E84-426E-40DD-AFC4-6F175D3DCCD1}">
              <a14:hiddenFill xmlns:a14="http://schemas.microsoft.com/office/drawing/2010/main">
                <a:noFill/>
              </a14:hiddenFill>
            </a:ext>
          </a:extLst>
        </p:spPr>
      </p:cxnSp>
      <p:cxnSp>
        <p:nvCxnSpPr>
          <p:cNvPr id="60" name="Straight Connector 21"/>
          <p:cNvCxnSpPr>
            <a:cxnSpLocks noChangeShapeType="1"/>
            <a:stCxn id="26" idx="3"/>
            <a:endCxn id="64" idx="1"/>
          </p:cNvCxnSpPr>
          <p:nvPr/>
        </p:nvCxnSpPr>
        <p:spPr bwMode="auto">
          <a:xfrm>
            <a:off x="4477397" y="3682773"/>
            <a:ext cx="2871267" cy="4188"/>
          </a:xfrm>
          <a:prstGeom prst="line">
            <a:avLst/>
          </a:prstGeom>
          <a:noFill/>
          <a:ln w="38100">
            <a:solidFill>
              <a:srgbClr val="FFC000"/>
            </a:solidFill>
            <a:prstDash val="solid"/>
            <a:round/>
            <a:headEnd/>
            <a:tailEnd/>
          </a:ln>
          <a:extLst>
            <a:ext uri="{909E8E84-426E-40DD-AFC4-6F175D3DCCD1}">
              <a14:hiddenFill xmlns:a14="http://schemas.microsoft.com/office/drawing/2010/main">
                <a:noFill/>
              </a14:hiddenFill>
            </a:ext>
          </a:extLst>
        </p:spPr>
      </p:cxnSp>
      <p:pic>
        <p:nvPicPr>
          <p:cNvPr id="63" name="Picture 24" descr="C:\Users\tsbutme\Desktop\256 Icons in Grey and Blue\30008_Device_call_manager_default_256.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22490" y="3329301"/>
            <a:ext cx="623622" cy="62362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5" descr="C:\Users\tsbutme\Desktop\256 Icons in Grey and Blue\30008_Device_call_manager_unkown_256.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48664" y="3375189"/>
            <a:ext cx="623544" cy="623544"/>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7143274" y="3924427"/>
            <a:ext cx="1025488" cy="338554"/>
          </a:xfrm>
          <a:prstGeom prst="rect">
            <a:avLst/>
          </a:prstGeom>
          <a:noFill/>
        </p:spPr>
        <p:txBody>
          <a:bodyPr wrap="square" lIns="45720" tIns="45720" rIns="45720" bIns="45720" rtlCol="0">
            <a:spAutoFit/>
          </a:bodyPr>
          <a:lstStyle/>
          <a:p>
            <a:pPr algn="ctr"/>
            <a:r>
              <a:rPr lang="en-US" sz="800" dirty="0" smtClean="0">
                <a:solidFill>
                  <a:srgbClr val="000000"/>
                </a:solidFill>
              </a:rPr>
              <a:t>SIP Call Control for Contact Center</a:t>
            </a:r>
          </a:p>
        </p:txBody>
      </p:sp>
      <p:pic>
        <p:nvPicPr>
          <p:cNvPr id="66" name="Picture 8" descr="C:\Users\tsbutme\Desktop\Trade Shows\New Icons\256 Icons in Grey and Blue\mithomma_Device_Contact_Center_default_256.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34158" y="2142185"/>
            <a:ext cx="585831" cy="58583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C:\Users\tsbutme\Desktop\Trade Shows\New Icons\256 Icons in Grey and Blue\mithomma_Device_Contact_Center_default_256.png"/>
          <p:cNvPicPr>
            <a:picLocks noChangeAspect="1" noChangeArrowheads="1"/>
          </p:cNvPicPr>
          <p:nvPr/>
        </p:nvPicPr>
        <p:blipFill>
          <a:blip r:embed="rId6"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363302" y="2177270"/>
            <a:ext cx="585831" cy="585831"/>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p:cNvSpPr txBox="1"/>
          <p:nvPr/>
        </p:nvSpPr>
        <p:spPr>
          <a:xfrm>
            <a:off x="7085061" y="1849517"/>
            <a:ext cx="1142314" cy="338554"/>
          </a:xfrm>
          <a:prstGeom prst="rect">
            <a:avLst/>
          </a:prstGeom>
          <a:noFill/>
        </p:spPr>
        <p:txBody>
          <a:bodyPr wrap="square" lIns="45720" tIns="45720" rIns="45720" bIns="45720" rtlCol="0">
            <a:spAutoFit/>
          </a:bodyPr>
          <a:lstStyle/>
          <a:p>
            <a:pPr algn="ctr"/>
            <a:r>
              <a:rPr lang="en-US" sz="800" dirty="0" smtClean="0">
                <a:solidFill>
                  <a:srgbClr val="000000"/>
                </a:solidFill>
              </a:rPr>
              <a:t>Contact Center Infrastructure</a:t>
            </a:r>
          </a:p>
        </p:txBody>
      </p:sp>
      <p:sp>
        <p:nvSpPr>
          <p:cNvPr id="79" name="TextBox 78"/>
          <p:cNvSpPr txBox="1"/>
          <p:nvPr/>
        </p:nvSpPr>
        <p:spPr>
          <a:xfrm>
            <a:off x="8168762" y="4374425"/>
            <a:ext cx="1102315" cy="400110"/>
          </a:xfrm>
          <a:prstGeom prst="rect">
            <a:avLst/>
          </a:prstGeom>
          <a:noFill/>
        </p:spPr>
        <p:txBody>
          <a:bodyPr wrap="square" lIns="45720" tIns="45720" rIns="45720" bIns="45720" rtlCol="0">
            <a:spAutoFit/>
          </a:bodyPr>
          <a:lstStyle/>
          <a:p>
            <a:pPr algn="ctr"/>
            <a:r>
              <a:rPr lang="en-US" sz="1000" dirty="0" smtClean="0">
                <a:solidFill>
                  <a:srgbClr val="000000"/>
                </a:solidFill>
              </a:rPr>
              <a:t>Call Center Media Client</a:t>
            </a:r>
            <a:endParaRPr lang="en-US" sz="1000" dirty="0">
              <a:solidFill>
                <a:srgbClr val="000000"/>
              </a:solidFill>
            </a:endParaRPr>
          </a:p>
        </p:txBody>
      </p:sp>
      <p:cxnSp>
        <p:nvCxnSpPr>
          <p:cNvPr id="81" name="Straight Connector 80"/>
          <p:cNvCxnSpPr>
            <a:cxnSpLocks noChangeShapeType="1"/>
            <a:endCxn id="64" idx="3"/>
          </p:cNvCxnSpPr>
          <p:nvPr/>
        </p:nvCxnSpPr>
        <p:spPr bwMode="auto">
          <a:xfrm flipH="1" flipV="1">
            <a:off x="7972208" y="3686961"/>
            <a:ext cx="610666" cy="513292"/>
          </a:xfrm>
          <a:prstGeom prst="line">
            <a:avLst/>
          </a:prstGeom>
          <a:noFill/>
          <a:ln w="38100">
            <a:solidFill>
              <a:srgbClr val="0070C0"/>
            </a:solidFill>
            <a:prstDash val="sysDot"/>
            <a:round/>
            <a:headEnd/>
            <a:tailEnd/>
          </a:ln>
          <a:extLst>
            <a:ext uri="{909E8E84-426E-40DD-AFC4-6F175D3DCCD1}">
              <a14:hiddenFill xmlns:a14="http://schemas.microsoft.com/office/drawing/2010/main">
                <a:noFill/>
              </a14:hiddenFill>
            </a:ext>
          </a:extLst>
        </p:spPr>
      </p:cxnSp>
      <p:cxnSp>
        <p:nvCxnSpPr>
          <p:cNvPr id="84" name="Straight Connector 21"/>
          <p:cNvCxnSpPr>
            <a:cxnSpLocks noChangeShapeType="1"/>
          </p:cNvCxnSpPr>
          <p:nvPr/>
        </p:nvCxnSpPr>
        <p:spPr bwMode="auto">
          <a:xfrm>
            <a:off x="7991925" y="3795426"/>
            <a:ext cx="510549" cy="410931"/>
          </a:xfrm>
          <a:prstGeom prst="line">
            <a:avLst/>
          </a:prstGeom>
          <a:noFill/>
          <a:ln w="38100">
            <a:solidFill>
              <a:srgbClr val="FFC000"/>
            </a:solidFill>
            <a:prstDash val="solid"/>
            <a:round/>
            <a:headEnd/>
            <a:tailEnd/>
          </a:ln>
          <a:extLst>
            <a:ext uri="{909E8E84-426E-40DD-AFC4-6F175D3DCCD1}">
              <a14:hiddenFill xmlns:a14="http://schemas.microsoft.com/office/drawing/2010/main">
                <a:noFill/>
              </a14:hiddenFill>
            </a:ext>
          </a:extLst>
        </p:spPr>
      </p:cxnSp>
      <p:cxnSp>
        <p:nvCxnSpPr>
          <p:cNvPr id="88" name="Straight Connector 21"/>
          <p:cNvCxnSpPr>
            <a:cxnSpLocks noChangeShapeType="1"/>
            <a:stCxn id="67" idx="2"/>
            <a:endCxn id="64" idx="0"/>
          </p:cNvCxnSpPr>
          <p:nvPr/>
        </p:nvCxnSpPr>
        <p:spPr bwMode="auto">
          <a:xfrm>
            <a:off x="7656218" y="2763101"/>
            <a:ext cx="4218" cy="612088"/>
          </a:xfrm>
          <a:prstGeom prst="line">
            <a:avLst/>
          </a:prstGeom>
          <a:noFill/>
          <a:ln w="38100">
            <a:solidFill>
              <a:srgbClr val="7F7F7F"/>
            </a:solidFill>
            <a:prstDash val="sysDash"/>
            <a:round/>
            <a:headEnd/>
            <a:tailEnd/>
          </a:ln>
          <a:extLst>
            <a:ext uri="{909E8E84-426E-40DD-AFC4-6F175D3DCCD1}">
              <a14:hiddenFill xmlns:a14="http://schemas.microsoft.com/office/drawing/2010/main">
                <a:noFill/>
              </a14:hiddenFill>
            </a:ext>
          </a:extLst>
        </p:spPr>
      </p:cxnSp>
      <p:pic>
        <p:nvPicPr>
          <p:cNvPr id="93" name="Picture 4" descr="C:\Users\tsbutme\Desktop\256 Icons in Grey and Blue\30084_Device_telepresence500_unknown_256.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515968" y="3913178"/>
            <a:ext cx="465466" cy="465466"/>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20"/>
          <p:cNvSpPr txBox="1">
            <a:spLocks noChangeArrowheads="1"/>
          </p:cNvSpPr>
          <p:nvPr/>
        </p:nvSpPr>
        <p:spPr bwMode="auto">
          <a:xfrm>
            <a:off x="4043502" y="4469713"/>
            <a:ext cx="152958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Font typeface="Arial" pitchFamily="34" charset="0"/>
              <a:buNone/>
            </a:pPr>
            <a:r>
              <a:rPr lang="en-US" sz="900" dirty="0" smtClean="0">
                <a:solidFill>
                  <a:srgbClr val="000000"/>
                </a:solidFill>
                <a:latin typeface="Calibri" panose="020F0502020204030204" pitchFamily="34" charset="0"/>
                <a:cs typeface="Calibri" panose="020F0502020204030204" pitchFamily="34" charset="0"/>
                <a:sym typeface="Arial" pitchFamily="34" charset="0"/>
              </a:rPr>
              <a:t>Media (Voice, Video/Screen)</a:t>
            </a:r>
            <a:endParaRPr lang="en-US" sz="900" dirty="0">
              <a:solidFill>
                <a:srgbClr val="000000"/>
              </a:solidFill>
              <a:latin typeface="Calibri" panose="020F0502020204030204" pitchFamily="34" charset="0"/>
              <a:cs typeface="Calibri" panose="020F0502020204030204" pitchFamily="34" charset="0"/>
              <a:sym typeface="Arial" pitchFamily="34" charset="0"/>
            </a:endParaRPr>
          </a:p>
        </p:txBody>
      </p:sp>
      <p:cxnSp>
        <p:nvCxnSpPr>
          <p:cNvPr id="101" name="Straight Connector 21"/>
          <p:cNvCxnSpPr>
            <a:cxnSpLocks noChangeShapeType="1"/>
          </p:cNvCxnSpPr>
          <p:nvPr/>
        </p:nvCxnSpPr>
        <p:spPr bwMode="auto">
          <a:xfrm>
            <a:off x="4124554" y="4681297"/>
            <a:ext cx="548783" cy="0"/>
          </a:xfrm>
          <a:prstGeom prst="line">
            <a:avLst/>
          </a:prstGeom>
          <a:noFill/>
          <a:ln w="38100">
            <a:solidFill>
              <a:srgbClr val="FFC000"/>
            </a:solidFill>
            <a:prstDash val="solid"/>
            <a:round/>
            <a:headEnd/>
            <a:tailEnd/>
          </a:ln>
          <a:extLst>
            <a:ext uri="{909E8E84-426E-40DD-AFC4-6F175D3DCCD1}">
              <a14:hiddenFill xmlns:a14="http://schemas.microsoft.com/office/drawing/2010/main">
                <a:noFill/>
              </a14:hiddenFill>
            </a:ext>
          </a:extLst>
        </p:spPr>
      </p:cxnSp>
      <p:grpSp>
        <p:nvGrpSpPr>
          <p:cNvPr id="102" name="Group 101"/>
          <p:cNvGrpSpPr/>
          <p:nvPr/>
        </p:nvGrpSpPr>
        <p:grpSpPr>
          <a:xfrm>
            <a:off x="3360380" y="4466672"/>
            <a:ext cx="641022" cy="230832"/>
            <a:chOff x="2063590" y="5781467"/>
            <a:chExt cx="854474" cy="307776"/>
          </a:xfrm>
        </p:grpSpPr>
        <p:sp>
          <p:nvSpPr>
            <p:cNvPr id="103" name="TextBox 102"/>
            <p:cNvSpPr txBox="1">
              <a:spLocks noChangeArrowheads="1"/>
            </p:cNvSpPr>
            <p:nvPr/>
          </p:nvSpPr>
          <p:spPr bwMode="auto">
            <a:xfrm>
              <a:off x="2063590" y="5781467"/>
              <a:ext cx="434194"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Font typeface="Arial" pitchFamily="34" charset="0"/>
                <a:buNone/>
              </a:pPr>
              <a:r>
                <a:rPr lang="en-US" sz="900" dirty="0">
                  <a:solidFill>
                    <a:srgbClr val="000000"/>
                  </a:solidFill>
                  <a:latin typeface="Calibri" panose="020F0502020204030204" pitchFamily="34" charset="0"/>
                  <a:cs typeface="Calibri" panose="020F0502020204030204" pitchFamily="34" charset="0"/>
                  <a:sym typeface="Arial" pitchFamily="34" charset="0"/>
                </a:rPr>
                <a:t>SIP</a:t>
              </a:r>
            </a:p>
          </p:txBody>
        </p:sp>
        <p:cxnSp>
          <p:nvCxnSpPr>
            <p:cNvPr id="104" name="Straight Connector 103"/>
            <p:cNvCxnSpPr>
              <a:cxnSpLocks noChangeShapeType="1"/>
            </p:cNvCxnSpPr>
            <p:nvPr/>
          </p:nvCxnSpPr>
          <p:spPr bwMode="auto">
            <a:xfrm>
              <a:off x="2186544" y="6058281"/>
              <a:ext cx="731520" cy="0"/>
            </a:xfrm>
            <a:prstGeom prst="line">
              <a:avLst/>
            </a:prstGeom>
            <a:noFill/>
            <a:ln w="38100">
              <a:solidFill>
                <a:srgbClr val="0070C0"/>
              </a:solidFill>
              <a:prstDash val="sysDot"/>
              <a:round/>
              <a:headEnd/>
              <a:tailEnd/>
            </a:ln>
            <a:extLst>
              <a:ext uri="{909E8E84-426E-40DD-AFC4-6F175D3DCCD1}">
                <a14:hiddenFill xmlns:a14="http://schemas.microsoft.com/office/drawing/2010/main">
                  <a:noFill/>
                </a14:hiddenFill>
              </a:ext>
            </a:extLst>
          </p:spPr>
        </p:cxnSp>
      </p:grpSp>
      <p:grpSp>
        <p:nvGrpSpPr>
          <p:cNvPr id="105" name="Group 104"/>
          <p:cNvGrpSpPr/>
          <p:nvPr/>
        </p:nvGrpSpPr>
        <p:grpSpPr>
          <a:xfrm>
            <a:off x="2589504" y="4475796"/>
            <a:ext cx="678938" cy="230832"/>
            <a:chOff x="9118014" y="5790823"/>
            <a:chExt cx="905015" cy="307776"/>
          </a:xfrm>
        </p:grpSpPr>
        <p:sp>
          <p:nvSpPr>
            <p:cNvPr id="106" name="TextBox 20"/>
            <p:cNvSpPr txBox="1">
              <a:spLocks noChangeArrowheads="1"/>
            </p:cNvSpPr>
            <p:nvPr/>
          </p:nvSpPr>
          <p:spPr bwMode="auto">
            <a:xfrm>
              <a:off x="9118014" y="5790823"/>
              <a:ext cx="605136"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Font typeface="Arial" pitchFamily="34" charset="0"/>
                <a:buNone/>
              </a:pPr>
              <a:r>
                <a:rPr lang="en-US" sz="900" dirty="0" smtClean="0">
                  <a:solidFill>
                    <a:srgbClr val="000000"/>
                  </a:solidFill>
                  <a:latin typeface="Calibri" panose="020F0502020204030204" pitchFamily="34" charset="0"/>
                  <a:cs typeface="Calibri" panose="020F0502020204030204" pitchFamily="34" charset="0"/>
                  <a:sym typeface="Arial" pitchFamily="34" charset="0"/>
                </a:rPr>
                <a:t> HTTP</a:t>
              </a:r>
              <a:endParaRPr lang="en-US" sz="900" dirty="0">
                <a:solidFill>
                  <a:srgbClr val="000000"/>
                </a:solidFill>
                <a:latin typeface="Calibri" panose="020F0502020204030204" pitchFamily="34" charset="0"/>
                <a:cs typeface="Calibri" panose="020F0502020204030204" pitchFamily="34" charset="0"/>
                <a:sym typeface="Arial" pitchFamily="34" charset="0"/>
              </a:endParaRPr>
            </a:p>
          </p:txBody>
        </p:sp>
        <p:cxnSp>
          <p:nvCxnSpPr>
            <p:cNvPr id="107" name="Straight Connector 21"/>
            <p:cNvCxnSpPr>
              <a:cxnSpLocks noChangeShapeType="1"/>
            </p:cNvCxnSpPr>
            <p:nvPr/>
          </p:nvCxnSpPr>
          <p:spPr bwMode="auto">
            <a:xfrm>
              <a:off x="9291509" y="6058277"/>
              <a:ext cx="731520" cy="0"/>
            </a:xfrm>
            <a:prstGeom prst="line">
              <a:avLst/>
            </a:prstGeom>
            <a:noFill/>
            <a:ln w="38100">
              <a:solidFill>
                <a:srgbClr val="7F7F7F"/>
              </a:solidFill>
              <a:prstDash val="sysDash"/>
              <a:round/>
              <a:headEnd/>
              <a:tailEnd/>
            </a:ln>
            <a:extLst>
              <a:ext uri="{909E8E84-426E-40DD-AFC4-6F175D3DCCD1}">
                <a14:hiddenFill xmlns:a14="http://schemas.microsoft.com/office/drawing/2010/main">
                  <a:noFill/>
                </a14:hiddenFill>
              </a:ext>
            </a:extLst>
          </p:spPr>
        </p:cxnSp>
      </p:grpSp>
      <p:cxnSp>
        <p:nvCxnSpPr>
          <p:cNvPr id="61" name="Straight Connector 21"/>
          <p:cNvCxnSpPr>
            <a:cxnSpLocks noChangeShapeType="1"/>
            <a:stCxn id="62" idx="1"/>
            <a:endCxn id="25" idx="3"/>
          </p:cNvCxnSpPr>
          <p:nvPr/>
        </p:nvCxnSpPr>
        <p:spPr bwMode="auto">
          <a:xfrm flipH="1">
            <a:off x="4253426" y="1649020"/>
            <a:ext cx="998929" cy="665869"/>
          </a:xfrm>
          <a:prstGeom prst="line">
            <a:avLst/>
          </a:prstGeom>
          <a:noFill/>
          <a:ln w="38100">
            <a:solidFill>
              <a:srgbClr val="7F7F7F"/>
            </a:solidFill>
            <a:prstDash val="sysDash"/>
            <a:round/>
            <a:headEnd/>
            <a:tailEnd/>
          </a:ln>
          <a:extLst>
            <a:ext uri="{909E8E84-426E-40DD-AFC4-6F175D3DCCD1}">
              <a14:hiddenFill xmlns:a14="http://schemas.microsoft.com/office/drawing/2010/main">
                <a:noFill/>
              </a14:hiddenFill>
            </a:ext>
          </a:extLst>
        </p:spPr>
      </p:cxnSp>
      <p:sp>
        <p:nvSpPr>
          <p:cNvPr id="62" name="Rounded Rectangle 61"/>
          <p:cNvSpPr/>
          <p:nvPr/>
        </p:nvSpPr>
        <p:spPr>
          <a:xfrm>
            <a:off x="5252355" y="1250284"/>
            <a:ext cx="913714" cy="797471"/>
          </a:xfrm>
          <a:prstGeom prst="roundRect">
            <a:avLst/>
          </a:prstGeom>
          <a:solidFill>
            <a:srgbClr val="3E5D8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FFFFFF"/>
                </a:solidFill>
              </a:rPr>
              <a:t>Fusion</a:t>
            </a:r>
          </a:p>
          <a:p>
            <a:pPr algn="ctr"/>
            <a:r>
              <a:rPr lang="en-US" sz="1400" dirty="0" smtClean="0">
                <a:solidFill>
                  <a:srgbClr val="FFFFFF"/>
                </a:solidFill>
              </a:rPr>
              <a:t>Palettes</a:t>
            </a:r>
            <a:endParaRPr lang="en-US" sz="1400" dirty="0">
              <a:solidFill>
                <a:srgbClr val="FFFFFF"/>
              </a:solidFill>
            </a:endParaRPr>
          </a:p>
        </p:txBody>
      </p:sp>
      <p:cxnSp>
        <p:nvCxnSpPr>
          <p:cNvPr id="69" name="Straight Connector 68"/>
          <p:cNvCxnSpPr>
            <a:cxnSpLocks noChangeShapeType="1"/>
            <a:stCxn id="6" idx="3"/>
            <a:endCxn id="64" idx="1"/>
          </p:cNvCxnSpPr>
          <p:nvPr/>
        </p:nvCxnSpPr>
        <p:spPr bwMode="auto">
          <a:xfrm>
            <a:off x="6252245" y="2934557"/>
            <a:ext cx="1096419" cy="752404"/>
          </a:xfrm>
          <a:prstGeom prst="line">
            <a:avLst/>
          </a:prstGeom>
          <a:noFill/>
          <a:ln w="38100">
            <a:solidFill>
              <a:srgbClr val="0070C0"/>
            </a:solidFill>
            <a:prstDash val="sysDot"/>
            <a:round/>
            <a:headEnd/>
            <a:tailEnd/>
          </a:ln>
          <a:extLst>
            <a:ext uri="{909E8E84-426E-40DD-AFC4-6F175D3DCCD1}">
              <a14:hiddenFill xmlns:a14="http://schemas.microsoft.com/office/drawing/2010/main">
                <a:noFill/>
              </a14:hiddenFill>
            </a:ext>
          </a:extLst>
        </p:spPr>
      </p:cxnSp>
      <p:cxnSp>
        <p:nvCxnSpPr>
          <p:cNvPr id="71" name="Straight Connector 70"/>
          <p:cNvCxnSpPr>
            <a:cxnSpLocks noChangeShapeType="1"/>
          </p:cNvCxnSpPr>
          <p:nvPr/>
        </p:nvCxnSpPr>
        <p:spPr bwMode="auto">
          <a:xfrm>
            <a:off x="5663109" y="4706628"/>
            <a:ext cx="548783" cy="0"/>
          </a:xfrm>
          <a:prstGeom prst="line">
            <a:avLst/>
          </a:prstGeom>
          <a:noFill/>
          <a:ln w="38100">
            <a:solidFill>
              <a:srgbClr val="FF6600"/>
            </a:solidFill>
            <a:prstDash val="sysDot"/>
            <a:round/>
            <a:headEnd/>
            <a:tailEnd/>
          </a:ln>
          <a:extLst>
            <a:ext uri="{909E8E84-426E-40DD-AFC4-6F175D3DCCD1}">
              <a14:hiddenFill xmlns:a14="http://schemas.microsoft.com/office/drawing/2010/main">
                <a:noFill/>
              </a14:hiddenFill>
            </a:ext>
          </a:extLst>
        </p:spPr>
      </p:cxnSp>
      <p:sp>
        <p:nvSpPr>
          <p:cNvPr id="72" name="TextBox 71"/>
          <p:cNvSpPr txBox="1">
            <a:spLocks noChangeArrowheads="1"/>
          </p:cNvSpPr>
          <p:nvPr/>
        </p:nvSpPr>
        <p:spPr bwMode="auto">
          <a:xfrm>
            <a:off x="5585858" y="4484439"/>
            <a:ext cx="16001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Font typeface="Arial" pitchFamily="34" charset="0"/>
              <a:buNone/>
            </a:pPr>
            <a:r>
              <a:rPr lang="en-US" sz="900" dirty="0" smtClean="0">
                <a:solidFill>
                  <a:srgbClr val="000000"/>
                </a:solidFill>
                <a:latin typeface="Calibri" panose="020F0502020204030204" pitchFamily="34" charset="0"/>
                <a:cs typeface="Calibri" panose="020F0502020204030204" pitchFamily="34" charset="0"/>
                <a:sym typeface="Arial" pitchFamily="34" charset="0"/>
              </a:rPr>
              <a:t>Contact Center Data Exchange</a:t>
            </a:r>
          </a:p>
          <a:p>
            <a:pPr eaLnBrk="1" hangingPunct="1">
              <a:buClr>
                <a:srgbClr val="000000"/>
              </a:buClr>
              <a:buFont typeface="Arial" pitchFamily="34" charset="0"/>
              <a:buNone/>
            </a:pPr>
            <a:endParaRPr lang="en-US" sz="900" dirty="0">
              <a:solidFill>
                <a:srgbClr val="000000"/>
              </a:solidFill>
              <a:latin typeface="Calibri" panose="020F0502020204030204" pitchFamily="34" charset="0"/>
              <a:cs typeface="Calibri" panose="020F0502020204030204" pitchFamily="34" charset="0"/>
              <a:sym typeface="Arial" pitchFamily="34" charset="0"/>
            </a:endParaRPr>
          </a:p>
        </p:txBody>
      </p:sp>
      <p:cxnSp>
        <p:nvCxnSpPr>
          <p:cNvPr id="73" name="Straight Connector 21"/>
          <p:cNvCxnSpPr>
            <a:cxnSpLocks noChangeShapeType="1"/>
            <a:endCxn id="66" idx="3"/>
          </p:cNvCxnSpPr>
          <p:nvPr/>
        </p:nvCxnSpPr>
        <p:spPr bwMode="auto">
          <a:xfrm flipH="1">
            <a:off x="8019989" y="2435101"/>
            <a:ext cx="326668" cy="0"/>
          </a:xfrm>
          <a:prstGeom prst="line">
            <a:avLst/>
          </a:prstGeom>
          <a:noFill/>
          <a:ln w="38100">
            <a:solidFill>
              <a:srgbClr val="7F7F7F"/>
            </a:solidFill>
            <a:prstDash val="sysDash"/>
            <a:round/>
            <a:headEnd/>
            <a:tailEnd/>
          </a:ln>
          <a:extLst>
            <a:ext uri="{909E8E84-426E-40DD-AFC4-6F175D3DCCD1}">
              <a14:hiddenFill xmlns:a14="http://schemas.microsoft.com/office/drawing/2010/main">
                <a:noFill/>
              </a14:hiddenFill>
            </a:ext>
          </a:extLst>
        </p:spPr>
      </p:cxnSp>
      <p:pic>
        <p:nvPicPr>
          <p:cNvPr id="75" name="Picture 19" descr="C:\Users\tsbutme\Desktop\256 Icons in Grey and Blue\30059_Device_laptop_3145_unknown_256.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68762" y="2029121"/>
            <a:ext cx="975238" cy="975238"/>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p:cNvSpPr txBox="1"/>
          <p:nvPr/>
        </p:nvSpPr>
        <p:spPr>
          <a:xfrm>
            <a:off x="8424209" y="2955325"/>
            <a:ext cx="565254" cy="400110"/>
          </a:xfrm>
          <a:prstGeom prst="rect">
            <a:avLst/>
          </a:prstGeom>
          <a:noFill/>
        </p:spPr>
        <p:txBody>
          <a:bodyPr wrap="square" lIns="45720" tIns="45720" rIns="45720" bIns="45720" rtlCol="0">
            <a:spAutoFit/>
          </a:bodyPr>
          <a:lstStyle/>
          <a:p>
            <a:pPr algn="ctr"/>
            <a:r>
              <a:rPr lang="en-US" sz="1000" dirty="0" smtClean="0">
                <a:solidFill>
                  <a:srgbClr val="000000"/>
                </a:solidFill>
              </a:rPr>
              <a:t>Agent Desktop</a:t>
            </a:r>
            <a:endParaRPr lang="en-US" sz="1000" dirty="0">
              <a:solidFill>
                <a:srgbClr val="000000"/>
              </a:solidFill>
            </a:endParaRPr>
          </a:p>
        </p:txBody>
      </p:sp>
      <p:sp>
        <p:nvSpPr>
          <p:cNvPr id="110" name="Text Box 31"/>
          <p:cNvSpPr txBox="1"/>
          <p:nvPr/>
        </p:nvSpPr>
        <p:spPr>
          <a:xfrm>
            <a:off x="6124093" y="3071441"/>
            <a:ext cx="672291" cy="345718"/>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000" dirty="0" smtClean="0">
                <a:effectLst/>
                <a:latin typeface="Calibri"/>
                <a:ea typeface="ＭＳ 明朝"/>
                <a:cs typeface="Times New Roman"/>
              </a:rPr>
              <a:t>SIP</a:t>
            </a:r>
            <a:endParaRPr lang="en-US" sz="1000" dirty="0">
              <a:effectLst/>
              <a:latin typeface="Calibri"/>
              <a:ea typeface="ＭＳ 明朝"/>
              <a:cs typeface="Times New Roman"/>
            </a:endParaRPr>
          </a:p>
        </p:txBody>
      </p:sp>
      <p:sp>
        <p:nvSpPr>
          <p:cNvPr id="74" name="TextBox 73"/>
          <p:cNvSpPr txBox="1"/>
          <p:nvPr/>
        </p:nvSpPr>
        <p:spPr>
          <a:xfrm>
            <a:off x="351806" y="2804304"/>
            <a:ext cx="1102315" cy="246221"/>
          </a:xfrm>
          <a:prstGeom prst="rect">
            <a:avLst/>
          </a:prstGeom>
          <a:noFill/>
        </p:spPr>
        <p:txBody>
          <a:bodyPr wrap="square" lIns="45720" tIns="45720" rIns="45720" bIns="45720" rtlCol="0">
            <a:spAutoFit/>
          </a:bodyPr>
          <a:lstStyle/>
          <a:p>
            <a:pPr algn="ctr"/>
            <a:r>
              <a:rPr lang="en-US" sz="1000" dirty="0" smtClean="0">
                <a:solidFill>
                  <a:srgbClr val="000000"/>
                </a:solidFill>
              </a:rPr>
              <a:t>Video Teller/ATM </a:t>
            </a:r>
            <a:endParaRPr lang="en-US" sz="1000" dirty="0">
              <a:solidFill>
                <a:srgbClr val="000000"/>
              </a:solidFill>
            </a:endParaRPr>
          </a:p>
        </p:txBody>
      </p:sp>
    </p:spTree>
    <p:extLst>
      <p:ext uri="{BB962C8B-B14F-4D97-AF65-F5344CB8AC3E}">
        <p14:creationId xmlns:p14="http://schemas.microsoft.com/office/powerpoint/2010/main" val="173633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dirty="0" smtClean="0">
                <a:solidFill>
                  <a:schemeClr val="tx1"/>
                </a:solidFill>
              </a:rPr>
              <a:t>Jabber/EX90 Share to </a:t>
            </a:r>
            <a:r>
              <a:rPr lang="en-US" dirty="0" smtClean="0">
                <a:solidFill>
                  <a:schemeClr val="tx1"/>
                </a:solidFill>
              </a:rPr>
              <a:t>Fusion</a:t>
            </a:r>
            <a:endParaRPr dirty="0">
              <a:solidFill>
                <a:schemeClr val="tx1"/>
              </a:solidFill>
            </a:endParaRPr>
          </a:p>
        </p:txBody>
      </p:sp>
      <p:cxnSp>
        <p:nvCxnSpPr>
          <p:cNvPr id="13" name="Straight Connector 12"/>
          <p:cNvCxnSpPr/>
          <p:nvPr/>
        </p:nvCxnSpPr>
        <p:spPr>
          <a:xfrm>
            <a:off x="2699147" y="1768079"/>
            <a:ext cx="0" cy="2259806"/>
          </a:xfrm>
          <a:prstGeom prst="line">
            <a:avLst/>
          </a:prstGeom>
          <a:ln>
            <a:solidFill>
              <a:schemeClr val="tx1">
                <a:lumMod val="90000"/>
                <a:lumOff val="10000"/>
              </a:schemeClr>
            </a:solidFill>
          </a:ln>
        </p:spPr>
        <p:style>
          <a:lnRef idx="2">
            <a:schemeClr val="accent1"/>
          </a:lnRef>
          <a:fillRef idx="0">
            <a:schemeClr val="accent1"/>
          </a:fillRef>
          <a:effectRef idx="1">
            <a:schemeClr val="accent1"/>
          </a:effectRef>
          <a:fontRef idx="minor">
            <a:schemeClr val="tx1"/>
          </a:fontRef>
        </p:style>
      </p:cxnSp>
      <p:sp>
        <p:nvSpPr>
          <p:cNvPr id="218116" name="TextBox 13"/>
          <p:cNvSpPr txBox="1">
            <a:spLocks noChangeArrowheads="1"/>
          </p:cNvSpPr>
          <p:nvPr/>
        </p:nvSpPr>
        <p:spPr bwMode="auto">
          <a:xfrm>
            <a:off x="2433094" y="1290638"/>
            <a:ext cx="53091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1050" dirty="0">
                <a:solidFill>
                  <a:srgbClr val="494949"/>
                </a:solidFill>
                <a:latin typeface="Calibri" panose="020F0502020204030204" pitchFamily="34" charset="0"/>
              </a:rPr>
              <a:t>CUCM</a:t>
            </a:r>
          </a:p>
        </p:txBody>
      </p:sp>
      <p:cxnSp>
        <p:nvCxnSpPr>
          <p:cNvPr id="15" name="Straight Connector 14"/>
          <p:cNvCxnSpPr/>
          <p:nvPr/>
        </p:nvCxnSpPr>
        <p:spPr>
          <a:xfrm>
            <a:off x="3733800" y="1768079"/>
            <a:ext cx="0" cy="2259806"/>
          </a:xfrm>
          <a:prstGeom prst="line">
            <a:avLst/>
          </a:prstGeom>
          <a:ln>
            <a:solidFill>
              <a:schemeClr val="tx1">
                <a:lumMod val="90000"/>
                <a:lumOff val="10000"/>
              </a:schemeClr>
            </a:solidFill>
          </a:ln>
        </p:spPr>
        <p:style>
          <a:lnRef idx="2">
            <a:schemeClr val="accent1"/>
          </a:lnRef>
          <a:fillRef idx="0">
            <a:schemeClr val="accent1"/>
          </a:fillRef>
          <a:effectRef idx="1">
            <a:schemeClr val="accent1"/>
          </a:effectRef>
          <a:fontRef idx="minor">
            <a:schemeClr val="tx1"/>
          </a:fontRef>
        </p:style>
      </p:cxnSp>
      <p:sp>
        <p:nvSpPr>
          <p:cNvPr id="218118" name="TextBox 15"/>
          <p:cNvSpPr txBox="1">
            <a:spLocks noChangeArrowheads="1"/>
          </p:cNvSpPr>
          <p:nvPr/>
        </p:nvSpPr>
        <p:spPr bwMode="auto">
          <a:xfrm>
            <a:off x="3360942" y="1294210"/>
            <a:ext cx="74571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1050" dirty="0">
                <a:solidFill>
                  <a:srgbClr val="494949"/>
                </a:solidFill>
                <a:latin typeface="Calibri" panose="020F0502020204030204" pitchFamily="34" charset="0"/>
              </a:rPr>
              <a:t>CUBE/VCS</a:t>
            </a:r>
          </a:p>
        </p:txBody>
      </p:sp>
      <p:cxnSp>
        <p:nvCxnSpPr>
          <p:cNvPr id="17" name="Straight Connector 16"/>
          <p:cNvCxnSpPr/>
          <p:nvPr/>
        </p:nvCxnSpPr>
        <p:spPr>
          <a:xfrm>
            <a:off x="4861322" y="1766888"/>
            <a:ext cx="0" cy="2259806"/>
          </a:xfrm>
          <a:prstGeom prst="line">
            <a:avLst/>
          </a:prstGeom>
          <a:ln>
            <a:solidFill>
              <a:schemeClr val="tx1">
                <a:lumMod val="90000"/>
                <a:lumOff val="10000"/>
              </a:schemeClr>
            </a:solidFill>
          </a:ln>
        </p:spPr>
        <p:style>
          <a:lnRef idx="2">
            <a:schemeClr val="accent1"/>
          </a:lnRef>
          <a:fillRef idx="0">
            <a:schemeClr val="accent1"/>
          </a:fillRef>
          <a:effectRef idx="1">
            <a:schemeClr val="accent1"/>
          </a:effectRef>
          <a:fontRef idx="minor">
            <a:schemeClr val="tx1"/>
          </a:fontRef>
        </p:style>
      </p:cxnSp>
      <p:sp>
        <p:nvSpPr>
          <p:cNvPr id="218120" name="TextBox 17"/>
          <p:cNvSpPr txBox="1">
            <a:spLocks noChangeArrowheads="1"/>
          </p:cNvSpPr>
          <p:nvPr/>
        </p:nvSpPr>
        <p:spPr bwMode="auto">
          <a:xfrm>
            <a:off x="4527737" y="1290637"/>
            <a:ext cx="66717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1050" dirty="0" smtClean="0">
                <a:solidFill>
                  <a:srgbClr val="494949"/>
                </a:solidFill>
                <a:latin typeface="Calibri" panose="020F0502020204030204" pitchFamily="34" charset="0"/>
              </a:rPr>
              <a:t>Fusion</a:t>
            </a:r>
            <a:endParaRPr lang="en-US" altLang="en-US" sz="1050" dirty="0">
              <a:solidFill>
                <a:srgbClr val="494949"/>
              </a:solidFill>
              <a:latin typeface="Calibri" panose="020F0502020204030204" pitchFamily="34" charset="0"/>
            </a:endParaRPr>
          </a:p>
          <a:p>
            <a:pPr algn="ctr" eaLnBrk="1" hangingPunct="1"/>
            <a:r>
              <a:rPr lang="en-US" altLang="en-US" sz="1050" dirty="0">
                <a:solidFill>
                  <a:srgbClr val="494949"/>
                </a:solidFill>
                <a:latin typeface="Calibri" panose="020F0502020204030204" pitchFamily="34" charset="0"/>
              </a:rPr>
              <a:t>Gateway</a:t>
            </a:r>
          </a:p>
        </p:txBody>
      </p:sp>
      <p:cxnSp>
        <p:nvCxnSpPr>
          <p:cNvPr id="19" name="Straight Connector 18"/>
          <p:cNvCxnSpPr/>
          <p:nvPr/>
        </p:nvCxnSpPr>
        <p:spPr>
          <a:xfrm>
            <a:off x="5891213" y="1764506"/>
            <a:ext cx="0" cy="2258616"/>
          </a:xfrm>
          <a:prstGeom prst="line">
            <a:avLst/>
          </a:prstGeom>
          <a:ln>
            <a:solidFill>
              <a:schemeClr val="tx1">
                <a:lumMod val="90000"/>
                <a:lumOff val="10000"/>
              </a:schemeClr>
            </a:solidFill>
          </a:ln>
        </p:spPr>
        <p:style>
          <a:lnRef idx="2">
            <a:schemeClr val="accent1"/>
          </a:lnRef>
          <a:fillRef idx="0">
            <a:schemeClr val="accent1"/>
          </a:fillRef>
          <a:effectRef idx="1">
            <a:schemeClr val="accent1"/>
          </a:effectRef>
          <a:fontRef idx="minor">
            <a:schemeClr val="tx1"/>
          </a:fontRef>
        </p:style>
      </p:cxnSp>
      <p:sp>
        <p:nvSpPr>
          <p:cNvPr id="218122" name="TextBox 19"/>
          <p:cNvSpPr txBox="1">
            <a:spLocks noChangeArrowheads="1"/>
          </p:cNvSpPr>
          <p:nvPr/>
        </p:nvSpPr>
        <p:spPr bwMode="auto">
          <a:xfrm>
            <a:off x="5594291" y="1231107"/>
            <a:ext cx="59503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1050" dirty="0" smtClean="0">
                <a:solidFill>
                  <a:srgbClr val="494949"/>
                </a:solidFill>
                <a:latin typeface="Calibri" panose="020F0502020204030204" pitchFamily="34" charset="0"/>
              </a:rPr>
              <a:t>Fusion</a:t>
            </a:r>
            <a:endParaRPr lang="en-US" altLang="en-US" sz="1050" dirty="0">
              <a:solidFill>
                <a:srgbClr val="494949"/>
              </a:solidFill>
              <a:latin typeface="Calibri" panose="020F0502020204030204" pitchFamily="34" charset="0"/>
            </a:endParaRPr>
          </a:p>
          <a:p>
            <a:pPr algn="ctr" eaLnBrk="1" hangingPunct="1"/>
            <a:r>
              <a:rPr lang="en-US" altLang="en-US" sz="1050" dirty="0">
                <a:solidFill>
                  <a:srgbClr val="494949"/>
                </a:solidFill>
                <a:latin typeface="Calibri" panose="020F0502020204030204" pitchFamily="34" charset="0"/>
              </a:rPr>
              <a:t>Advisor</a:t>
            </a:r>
          </a:p>
          <a:p>
            <a:pPr algn="ctr" eaLnBrk="1" hangingPunct="1"/>
            <a:r>
              <a:rPr lang="en-US" altLang="en-US" sz="1050" dirty="0">
                <a:solidFill>
                  <a:srgbClr val="494949"/>
                </a:solidFill>
                <a:latin typeface="Calibri" panose="020F0502020204030204" pitchFamily="34" charset="0"/>
              </a:rPr>
              <a:t>Client</a:t>
            </a:r>
          </a:p>
        </p:txBody>
      </p:sp>
      <p:cxnSp>
        <p:nvCxnSpPr>
          <p:cNvPr id="22" name="Straight Connector 21"/>
          <p:cNvCxnSpPr/>
          <p:nvPr/>
        </p:nvCxnSpPr>
        <p:spPr>
          <a:xfrm>
            <a:off x="1572816" y="1793082"/>
            <a:ext cx="0" cy="2259806"/>
          </a:xfrm>
          <a:prstGeom prst="line">
            <a:avLst/>
          </a:prstGeom>
          <a:ln>
            <a:solidFill>
              <a:schemeClr val="tx1">
                <a:lumMod val="90000"/>
                <a:lumOff val="10000"/>
              </a:schemeClr>
            </a:solidFill>
          </a:ln>
        </p:spPr>
        <p:style>
          <a:lnRef idx="2">
            <a:schemeClr val="accent1"/>
          </a:lnRef>
          <a:fillRef idx="0">
            <a:schemeClr val="accent1"/>
          </a:fillRef>
          <a:effectRef idx="1">
            <a:schemeClr val="accent1"/>
          </a:effectRef>
          <a:fontRef idx="minor">
            <a:schemeClr val="tx1"/>
          </a:fontRef>
        </p:style>
      </p:cxnSp>
      <p:sp>
        <p:nvSpPr>
          <p:cNvPr id="218124" name="TextBox 22"/>
          <p:cNvSpPr txBox="1">
            <a:spLocks noChangeArrowheads="1"/>
          </p:cNvSpPr>
          <p:nvPr/>
        </p:nvSpPr>
        <p:spPr bwMode="auto">
          <a:xfrm>
            <a:off x="1296940" y="1365647"/>
            <a:ext cx="55175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1050" dirty="0">
                <a:solidFill>
                  <a:srgbClr val="494949"/>
                </a:solidFill>
                <a:latin typeface="Calibri" panose="020F0502020204030204" pitchFamily="34" charset="0"/>
              </a:rPr>
              <a:t>Agent</a:t>
            </a:r>
          </a:p>
          <a:p>
            <a:pPr algn="ctr" eaLnBrk="1" hangingPunct="1"/>
            <a:r>
              <a:rPr lang="en-US" altLang="en-US" sz="1050" dirty="0">
                <a:solidFill>
                  <a:srgbClr val="494949"/>
                </a:solidFill>
                <a:latin typeface="Calibri" panose="020F0502020204030204" pitchFamily="34" charset="0"/>
              </a:rPr>
              <a:t>Device</a:t>
            </a:r>
          </a:p>
        </p:txBody>
      </p:sp>
      <p:cxnSp>
        <p:nvCxnSpPr>
          <p:cNvPr id="21" name="Straight Arrow Connector 20"/>
          <p:cNvCxnSpPr/>
          <p:nvPr/>
        </p:nvCxnSpPr>
        <p:spPr>
          <a:xfrm flipH="1">
            <a:off x="1572817" y="2095500"/>
            <a:ext cx="1126331" cy="0"/>
          </a:xfrm>
          <a:prstGeom prst="straightConnector1">
            <a:avLst/>
          </a:prstGeom>
          <a:ln>
            <a:solidFill>
              <a:srgbClr val="0070C0"/>
            </a:solidFill>
            <a:prstDash val="sysDash"/>
            <a:headEnd type="none"/>
            <a:tailEnd type="triangle"/>
          </a:ln>
        </p:spPr>
        <p:style>
          <a:lnRef idx="2">
            <a:schemeClr val="dk1"/>
          </a:lnRef>
          <a:fillRef idx="0">
            <a:schemeClr val="dk1"/>
          </a:fillRef>
          <a:effectRef idx="1">
            <a:schemeClr val="dk1"/>
          </a:effectRef>
          <a:fontRef idx="minor">
            <a:schemeClr val="tx1"/>
          </a:fontRef>
        </p:style>
      </p:cxnSp>
      <p:sp>
        <p:nvSpPr>
          <p:cNvPr id="218126" name="TextBox 23"/>
          <p:cNvSpPr txBox="1">
            <a:spLocks noChangeArrowheads="1"/>
          </p:cNvSpPr>
          <p:nvPr/>
        </p:nvSpPr>
        <p:spPr bwMode="auto">
          <a:xfrm>
            <a:off x="1569244" y="2533650"/>
            <a:ext cx="4329113"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750" dirty="0">
                <a:solidFill>
                  <a:srgbClr val="494949"/>
                </a:solidFill>
                <a:latin typeface="Calibri" panose="020F0502020204030204" pitchFamily="34" charset="0"/>
              </a:rPr>
              <a:t>Media: Audio + Video Stream 1: Camera Video</a:t>
            </a:r>
          </a:p>
        </p:txBody>
      </p:sp>
      <p:cxnSp>
        <p:nvCxnSpPr>
          <p:cNvPr id="29" name="Straight Arrow Connector 28"/>
          <p:cNvCxnSpPr/>
          <p:nvPr/>
        </p:nvCxnSpPr>
        <p:spPr>
          <a:xfrm>
            <a:off x="1572817" y="2291954"/>
            <a:ext cx="1126331" cy="0"/>
          </a:xfrm>
          <a:prstGeom prst="straightConnector1">
            <a:avLst/>
          </a:prstGeom>
          <a:ln>
            <a:solidFill>
              <a:srgbClr val="0070C0"/>
            </a:solidFill>
            <a:prstDash val="sysDash"/>
            <a:headEnd type="none"/>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p:cNvCxnSpPr/>
          <p:nvPr/>
        </p:nvCxnSpPr>
        <p:spPr>
          <a:xfrm>
            <a:off x="1572817" y="3002756"/>
            <a:ext cx="1126331" cy="0"/>
          </a:xfrm>
          <a:prstGeom prst="straightConnector1">
            <a:avLst/>
          </a:prstGeom>
          <a:ln>
            <a:solidFill>
              <a:srgbClr val="0070C0"/>
            </a:solidFill>
            <a:prstDash val="sysDash"/>
            <a:headEnd type="none"/>
            <a:tailEnd type="triangle"/>
          </a:ln>
        </p:spPr>
        <p:style>
          <a:lnRef idx="2">
            <a:schemeClr val="dk1"/>
          </a:lnRef>
          <a:fillRef idx="0">
            <a:schemeClr val="dk1"/>
          </a:fillRef>
          <a:effectRef idx="1">
            <a:schemeClr val="dk1"/>
          </a:effectRef>
          <a:fontRef idx="minor">
            <a:schemeClr val="tx1"/>
          </a:fontRef>
        </p:style>
      </p:cxnSp>
      <p:sp>
        <p:nvSpPr>
          <p:cNvPr id="218129" name="TextBox 31"/>
          <p:cNvSpPr txBox="1">
            <a:spLocks noChangeArrowheads="1"/>
          </p:cNvSpPr>
          <p:nvPr/>
        </p:nvSpPr>
        <p:spPr bwMode="auto">
          <a:xfrm>
            <a:off x="1601392" y="2818210"/>
            <a:ext cx="1031081"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750" dirty="0">
                <a:solidFill>
                  <a:srgbClr val="494949"/>
                </a:solidFill>
                <a:latin typeface="Calibri" panose="020F0502020204030204" pitchFamily="34" charset="0"/>
              </a:rPr>
              <a:t>BFCP – Add Stream</a:t>
            </a:r>
          </a:p>
        </p:txBody>
      </p:sp>
      <p:cxnSp>
        <p:nvCxnSpPr>
          <p:cNvPr id="33" name="Straight Arrow Connector 32"/>
          <p:cNvCxnSpPr/>
          <p:nvPr/>
        </p:nvCxnSpPr>
        <p:spPr>
          <a:xfrm>
            <a:off x="2705100" y="3137297"/>
            <a:ext cx="1034654" cy="0"/>
          </a:xfrm>
          <a:prstGeom prst="straightConnector1">
            <a:avLst/>
          </a:prstGeom>
          <a:ln>
            <a:solidFill>
              <a:srgbClr val="0070C0"/>
            </a:solidFill>
            <a:prstDash val="sysDash"/>
            <a:headEnd type="none"/>
            <a:tailEnd type="triangle"/>
          </a:ln>
        </p:spPr>
        <p:style>
          <a:lnRef idx="2">
            <a:schemeClr val="dk1"/>
          </a:lnRef>
          <a:fillRef idx="0">
            <a:schemeClr val="dk1"/>
          </a:fillRef>
          <a:effectRef idx="1">
            <a:schemeClr val="dk1"/>
          </a:effectRef>
          <a:fontRef idx="minor">
            <a:schemeClr val="tx1"/>
          </a:fontRef>
        </p:style>
      </p:cxnSp>
      <p:cxnSp>
        <p:nvCxnSpPr>
          <p:cNvPr id="35" name="Straight Arrow Connector 34"/>
          <p:cNvCxnSpPr/>
          <p:nvPr/>
        </p:nvCxnSpPr>
        <p:spPr>
          <a:xfrm>
            <a:off x="1572816" y="2747963"/>
            <a:ext cx="4312444" cy="0"/>
          </a:xfrm>
          <a:prstGeom prst="straightConnector1">
            <a:avLst/>
          </a:prstGeom>
          <a:ln>
            <a:solidFill>
              <a:srgbClr val="FFC000"/>
            </a:solidFill>
            <a:headEnd type="triangle"/>
            <a:tailEnd type="triangle"/>
          </a:ln>
        </p:spPr>
        <p:style>
          <a:lnRef idx="2">
            <a:schemeClr val="dk1"/>
          </a:lnRef>
          <a:fillRef idx="0">
            <a:schemeClr val="dk1"/>
          </a:fillRef>
          <a:effectRef idx="1">
            <a:schemeClr val="dk1"/>
          </a:effectRef>
          <a:fontRef idx="minor">
            <a:schemeClr val="tx1"/>
          </a:fontRef>
        </p:style>
      </p:cxnSp>
      <p:cxnSp>
        <p:nvCxnSpPr>
          <p:cNvPr id="42" name="Straight Arrow Connector 41"/>
          <p:cNvCxnSpPr/>
          <p:nvPr/>
        </p:nvCxnSpPr>
        <p:spPr>
          <a:xfrm flipH="1">
            <a:off x="2699148" y="1937147"/>
            <a:ext cx="1021556" cy="0"/>
          </a:xfrm>
          <a:prstGeom prst="straightConnector1">
            <a:avLst/>
          </a:prstGeom>
          <a:ln>
            <a:solidFill>
              <a:srgbClr val="0070C0"/>
            </a:solidFill>
            <a:prstDash val="sysDash"/>
            <a:headEnd type="none"/>
            <a:tailEnd type="triangle"/>
          </a:ln>
        </p:spPr>
        <p:style>
          <a:lnRef idx="2">
            <a:schemeClr val="dk1"/>
          </a:lnRef>
          <a:fillRef idx="0">
            <a:schemeClr val="dk1"/>
          </a:fillRef>
          <a:effectRef idx="1">
            <a:schemeClr val="dk1"/>
          </a:effectRef>
          <a:fontRef idx="minor">
            <a:schemeClr val="tx1"/>
          </a:fontRef>
        </p:style>
      </p:cxnSp>
      <p:cxnSp>
        <p:nvCxnSpPr>
          <p:cNvPr id="43" name="Straight Arrow Connector 42"/>
          <p:cNvCxnSpPr/>
          <p:nvPr/>
        </p:nvCxnSpPr>
        <p:spPr>
          <a:xfrm flipH="1">
            <a:off x="4848226" y="1849041"/>
            <a:ext cx="1051322" cy="0"/>
          </a:xfrm>
          <a:prstGeom prst="straightConnector1">
            <a:avLst/>
          </a:prstGeom>
          <a:ln>
            <a:solidFill>
              <a:srgbClr val="7F7F7F"/>
            </a:solidFill>
            <a:prstDash val="sysDash"/>
            <a:headEnd type="none"/>
            <a:tailEnd type="triangle"/>
          </a:ln>
        </p:spPr>
        <p:style>
          <a:lnRef idx="2">
            <a:schemeClr val="dk1"/>
          </a:lnRef>
          <a:fillRef idx="0">
            <a:schemeClr val="dk1"/>
          </a:fillRef>
          <a:effectRef idx="1">
            <a:schemeClr val="dk1"/>
          </a:effectRef>
          <a:fontRef idx="minor">
            <a:schemeClr val="tx1"/>
          </a:fontRef>
        </p:style>
      </p:cxnSp>
      <p:cxnSp>
        <p:nvCxnSpPr>
          <p:cNvPr id="41" name="Straight Arrow Connector 40"/>
          <p:cNvCxnSpPr/>
          <p:nvPr/>
        </p:nvCxnSpPr>
        <p:spPr>
          <a:xfrm flipH="1">
            <a:off x="3733800" y="1894285"/>
            <a:ext cx="1114425" cy="0"/>
          </a:xfrm>
          <a:prstGeom prst="straightConnector1">
            <a:avLst/>
          </a:prstGeom>
          <a:ln>
            <a:solidFill>
              <a:srgbClr val="0070C0"/>
            </a:solidFill>
            <a:prstDash val="sysDash"/>
            <a:headEnd type="none"/>
            <a:tailEnd type="triangle"/>
          </a:ln>
        </p:spPr>
        <p:style>
          <a:lnRef idx="2">
            <a:schemeClr val="dk1"/>
          </a:lnRef>
          <a:fillRef idx="0">
            <a:schemeClr val="dk1"/>
          </a:fillRef>
          <a:effectRef idx="1">
            <a:schemeClr val="dk1"/>
          </a:effectRef>
          <a:fontRef idx="minor">
            <a:schemeClr val="tx1"/>
          </a:fontRef>
        </p:style>
      </p:cxnSp>
      <p:cxnSp>
        <p:nvCxnSpPr>
          <p:cNvPr id="46" name="Straight Arrow Connector 45"/>
          <p:cNvCxnSpPr/>
          <p:nvPr/>
        </p:nvCxnSpPr>
        <p:spPr>
          <a:xfrm>
            <a:off x="2699148" y="2352675"/>
            <a:ext cx="1034653" cy="0"/>
          </a:xfrm>
          <a:prstGeom prst="straightConnector1">
            <a:avLst/>
          </a:prstGeom>
          <a:ln>
            <a:solidFill>
              <a:srgbClr val="0070C0"/>
            </a:solidFill>
            <a:prstDash val="sysDash"/>
            <a:headEnd type="none"/>
            <a:tailEnd type="triangle"/>
          </a:ln>
        </p:spPr>
        <p:style>
          <a:lnRef idx="2">
            <a:schemeClr val="dk1"/>
          </a:lnRef>
          <a:fillRef idx="0">
            <a:schemeClr val="dk1"/>
          </a:fillRef>
          <a:effectRef idx="1">
            <a:schemeClr val="dk1"/>
          </a:effectRef>
          <a:fontRef idx="minor">
            <a:schemeClr val="tx1"/>
          </a:fontRef>
        </p:style>
      </p:cxnSp>
      <p:cxnSp>
        <p:nvCxnSpPr>
          <p:cNvPr id="49" name="Straight Arrow Connector 48"/>
          <p:cNvCxnSpPr/>
          <p:nvPr/>
        </p:nvCxnSpPr>
        <p:spPr>
          <a:xfrm>
            <a:off x="3726657" y="2416969"/>
            <a:ext cx="1121569" cy="0"/>
          </a:xfrm>
          <a:prstGeom prst="straightConnector1">
            <a:avLst/>
          </a:prstGeom>
          <a:ln>
            <a:solidFill>
              <a:srgbClr val="0070C0"/>
            </a:solidFill>
            <a:prstDash val="sysDash"/>
            <a:headEnd type="none"/>
            <a:tailEnd type="triangle"/>
          </a:ln>
        </p:spPr>
        <p:style>
          <a:lnRef idx="2">
            <a:schemeClr val="dk1"/>
          </a:lnRef>
          <a:fillRef idx="0">
            <a:schemeClr val="dk1"/>
          </a:fillRef>
          <a:effectRef idx="1">
            <a:schemeClr val="dk1"/>
          </a:effectRef>
          <a:fontRef idx="minor">
            <a:schemeClr val="tx1"/>
          </a:fontRef>
        </p:style>
      </p:cxnSp>
      <p:cxnSp>
        <p:nvCxnSpPr>
          <p:cNvPr id="51" name="Straight Arrow Connector 50"/>
          <p:cNvCxnSpPr/>
          <p:nvPr/>
        </p:nvCxnSpPr>
        <p:spPr>
          <a:xfrm>
            <a:off x="4861322" y="2482454"/>
            <a:ext cx="1038225" cy="0"/>
          </a:xfrm>
          <a:prstGeom prst="straightConnector1">
            <a:avLst/>
          </a:prstGeom>
          <a:ln>
            <a:solidFill>
              <a:srgbClr val="7F7F7F"/>
            </a:solidFill>
            <a:prstDash val="sysDash"/>
            <a:headEnd type="none"/>
            <a:tailEnd type="triangle"/>
          </a:ln>
        </p:spPr>
        <p:style>
          <a:lnRef idx="2">
            <a:schemeClr val="dk1"/>
          </a:lnRef>
          <a:fillRef idx="0">
            <a:schemeClr val="dk1"/>
          </a:fillRef>
          <a:effectRef idx="1">
            <a:schemeClr val="dk1"/>
          </a:effectRef>
          <a:fontRef idx="minor">
            <a:schemeClr val="tx1"/>
          </a:fontRef>
        </p:style>
      </p:cxnSp>
      <p:sp>
        <p:nvSpPr>
          <p:cNvPr id="218138" name="TextBox 53"/>
          <p:cNvSpPr txBox="1">
            <a:spLocks noChangeArrowheads="1"/>
          </p:cNvSpPr>
          <p:nvPr/>
        </p:nvSpPr>
        <p:spPr bwMode="auto">
          <a:xfrm>
            <a:off x="4848226" y="1639491"/>
            <a:ext cx="105132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750" dirty="0">
                <a:solidFill>
                  <a:srgbClr val="494949"/>
                </a:solidFill>
                <a:latin typeface="Calibri" panose="020F0502020204030204" pitchFamily="34" charset="0"/>
              </a:rPr>
              <a:t>Offer</a:t>
            </a:r>
          </a:p>
        </p:txBody>
      </p:sp>
      <p:sp>
        <p:nvSpPr>
          <p:cNvPr id="218139" name="TextBox 54"/>
          <p:cNvSpPr txBox="1">
            <a:spLocks noChangeArrowheads="1"/>
          </p:cNvSpPr>
          <p:nvPr/>
        </p:nvSpPr>
        <p:spPr bwMode="auto">
          <a:xfrm>
            <a:off x="3726657" y="1715691"/>
            <a:ext cx="112156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750" dirty="0">
                <a:solidFill>
                  <a:srgbClr val="494949"/>
                </a:solidFill>
                <a:latin typeface="Calibri" panose="020F0502020204030204" pitchFamily="34" charset="0"/>
              </a:rPr>
              <a:t>INVITE</a:t>
            </a:r>
          </a:p>
        </p:txBody>
      </p:sp>
      <p:sp>
        <p:nvSpPr>
          <p:cNvPr id="218140" name="TextBox 55"/>
          <p:cNvSpPr txBox="1">
            <a:spLocks noChangeArrowheads="1"/>
          </p:cNvSpPr>
          <p:nvPr/>
        </p:nvSpPr>
        <p:spPr bwMode="auto">
          <a:xfrm>
            <a:off x="2712244" y="1770460"/>
            <a:ext cx="102155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750" dirty="0">
                <a:solidFill>
                  <a:srgbClr val="494949"/>
                </a:solidFill>
                <a:latin typeface="Calibri" panose="020F0502020204030204" pitchFamily="34" charset="0"/>
              </a:rPr>
              <a:t>INVITE</a:t>
            </a:r>
          </a:p>
        </p:txBody>
      </p:sp>
      <p:sp>
        <p:nvSpPr>
          <p:cNvPr id="218141" name="TextBox 56"/>
          <p:cNvSpPr txBox="1">
            <a:spLocks noChangeArrowheads="1"/>
          </p:cNvSpPr>
          <p:nvPr/>
        </p:nvSpPr>
        <p:spPr bwMode="auto">
          <a:xfrm>
            <a:off x="1572817" y="1910954"/>
            <a:ext cx="1126331"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750" dirty="0">
                <a:solidFill>
                  <a:srgbClr val="494949"/>
                </a:solidFill>
                <a:latin typeface="Calibri" panose="020F0502020204030204" pitchFamily="34" charset="0"/>
              </a:rPr>
              <a:t>INVITE</a:t>
            </a:r>
          </a:p>
        </p:txBody>
      </p:sp>
      <p:sp>
        <p:nvSpPr>
          <p:cNvPr id="218142" name="TextBox 57"/>
          <p:cNvSpPr txBox="1">
            <a:spLocks noChangeArrowheads="1"/>
          </p:cNvSpPr>
          <p:nvPr/>
        </p:nvSpPr>
        <p:spPr bwMode="auto">
          <a:xfrm>
            <a:off x="1572817" y="2115741"/>
            <a:ext cx="1126331"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750" dirty="0">
                <a:solidFill>
                  <a:srgbClr val="494949"/>
                </a:solidFill>
                <a:latin typeface="Calibri" panose="020F0502020204030204" pitchFamily="34" charset="0"/>
              </a:rPr>
              <a:t>200</a:t>
            </a:r>
          </a:p>
        </p:txBody>
      </p:sp>
      <p:sp>
        <p:nvSpPr>
          <p:cNvPr id="218143" name="TextBox 58"/>
          <p:cNvSpPr txBox="1">
            <a:spLocks noChangeArrowheads="1"/>
          </p:cNvSpPr>
          <p:nvPr/>
        </p:nvSpPr>
        <p:spPr bwMode="auto">
          <a:xfrm>
            <a:off x="2699147" y="2166938"/>
            <a:ext cx="102750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750" dirty="0">
                <a:solidFill>
                  <a:srgbClr val="494949"/>
                </a:solidFill>
                <a:latin typeface="Calibri" panose="020F0502020204030204" pitchFamily="34" charset="0"/>
              </a:rPr>
              <a:t>200</a:t>
            </a:r>
          </a:p>
        </p:txBody>
      </p:sp>
      <p:sp>
        <p:nvSpPr>
          <p:cNvPr id="218144" name="TextBox 59"/>
          <p:cNvSpPr txBox="1">
            <a:spLocks noChangeArrowheads="1"/>
          </p:cNvSpPr>
          <p:nvPr/>
        </p:nvSpPr>
        <p:spPr bwMode="auto">
          <a:xfrm>
            <a:off x="3821906" y="2225279"/>
            <a:ext cx="901304"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750" dirty="0">
                <a:solidFill>
                  <a:srgbClr val="494949"/>
                </a:solidFill>
                <a:latin typeface="Calibri" panose="020F0502020204030204" pitchFamily="34" charset="0"/>
              </a:rPr>
              <a:t>200</a:t>
            </a:r>
          </a:p>
        </p:txBody>
      </p:sp>
      <p:sp>
        <p:nvSpPr>
          <p:cNvPr id="218145" name="TextBox 60"/>
          <p:cNvSpPr txBox="1">
            <a:spLocks noChangeArrowheads="1"/>
          </p:cNvSpPr>
          <p:nvPr/>
        </p:nvSpPr>
        <p:spPr bwMode="auto">
          <a:xfrm>
            <a:off x="4861323" y="2297907"/>
            <a:ext cx="104060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750" dirty="0">
                <a:solidFill>
                  <a:srgbClr val="494949"/>
                </a:solidFill>
                <a:latin typeface="Calibri" panose="020F0502020204030204" pitchFamily="34" charset="0"/>
              </a:rPr>
              <a:t>Answer</a:t>
            </a:r>
          </a:p>
        </p:txBody>
      </p:sp>
      <p:sp>
        <p:nvSpPr>
          <p:cNvPr id="218146" name="TextBox 68"/>
          <p:cNvSpPr txBox="1">
            <a:spLocks noChangeArrowheads="1"/>
          </p:cNvSpPr>
          <p:nvPr/>
        </p:nvSpPr>
        <p:spPr bwMode="auto">
          <a:xfrm>
            <a:off x="2701529" y="2952750"/>
            <a:ext cx="1031081"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750" dirty="0">
                <a:solidFill>
                  <a:srgbClr val="494949"/>
                </a:solidFill>
                <a:latin typeface="Calibri" panose="020F0502020204030204" pitchFamily="34" charset="0"/>
              </a:rPr>
              <a:t>RE-INVITE</a:t>
            </a:r>
          </a:p>
        </p:txBody>
      </p:sp>
      <p:cxnSp>
        <p:nvCxnSpPr>
          <p:cNvPr id="70" name="Straight Arrow Connector 69"/>
          <p:cNvCxnSpPr/>
          <p:nvPr/>
        </p:nvCxnSpPr>
        <p:spPr>
          <a:xfrm>
            <a:off x="3742135" y="3225404"/>
            <a:ext cx="1132284" cy="0"/>
          </a:xfrm>
          <a:prstGeom prst="straightConnector1">
            <a:avLst/>
          </a:prstGeom>
          <a:ln>
            <a:solidFill>
              <a:srgbClr val="0070C0"/>
            </a:solidFill>
            <a:prstDash val="sysDash"/>
            <a:headEnd type="none"/>
            <a:tailEnd type="triangle"/>
          </a:ln>
        </p:spPr>
        <p:style>
          <a:lnRef idx="2">
            <a:schemeClr val="dk1"/>
          </a:lnRef>
          <a:fillRef idx="0">
            <a:schemeClr val="dk1"/>
          </a:fillRef>
          <a:effectRef idx="1">
            <a:schemeClr val="dk1"/>
          </a:effectRef>
          <a:fontRef idx="minor">
            <a:schemeClr val="tx1"/>
          </a:fontRef>
        </p:style>
      </p:cxnSp>
      <p:sp>
        <p:nvSpPr>
          <p:cNvPr id="218148" name="TextBox 70"/>
          <p:cNvSpPr txBox="1">
            <a:spLocks noChangeArrowheads="1"/>
          </p:cNvSpPr>
          <p:nvPr/>
        </p:nvSpPr>
        <p:spPr bwMode="auto">
          <a:xfrm>
            <a:off x="3733801" y="3034904"/>
            <a:ext cx="112752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750" dirty="0">
                <a:solidFill>
                  <a:srgbClr val="494949"/>
                </a:solidFill>
                <a:latin typeface="Calibri" panose="020F0502020204030204" pitchFamily="34" charset="0"/>
              </a:rPr>
              <a:t>RE-INVITE</a:t>
            </a:r>
          </a:p>
        </p:txBody>
      </p:sp>
      <p:cxnSp>
        <p:nvCxnSpPr>
          <p:cNvPr id="73" name="Straight Arrow Connector 72"/>
          <p:cNvCxnSpPr/>
          <p:nvPr/>
        </p:nvCxnSpPr>
        <p:spPr>
          <a:xfrm>
            <a:off x="4861322" y="3321844"/>
            <a:ext cx="1023938" cy="0"/>
          </a:xfrm>
          <a:prstGeom prst="straightConnector1">
            <a:avLst/>
          </a:prstGeom>
          <a:ln>
            <a:solidFill>
              <a:srgbClr val="7F7F7F"/>
            </a:solidFill>
            <a:prstDash val="sysDash"/>
            <a:headEnd type="none"/>
            <a:tailEnd type="triangle"/>
          </a:ln>
        </p:spPr>
        <p:style>
          <a:lnRef idx="2">
            <a:schemeClr val="dk1"/>
          </a:lnRef>
          <a:fillRef idx="0">
            <a:schemeClr val="dk1"/>
          </a:fillRef>
          <a:effectRef idx="1">
            <a:schemeClr val="dk1"/>
          </a:effectRef>
          <a:fontRef idx="minor">
            <a:schemeClr val="tx1"/>
          </a:fontRef>
        </p:style>
      </p:cxnSp>
      <p:sp>
        <p:nvSpPr>
          <p:cNvPr id="218150" name="TextBox 75"/>
          <p:cNvSpPr txBox="1">
            <a:spLocks noChangeArrowheads="1"/>
          </p:cNvSpPr>
          <p:nvPr/>
        </p:nvSpPr>
        <p:spPr bwMode="auto">
          <a:xfrm>
            <a:off x="4845844" y="3137298"/>
            <a:ext cx="1052513"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750" dirty="0">
                <a:solidFill>
                  <a:srgbClr val="494949"/>
                </a:solidFill>
                <a:latin typeface="Calibri" panose="020F0502020204030204" pitchFamily="34" charset="0"/>
              </a:rPr>
              <a:t>Offer</a:t>
            </a:r>
          </a:p>
        </p:txBody>
      </p:sp>
      <p:cxnSp>
        <p:nvCxnSpPr>
          <p:cNvPr id="78" name="Straight Arrow Connector 77"/>
          <p:cNvCxnSpPr/>
          <p:nvPr/>
        </p:nvCxnSpPr>
        <p:spPr>
          <a:xfrm flipH="1">
            <a:off x="1569244" y="3690938"/>
            <a:ext cx="1129904" cy="0"/>
          </a:xfrm>
          <a:prstGeom prst="straightConnector1">
            <a:avLst/>
          </a:prstGeom>
          <a:ln>
            <a:solidFill>
              <a:srgbClr val="0070C0"/>
            </a:solidFill>
            <a:prstDash val="sysDash"/>
            <a:headEnd type="none"/>
            <a:tailEnd type="triangle"/>
          </a:ln>
        </p:spPr>
        <p:style>
          <a:lnRef idx="2">
            <a:schemeClr val="dk1"/>
          </a:lnRef>
          <a:fillRef idx="0">
            <a:schemeClr val="dk1"/>
          </a:fillRef>
          <a:effectRef idx="1">
            <a:schemeClr val="dk1"/>
          </a:effectRef>
          <a:fontRef idx="minor">
            <a:schemeClr val="tx1"/>
          </a:fontRef>
        </p:style>
      </p:cxnSp>
      <p:cxnSp>
        <p:nvCxnSpPr>
          <p:cNvPr id="79" name="Straight Arrow Connector 78"/>
          <p:cNvCxnSpPr/>
          <p:nvPr/>
        </p:nvCxnSpPr>
        <p:spPr>
          <a:xfrm flipH="1">
            <a:off x="2699147" y="3651647"/>
            <a:ext cx="1027509" cy="0"/>
          </a:xfrm>
          <a:prstGeom prst="straightConnector1">
            <a:avLst/>
          </a:prstGeom>
          <a:ln>
            <a:solidFill>
              <a:srgbClr val="0070C0"/>
            </a:solidFill>
            <a:prstDash val="sysDash"/>
            <a:headEnd type="none"/>
            <a:tailEnd type="triangle"/>
          </a:ln>
        </p:spPr>
        <p:style>
          <a:lnRef idx="2">
            <a:schemeClr val="dk1"/>
          </a:lnRef>
          <a:fillRef idx="0">
            <a:schemeClr val="dk1"/>
          </a:fillRef>
          <a:effectRef idx="1">
            <a:schemeClr val="dk1"/>
          </a:effectRef>
          <a:fontRef idx="minor">
            <a:schemeClr val="tx1"/>
          </a:fontRef>
        </p:style>
      </p:cxnSp>
      <p:cxnSp>
        <p:nvCxnSpPr>
          <p:cNvPr id="80" name="Straight Arrow Connector 79"/>
          <p:cNvCxnSpPr/>
          <p:nvPr/>
        </p:nvCxnSpPr>
        <p:spPr>
          <a:xfrm flipH="1">
            <a:off x="3726657" y="3586163"/>
            <a:ext cx="1127522" cy="0"/>
          </a:xfrm>
          <a:prstGeom prst="straightConnector1">
            <a:avLst/>
          </a:prstGeom>
          <a:ln>
            <a:solidFill>
              <a:srgbClr val="0070C0"/>
            </a:solidFill>
            <a:prstDash val="sysDash"/>
            <a:headEnd type="none"/>
            <a:tailEnd type="triangle"/>
          </a:ln>
        </p:spPr>
        <p:style>
          <a:lnRef idx="2">
            <a:schemeClr val="dk1"/>
          </a:lnRef>
          <a:fillRef idx="0">
            <a:schemeClr val="dk1"/>
          </a:fillRef>
          <a:effectRef idx="1">
            <a:schemeClr val="dk1"/>
          </a:effectRef>
          <a:fontRef idx="minor">
            <a:schemeClr val="tx1"/>
          </a:fontRef>
        </p:style>
      </p:cxnSp>
      <p:cxnSp>
        <p:nvCxnSpPr>
          <p:cNvPr id="81" name="Straight Arrow Connector 80"/>
          <p:cNvCxnSpPr/>
          <p:nvPr/>
        </p:nvCxnSpPr>
        <p:spPr>
          <a:xfrm flipH="1">
            <a:off x="4874419" y="3527822"/>
            <a:ext cx="1010841" cy="0"/>
          </a:xfrm>
          <a:prstGeom prst="straightConnector1">
            <a:avLst/>
          </a:prstGeom>
          <a:ln>
            <a:solidFill>
              <a:srgbClr val="7F7F7F"/>
            </a:solidFill>
            <a:prstDash val="sysDash"/>
            <a:headEnd type="none"/>
            <a:tailEnd type="triangle"/>
          </a:ln>
        </p:spPr>
        <p:style>
          <a:lnRef idx="2">
            <a:schemeClr val="dk1"/>
          </a:lnRef>
          <a:fillRef idx="0">
            <a:schemeClr val="dk1"/>
          </a:fillRef>
          <a:effectRef idx="1">
            <a:schemeClr val="dk1"/>
          </a:effectRef>
          <a:fontRef idx="minor">
            <a:schemeClr val="tx1"/>
          </a:fontRef>
        </p:style>
      </p:cxnSp>
      <p:sp>
        <p:nvSpPr>
          <p:cNvPr id="218155" name="TextBox 81"/>
          <p:cNvSpPr txBox="1">
            <a:spLocks noChangeArrowheads="1"/>
          </p:cNvSpPr>
          <p:nvPr/>
        </p:nvSpPr>
        <p:spPr bwMode="auto">
          <a:xfrm>
            <a:off x="2705100" y="3443288"/>
            <a:ext cx="10287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750" dirty="0">
                <a:solidFill>
                  <a:srgbClr val="494949"/>
                </a:solidFill>
                <a:latin typeface="Calibri" panose="020F0502020204030204" pitchFamily="34" charset="0"/>
              </a:rPr>
              <a:t>200</a:t>
            </a:r>
          </a:p>
        </p:txBody>
      </p:sp>
      <p:sp>
        <p:nvSpPr>
          <p:cNvPr id="218156" name="TextBox 82"/>
          <p:cNvSpPr txBox="1">
            <a:spLocks noChangeArrowheads="1"/>
          </p:cNvSpPr>
          <p:nvPr/>
        </p:nvSpPr>
        <p:spPr bwMode="auto">
          <a:xfrm>
            <a:off x="3726657" y="3401616"/>
            <a:ext cx="112752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750" dirty="0">
                <a:solidFill>
                  <a:srgbClr val="494949"/>
                </a:solidFill>
                <a:latin typeface="Calibri" panose="020F0502020204030204" pitchFamily="34" charset="0"/>
              </a:rPr>
              <a:t>200</a:t>
            </a:r>
          </a:p>
        </p:txBody>
      </p:sp>
      <p:sp>
        <p:nvSpPr>
          <p:cNvPr id="218157" name="TextBox 83"/>
          <p:cNvSpPr txBox="1">
            <a:spLocks noChangeArrowheads="1"/>
          </p:cNvSpPr>
          <p:nvPr/>
        </p:nvSpPr>
        <p:spPr bwMode="auto">
          <a:xfrm>
            <a:off x="4874419" y="3343275"/>
            <a:ext cx="1027510" cy="207749"/>
          </a:xfrm>
          <a:prstGeom prst="rect">
            <a:avLst/>
          </a:prstGeom>
          <a:noFill/>
          <a:ln w="9525">
            <a:solidFill>
              <a:schemeClr val="tx1"/>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750" dirty="0">
                <a:solidFill>
                  <a:srgbClr val="494949"/>
                </a:solidFill>
                <a:latin typeface="Calibri" panose="020F0502020204030204" pitchFamily="34" charset="0"/>
              </a:rPr>
              <a:t>Answer</a:t>
            </a:r>
          </a:p>
        </p:txBody>
      </p:sp>
      <p:sp>
        <p:nvSpPr>
          <p:cNvPr id="218158" name="TextBox 97"/>
          <p:cNvSpPr txBox="1">
            <a:spLocks noChangeArrowheads="1"/>
          </p:cNvSpPr>
          <p:nvPr/>
        </p:nvSpPr>
        <p:spPr bwMode="auto">
          <a:xfrm>
            <a:off x="1569244" y="3496866"/>
            <a:ext cx="11430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750" dirty="0">
                <a:solidFill>
                  <a:srgbClr val="494949"/>
                </a:solidFill>
                <a:latin typeface="Calibri" panose="020F0502020204030204" pitchFamily="34" charset="0"/>
              </a:rPr>
              <a:t>200</a:t>
            </a:r>
          </a:p>
        </p:txBody>
      </p:sp>
      <p:cxnSp>
        <p:nvCxnSpPr>
          <p:cNvPr id="102" name="Straight Arrow Connector 101"/>
          <p:cNvCxnSpPr/>
          <p:nvPr/>
        </p:nvCxnSpPr>
        <p:spPr>
          <a:xfrm>
            <a:off x="1578769" y="4010025"/>
            <a:ext cx="4312444" cy="0"/>
          </a:xfrm>
          <a:prstGeom prst="straightConnector1">
            <a:avLst/>
          </a:prstGeom>
          <a:ln>
            <a:solidFill>
              <a:srgbClr val="FFC000"/>
            </a:solidFill>
            <a:headEnd type="triangle"/>
            <a:tailEnd type="triangle"/>
          </a:ln>
        </p:spPr>
        <p:style>
          <a:lnRef idx="2">
            <a:schemeClr val="dk1"/>
          </a:lnRef>
          <a:fillRef idx="0">
            <a:schemeClr val="dk1"/>
          </a:fillRef>
          <a:effectRef idx="1">
            <a:schemeClr val="dk1"/>
          </a:effectRef>
          <a:fontRef idx="minor">
            <a:schemeClr val="tx1"/>
          </a:fontRef>
        </p:style>
      </p:cxnSp>
      <p:sp>
        <p:nvSpPr>
          <p:cNvPr id="218160" name="TextBox 102"/>
          <p:cNvSpPr txBox="1">
            <a:spLocks noChangeArrowheads="1"/>
          </p:cNvSpPr>
          <p:nvPr/>
        </p:nvSpPr>
        <p:spPr bwMode="auto">
          <a:xfrm>
            <a:off x="1578769" y="3815954"/>
            <a:ext cx="4329113"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750" dirty="0">
                <a:solidFill>
                  <a:srgbClr val="494949"/>
                </a:solidFill>
                <a:latin typeface="Calibri" panose="020F0502020204030204" pitchFamily="34" charset="0"/>
              </a:rPr>
              <a:t>Media: Audio + Video Stream 1: Shared App + Video Stream 2: Camera Video</a:t>
            </a:r>
          </a:p>
        </p:txBody>
      </p:sp>
      <p:sp>
        <p:nvSpPr>
          <p:cNvPr id="218161" name="TextBox 103"/>
          <p:cNvSpPr txBox="1">
            <a:spLocks noChangeArrowheads="1"/>
          </p:cNvSpPr>
          <p:nvPr/>
        </p:nvSpPr>
        <p:spPr bwMode="auto">
          <a:xfrm>
            <a:off x="1223963" y="4050507"/>
            <a:ext cx="211216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750" dirty="0">
                <a:solidFill>
                  <a:srgbClr val="494949"/>
                </a:solidFill>
                <a:latin typeface="Calibri" panose="020F0502020204030204" pitchFamily="34" charset="0"/>
              </a:rPr>
              <a:t>* Abridged SIP Transactions</a:t>
            </a:r>
          </a:p>
        </p:txBody>
      </p:sp>
      <p:cxnSp>
        <p:nvCxnSpPr>
          <p:cNvPr id="109" name="Straight Connector 108"/>
          <p:cNvCxnSpPr/>
          <p:nvPr/>
        </p:nvCxnSpPr>
        <p:spPr>
          <a:xfrm flipV="1">
            <a:off x="5885260" y="1481138"/>
            <a:ext cx="866775" cy="1237060"/>
          </a:xfrm>
          <a:prstGeom prst="line">
            <a:avLst/>
          </a:prstGeom>
        </p:spPr>
        <p:style>
          <a:lnRef idx="3">
            <a:schemeClr val="accent6"/>
          </a:lnRef>
          <a:fillRef idx="0">
            <a:schemeClr val="accent6"/>
          </a:fillRef>
          <a:effectRef idx="2">
            <a:schemeClr val="accent6"/>
          </a:effectRef>
          <a:fontRef idx="minor">
            <a:schemeClr val="tx1"/>
          </a:fontRef>
        </p:style>
      </p:cxnSp>
      <p:cxnSp>
        <p:nvCxnSpPr>
          <p:cNvPr id="111" name="Straight Connector 110"/>
          <p:cNvCxnSpPr/>
          <p:nvPr/>
        </p:nvCxnSpPr>
        <p:spPr>
          <a:xfrm flipV="1">
            <a:off x="5907881" y="2300288"/>
            <a:ext cx="901304" cy="417910"/>
          </a:xfrm>
          <a:prstGeom prst="line">
            <a:avLst/>
          </a:prstGeom>
        </p:spPr>
        <p:style>
          <a:lnRef idx="3">
            <a:schemeClr val="accent6"/>
          </a:lnRef>
          <a:fillRef idx="0">
            <a:schemeClr val="accent6"/>
          </a:fillRef>
          <a:effectRef idx="2">
            <a:schemeClr val="accent6"/>
          </a:effectRef>
          <a:fontRef idx="minor">
            <a:schemeClr val="tx1"/>
          </a:fontRef>
        </p:style>
      </p:cxnSp>
      <p:pic>
        <p:nvPicPr>
          <p:cNvPr id="218164" name="Picture 10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52035" y="1481138"/>
            <a:ext cx="1125140" cy="859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3" name="Straight Connector 112"/>
          <p:cNvCxnSpPr/>
          <p:nvPr/>
        </p:nvCxnSpPr>
        <p:spPr>
          <a:xfrm flipV="1">
            <a:off x="5878116" y="2772966"/>
            <a:ext cx="866775" cy="1237059"/>
          </a:xfrm>
          <a:prstGeom prst="line">
            <a:avLst/>
          </a:prstGeom>
        </p:spPr>
        <p:style>
          <a:lnRef idx="3">
            <a:schemeClr val="accent6"/>
          </a:lnRef>
          <a:fillRef idx="0">
            <a:schemeClr val="accent6"/>
          </a:fillRef>
          <a:effectRef idx="2">
            <a:schemeClr val="accent6"/>
          </a:effectRef>
          <a:fontRef idx="minor">
            <a:schemeClr val="tx1"/>
          </a:fontRef>
        </p:style>
      </p:cxnSp>
      <p:cxnSp>
        <p:nvCxnSpPr>
          <p:cNvPr id="114" name="Straight Connector 113"/>
          <p:cNvCxnSpPr/>
          <p:nvPr/>
        </p:nvCxnSpPr>
        <p:spPr>
          <a:xfrm flipV="1">
            <a:off x="5901928" y="3592116"/>
            <a:ext cx="900113" cy="417909"/>
          </a:xfrm>
          <a:prstGeom prst="line">
            <a:avLst/>
          </a:prstGeom>
        </p:spPr>
        <p:style>
          <a:lnRef idx="3">
            <a:schemeClr val="accent6"/>
          </a:lnRef>
          <a:fillRef idx="0">
            <a:schemeClr val="accent6"/>
          </a:fillRef>
          <a:effectRef idx="2">
            <a:schemeClr val="accent6"/>
          </a:effectRef>
          <a:fontRef idx="minor">
            <a:schemeClr val="tx1"/>
          </a:fontRef>
        </p:style>
      </p:cxnSp>
      <p:pic>
        <p:nvPicPr>
          <p:cNvPr id="218167" name="Picture 10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40128" y="2711053"/>
            <a:ext cx="1137047"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6265085"/>
      </p:ext>
    </p:extLst>
  </p:cSld>
  <p:clrMapOvr>
    <a:masterClrMapping/>
  </p:clrMapOvr>
  <p:transition>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H="1">
            <a:off x="638495" y="1476110"/>
            <a:ext cx="13626" cy="3282215"/>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8222621" y="1476110"/>
            <a:ext cx="14701" cy="3306064"/>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6934982" y="1354749"/>
            <a:ext cx="10000" cy="3419834"/>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628837" y="1498996"/>
            <a:ext cx="18505" cy="3267994"/>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93239" y="1510438"/>
            <a:ext cx="6465" cy="3258959"/>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3202067" y="1498996"/>
            <a:ext cx="1336" cy="3282808"/>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932904" y="1476110"/>
            <a:ext cx="578" cy="3296659"/>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295281" y="1178499"/>
            <a:ext cx="13230" cy="3586679"/>
          </a:xfrm>
          <a:prstGeom prst="line">
            <a:avLst/>
          </a:prstGeom>
          <a:ln w="12700">
            <a:solidFill>
              <a:srgbClr val="FF0000"/>
            </a:solidFill>
            <a:prstDash val="dashDot"/>
          </a:ln>
        </p:spPr>
        <p:style>
          <a:lnRef idx="2">
            <a:schemeClr val="accent1"/>
          </a:lnRef>
          <a:fillRef idx="0">
            <a:schemeClr val="accent1"/>
          </a:fillRef>
          <a:effectRef idx="1">
            <a:schemeClr val="accent1"/>
          </a:effectRef>
          <a:fontRef idx="minor">
            <a:schemeClr val="tx1"/>
          </a:fontRef>
        </p:style>
      </p:cxnSp>
      <p:pic>
        <p:nvPicPr>
          <p:cNvPr id="16" name="Picture 1028"/>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5226" y="893967"/>
            <a:ext cx="153288" cy="40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28"/>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9300" y="1462336"/>
            <a:ext cx="153288" cy="40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rot="5400000">
            <a:off x="1739402" y="652221"/>
            <a:ext cx="411171" cy="686272"/>
          </a:xfrm>
          <a:prstGeom prst="roundRect">
            <a:avLst/>
          </a:prstGeom>
          <a:solidFill>
            <a:srgbClr val="0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000" dirty="0" smtClean="0">
                <a:solidFill>
                  <a:schemeClr val="bg1"/>
                </a:solidFill>
              </a:rPr>
              <a:t>Reverse Proxy</a:t>
            </a:r>
            <a:endParaRPr lang="en-US" sz="1000" dirty="0">
              <a:solidFill>
                <a:schemeClr val="bg1"/>
              </a:solidFill>
            </a:endParaRPr>
          </a:p>
        </p:txBody>
      </p:sp>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9177" y="759963"/>
            <a:ext cx="473029" cy="479977"/>
          </a:xfrm>
          <a:prstGeom prst="rect">
            <a:avLst/>
          </a:prstGeom>
        </p:spPr>
      </p:pic>
      <p:grpSp>
        <p:nvGrpSpPr>
          <p:cNvPr id="34" name="Group 33"/>
          <p:cNvGrpSpPr/>
          <p:nvPr/>
        </p:nvGrpSpPr>
        <p:grpSpPr>
          <a:xfrm>
            <a:off x="5167333" y="809928"/>
            <a:ext cx="955776" cy="401232"/>
            <a:chOff x="5035813" y="889545"/>
            <a:chExt cx="955776" cy="401232"/>
          </a:xfrm>
        </p:grpSpPr>
        <p:sp>
          <p:nvSpPr>
            <p:cNvPr id="23" name="Rounded Rectangle 22"/>
            <p:cNvSpPr/>
            <p:nvPr/>
          </p:nvSpPr>
          <p:spPr>
            <a:xfrm>
              <a:off x="5109424" y="889545"/>
              <a:ext cx="870313" cy="384528"/>
            </a:xfrm>
            <a:prstGeom prst="roundRect">
              <a:avLst/>
            </a:prstGeom>
            <a:solidFill>
              <a:srgbClr val="3E5D8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FFFFF"/>
                </a:solidFill>
              </a:endParaRPr>
            </a:p>
          </p:txBody>
        </p:sp>
        <p:sp>
          <p:nvSpPr>
            <p:cNvPr id="24" name="TextBox 23"/>
            <p:cNvSpPr txBox="1"/>
            <p:nvPr/>
          </p:nvSpPr>
          <p:spPr>
            <a:xfrm>
              <a:off x="5035813" y="890667"/>
              <a:ext cx="955776" cy="400110"/>
            </a:xfrm>
            <a:prstGeom prst="rect">
              <a:avLst/>
            </a:prstGeom>
            <a:noFill/>
          </p:spPr>
          <p:txBody>
            <a:bodyPr wrap="square" rtlCol="0">
              <a:spAutoFit/>
            </a:bodyPr>
            <a:lstStyle/>
            <a:p>
              <a:pPr algn="ctr"/>
              <a:r>
                <a:rPr lang="en-US" sz="1000" dirty="0" smtClean="0">
                  <a:solidFill>
                    <a:schemeClr val="bg1"/>
                  </a:solidFill>
                </a:rPr>
                <a:t>Media Broker(s)</a:t>
              </a:r>
            </a:p>
          </p:txBody>
        </p:sp>
      </p:grpSp>
      <p:grpSp>
        <p:nvGrpSpPr>
          <p:cNvPr id="33" name="Group 32"/>
          <p:cNvGrpSpPr/>
          <p:nvPr/>
        </p:nvGrpSpPr>
        <p:grpSpPr>
          <a:xfrm>
            <a:off x="3859558" y="810784"/>
            <a:ext cx="1045130" cy="415266"/>
            <a:chOff x="3786526" y="890780"/>
            <a:chExt cx="1045130" cy="415266"/>
          </a:xfrm>
        </p:grpSpPr>
        <p:sp>
          <p:nvSpPr>
            <p:cNvPr id="25" name="Rounded Rectangle 24"/>
            <p:cNvSpPr/>
            <p:nvPr/>
          </p:nvSpPr>
          <p:spPr>
            <a:xfrm>
              <a:off x="3830501" y="890780"/>
              <a:ext cx="1001155" cy="415266"/>
            </a:xfrm>
            <a:prstGeom prst="roundRect">
              <a:avLst/>
            </a:prstGeom>
            <a:solidFill>
              <a:srgbClr val="3E5D8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FFFFF"/>
                </a:solidFill>
              </a:endParaRPr>
            </a:p>
          </p:txBody>
        </p:sp>
        <p:sp>
          <p:nvSpPr>
            <p:cNvPr id="26" name="TextBox 25"/>
            <p:cNvSpPr txBox="1"/>
            <p:nvPr/>
          </p:nvSpPr>
          <p:spPr>
            <a:xfrm>
              <a:off x="3786526" y="891902"/>
              <a:ext cx="1045130" cy="400110"/>
            </a:xfrm>
            <a:prstGeom prst="rect">
              <a:avLst/>
            </a:prstGeom>
            <a:noFill/>
          </p:spPr>
          <p:txBody>
            <a:bodyPr wrap="square" rtlCol="0">
              <a:spAutoFit/>
            </a:bodyPr>
            <a:lstStyle/>
            <a:p>
              <a:pPr algn="ctr"/>
              <a:endParaRPr lang="en-US" sz="1000" dirty="0" smtClean="0">
                <a:solidFill>
                  <a:schemeClr val="bg1"/>
                </a:solidFill>
              </a:endParaRPr>
            </a:p>
            <a:p>
              <a:pPr algn="ctr"/>
              <a:r>
                <a:rPr lang="en-US" sz="1000" dirty="0" smtClean="0">
                  <a:solidFill>
                    <a:schemeClr val="bg1"/>
                  </a:solidFill>
                </a:rPr>
                <a:t>Web Gateway</a:t>
              </a:r>
            </a:p>
          </p:txBody>
        </p:sp>
      </p:grpSp>
      <p:pic>
        <p:nvPicPr>
          <p:cNvPr id="27" name="Picture 3" descr="C:\Users\tsbutme\Desktop\256 Icons in Grey and Blue\Cisco Video Communications Server Control_unknown_256.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17404" y="779662"/>
            <a:ext cx="428939" cy="44027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businessman_videodeviceV2_trabns.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98747" y="823528"/>
            <a:ext cx="701491" cy="389127"/>
          </a:xfrm>
          <a:prstGeom prst="rect">
            <a:avLst/>
          </a:prstGeom>
        </p:spPr>
      </p:pic>
      <p:pic>
        <p:nvPicPr>
          <p:cNvPr id="29"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16380" y="780544"/>
            <a:ext cx="513309" cy="342207"/>
          </a:xfrm>
          <a:prstGeom prst="rect">
            <a:avLst/>
          </a:prstGeom>
        </p:spPr>
      </p:pic>
      <p:pic>
        <p:nvPicPr>
          <p:cNvPr id="30" name="Picture 29" descr="macbookpro_businessinfo.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9811" y="794423"/>
            <a:ext cx="589697" cy="434073"/>
          </a:xfrm>
          <a:prstGeom prst="rect">
            <a:avLst/>
          </a:prstGeom>
        </p:spPr>
      </p:pic>
      <p:pic>
        <p:nvPicPr>
          <p:cNvPr id="31" name="Picture 4" descr="C:\Users\AMacGowen\AppData\Local\Microsoft\Windows\Temporary Internet Files\Content.Outlook\IB3R1B6Q\video_calls_ivvr.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5143" y="716584"/>
            <a:ext cx="232290" cy="441916"/>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2840078" y="749964"/>
            <a:ext cx="2182327" cy="640484"/>
          </a:xfrm>
          <a:prstGeom prst="rect">
            <a:avLst/>
          </a:prstGeom>
          <a:noFill/>
          <a:ln w="12700">
            <a:solidFill>
              <a:srgbClr val="FF0000"/>
            </a:solidFill>
            <a:prstDash val="dashDot"/>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5" name="Title 3"/>
          <p:cNvSpPr>
            <a:spLocks noGrp="1"/>
          </p:cNvSpPr>
          <p:nvPr>
            <p:ph type="title"/>
          </p:nvPr>
        </p:nvSpPr>
        <p:spPr>
          <a:xfrm>
            <a:off x="1630787" y="170887"/>
            <a:ext cx="7276584" cy="566375"/>
          </a:xfrm>
        </p:spPr>
        <p:txBody>
          <a:bodyPr/>
          <a:lstStyle/>
          <a:p>
            <a:r>
              <a:rPr lang="en-US" sz="2800" dirty="0" smtClean="0"/>
              <a:t>General </a:t>
            </a:r>
            <a:r>
              <a:rPr lang="en-US" sz="2800" dirty="0" smtClean="0"/>
              <a:t>CaféX </a:t>
            </a:r>
            <a:r>
              <a:rPr lang="en-US" sz="2800" dirty="0" smtClean="0"/>
              <a:t>Call Flows</a:t>
            </a:r>
            <a:endParaRPr lang="en-US" sz="2800" dirty="0"/>
          </a:p>
        </p:txBody>
      </p:sp>
      <p:sp>
        <p:nvSpPr>
          <p:cNvPr id="37" name="TextBox 36"/>
          <p:cNvSpPr txBox="1"/>
          <p:nvPr/>
        </p:nvSpPr>
        <p:spPr>
          <a:xfrm>
            <a:off x="-76972" y="1195052"/>
            <a:ext cx="1281362" cy="215444"/>
          </a:xfrm>
          <a:prstGeom prst="rect">
            <a:avLst/>
          </a:prstGeom>
          <a:noFill/>
        </p:spPr>
        <p:txBody>
          <a:bodyPr wrap="square" rtlCol="0">
            <a:spAutoFit/>
          </a:bodyPr>
          <a:lstStyle/>
          <a:p>
            <a:pPr algn="ctr"/>
            <a:r>
              <a:rPr lang="en-US" sz="800" dirty="0" smtClean="0"/>
              <a:t>CaféX Fusion Client(s)</a:t>
            </a:r>
          </a:p>
        </p:txBody>
      </p:sp>
      <p:sp>
        <p:nvSpPr>
          <p:cNvPr id="38" name="TextBox 37"/>
          <p:cNvSpPr txBox="1"/>
          <p:nvPr/>
        </p:nvSpPr>
        <p:spPr>
          <a:xfrm>
            <a:off x="2566393" y="1184505"/>
            <a:ext cx="1281361" cy="215444"/>
          </a:xfrm>
          <a:prstGeom prst="rect">
            <a:avLst/>
          </a:prstGeom>
          <a:noFill/>
        </p:spPr>
        <p:txBody>
          <a:bodyPr wrap="square" rtlCol="0">
            <a:spAutoFit/>
          </a:bodyPr>
          <a:lstStyle/>
          <a:p>
            <a:pPr algn="ctr"/>
            <a:r>
              <a:rPr lang="en-US" sz="800" dirty="0" smtClean="0"/>
              <a:t>Web App</a:t>
            </a:r>
          </a:p>
        </p:txBody>
      </p:sp>
      <p:sp>
        <p:nvSpPr>
          <p:cNvPr id="39" name="TextBox 38"/>
          <p:cNvSpPr txBox="1"/>
          <p:nvPr/>
        </p:nvSpPr>
        <p:spPr>
          <a:xfrm>
            <a:off x="6299740" y="1179457"/>
            <a:ext cx="1281361" cy="215444"/>
          </a:xfrm>
          <a:prstGeom prst="rect">
            <a:avLst/>
          </a:prstGeom>
          <a:noFill/>
        </p:spPr>
        <p:txBody>
          <a:bodyPr wrap="square" rtlCol="0">
            <a:spAutoFit/>
          </a:bodyPr>
          <a:lstStyle/>
          <a:p>
            <a:pPr algn="ctr"/>
            <a:r>
              <a:rPr lang="en-US" sz="800" dirty="0" smtClean="0"/>
              <a:t>VCS C/E</a:t>
            </a:r>
          </a:p>
        </p:txBody>
      </p:sp>
      <p:sp>
        <p:nvSpPr>
          <p:cNvPr id="40" name="TextBox 39"/>
          <p:cNvSpPr txBox="1"/>
          <p:nvPr/>
        </p:nvSpPr>
        <p:spPr>
          <a:xfrm>
            <a:off x="7581101" y="1202342"/>
            <a:ext cx="1281361" cy="215444"/>
          </a:xfrm>
          <a:prstGeom prst="rect">
            <a:avLst/>
          </a:prstGeom>
          <a:noFill/>
        </p:spPr>
        <p:txBody>
          <a:bodyPr wrap="square" rtlCol="0">
            <a:spAutoFit/>
          </a:bodyPr>
          <a:lstStyle/>
          <a:p>
            <a:pPr algn="ctr"/>
            <a:r>
              <a:rPr lang="en-US" sz="800" dirty="0" smtClean="0"/>
              <a:t>Cisco Endpoints</a:t>
            </a:r>
          </a:p>
        </p:txBody>
      </p:sp>
      <p:sp>
        <p:nvSpPr>
          <p:cNvPr id="41" name="TextBox 40"/>
          <p:cNvSpPr txBox="1"/>
          <p:nvPr/>
        </p:nvSpPr>
        <p:spPr>
          <a:xfrm>
            <a:off x="3556341" y="1247728"/>
            <a:ext cx="835603" cy="215444"/>
          </a:xfrm>
          <a:prstGeom prst="rect">
            <a:avLst/>
          </a:prstGeom>
          <a:solidFill>
            <a:schemeClr val="bg1"/>
          </a:solidFill>
        </p:spPr>
        <p:txBody>
          <a:bodyPr wrap="square" rtlCol="0">
            <a:spAutoFit/>
          </a:bodyPr>
          <a:lstStyle/>
          <a:p>
            <a:pPr algn="ctr"/>
            <a:r>
              <a:rPr lang="en-US" sz="800" dirty="0" smtClean="0"/>
              <a:t>Same Server</a:t>
            </a:r>
          </a:p>
        </p:txBody>
      </p:sp>
      <p:grpSp>
        <p:nvGrpSpPr>
          <p:cNvPr id="101" name="Group 100"/>
          <p:cNvGrpSpPr/>
          <p:nvPr/>
        </p:nvGrpSpPr>
        <p:grpSpPr>
          <a:xfrm>
            <a:off x="663562" y="1499344"/>
            <a:ext cx="1269920" cy="203531"/>
            <a:chOff x="663562" y="1499344"/>
            <a:chExt cx="1269920" cy="203531"/>
          </a:xfrm>
        </p:grpSpPr>
        <p:cxnSp>
          <p:nvCxnSpPr>
            <p:cNvPr id="86" name="Straight Arrow Connector 85"/>
            <p:cNvCxnSpPr/>
            <p:nvPr/>
          </p:nvCxnSpPr>
          <p:spPr>
            <a:xfrm>
              <a:off x="663562" y="1613422"/>
              <a:ext cx="1269920" cy="0"/>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923662" y="1499344"/>
              <a:ext cx="731080" cy="203531"/>
            </a:xfrm>
            <a:prstGeom prst="rect">
              <a:avLst/>
            </a:prstGeom>
            <a:solidFill>
              <a:schemeClr val="bg1"/>
            </a:solidFill>
          </p:spPr>
          <p:txBody>
            <a:bodyPr wrap="square" rtlCol="0">
              <a:spAutoFit/>
            </a:bodyPr>
            <a:lstStyle/>
            <a:p>
              <a:pPr algn="ctr"/>
              <a:r>
                <a:rPr lang="en-US" sz="700" dirty="0" smtClean="0"/>
                <a:t>Client Login</a:t>
              </a:r>
            </a:p>
          </p:txBody>
        </p:sp>
      </p:grpSp>
      <p:grpSp>
        <p:nvGrpSpPr>
          <p:cNvPr id="90" name="Group 89"/>
          <p:cNvGrpSpPr/>
          <p:nvPr/>
        </p:nvGrpSpPr>
        <p:grpSpPr>
          <a:xfrm>
            <a:off x="1937154" y="1472304"/>
            <a:ext cx="1269920" cy="276999"/>
            <a:chOff x="1937154" y="1472304"/>
            <a:chExt cx="1269920" cy="276999"/>
          </a:xfrm>
        </p:grpSpPr>
        <p:cxnSp>
          <p:nvCxnSpPr>
            <p:cNvPr id="88" name="Straight Arrow Connector 87"/>
            <p:cNvCxnSpPr/>
            <p:nvPr/>
          </p:nvCxnSpPr>
          <p:spPr>
            <a:xfrm>
              <a:off x="1937154" y="1605624"/>
              <a:ext cx="1269920" cy="0"/>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a:off x="2167389" y="1472304"/>
              <a:ext cx="809052" cy="276999"/>
            </a:xfrm>
            <a:prstGeom prst="rect">
              <a:avLst/>
            </a:prstGeom>
            <a:solidFill>
              <a:schemeClr val="bg1"/>
            </a:solidFill>
          </p:spPr>
          <p:txBody>
            <a:bodyPr wrap="square" rtlCol="0">
              <a:spAutoFit/>
            </a:bodyPr>
            <a:lstStyle/>
            <a:p>
              <a:pPr algn="ctr"/>
              <a:r>
                <a:rPr lang="en-US" sz="600" dirty="0" smtClean="0"/>
                <a:t>Client REGISTER Request</a:t>
              </a:r>
            </a:p>
          </p:txBody>
        </p:sp>
      </p:grpSp>
      <p:grpSp>
        <p:nvGrpSpPr>
          <p:cNvPr id="91" name="Group 90"/>
          <p:cNvGrpSpPr/>
          <p:nvPr/>
        </p:nvGrpSpPr>
        <p:grpSpPr>
          <a:xfrm>
            <a:off x="3213569" y="1557360"/>
            <a:ext cx="1204267" cy="276999"/>
            <a:chOff x="2002807" y="1472304"/>
            <a:chExt cx="1204267" cy="276999"/>
          </a:xfrm>
        </p:grpSpPr>
        <p:cxnSp>
          <p:nvCxnSpPr>
            <p:cNvPr id="92" name="Straight Arrow Connector 91"/>
            <p:cNvCxnSpPr/>
            <p:nvPr/>
          </p:nvCxnSpPr>
          <p:spPr>
            <a:xfrm flipV="1">
              <a:off x="2002807" y="1605624"/>
              <a:ext cx="1204267" cy="2575"/>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2099022" y="1472304"/>
              <a:ext cx="923661" cy="276999"/>
            </a:xfrm>
            <a:prstGeom prst="rect">
              <a:avLst/>
            </a:prstGeom>
            <a:solidFill>
              <a:schemeClr val="bg1"/>
            </a:solidFill>
          </p:spPr>
          <p:txBody>
            <a:bodyPr wrap="square" rtlCol="0">
              <a:spAutoFit/>
            </a:bodyPr>
            <a:lstStyle/>
            <a:p>
              <a:pPr algn="ctr"/>
              <a:r>
                <a:rPr lang="en-US" sz="600" dirty="0" smtClean="0"/>
                <a:t>HTTPS Client REGISTER Request</a:t>
              </a:r>
            </a:p>
          </p:txBody>
        </p:sp>
      </p:grpSp>
      <p:cxnSp>
        <p:nvCxnSpPr>
          <p:cNvPr id="95" name="Straight Arrow Connector 94"/>
          <p:cNvCxnSpPr/>
          <p:nvPr/>
        </p:nvCxnSpPr>
        <p:spPr>
          <a:xfrm flipH="1">
            <a:off x="3203948" y="1938996"/>
            <a:ext cx="1181577" cy="4398"/>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sp>
        <p:nvSpPr>
          <p:cNvPr id="102" name="TextBox 101"/>
          <p:cNvSpPr txBox="1"/>
          <p:nvPr/>
        </p:nvSpPr>
        <p:spPr>
          <a:xfrm>
            <a:off x="3492592" y="1853779"/>
            <a:ext cx="615774" cy="205064"/>
          </a:xfrm>
          <a:prstGeom prst="rect">
            <a:avLst/>
          </a:prstGeom>
          <a:solidFill>
            <a:schemeClr val="bg1"/>
          </a:solidFill>
        </p:spPr>
        <p:txBody>
          <a:bodyPr wrap="square" rtlCol="0">
            <a:spAutoFit/>
          </a:bodyPr>
          <a:lstStyle/>
          <a:p>
            <a:pPr algn="ctr"/>
            <a:r>
              <a:rPr lang="en-US" sz="700" dirty="0" smtClean="0"/>
              <a:t>Session ID</a:t>
            </a:r>
          </a:p>
        </p:txBody>
      </p:sp>
      <p:grpSp>
        <p:nvGrpSpPr>
          <p:cNvPr id="135" name="Group 134"/>
          <p:cNvGrpSpPr/>
          <p:nvPr/>
        </p:nvGrpSpPr>
        <p:grpSpPr>
          <a:xfrm>
            <a:off x="1924293" y="1825209"/>
            <a:ext cx="1257006" cy="276999"/>
            <a:chOff x="1924293" y="1882933"/>
            <a:chExt cx="1257006" cy="276999"/>
          </a:xfrm>
        </p:grpSpPr>
        <p:cxnSp>
          <p:nvCxnSpPr>
            <p:cNvPr id="97" name="Straight Arrow Connector 96"/>
            <p:cNvCxnSpPr/>
            <p:nvPr/>
          </p:nvCxnSpPr>
          <p:spPr>
            <a:xfrm flipH="1">
              <a:off x="1924293" y="2004809"/>
              <a:ext cx="1257006" cy="5930"/>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sp>
          <p:nvSpPr>
            <p:cNvPr id="103" name="TextBox 102"/>
            <p:cNvSpPr txBox="1"/>
            <p:nvPr/>
          </p:nvSpPr>
          <p:spPr>
            <a:xfrm>
              <a:off x="2241801" y="1882933"/>
              <a:ext cx="635017" cy="276999"/>
            </a:xfrm>
            <a:prstGeom prst="rect">
              <a:avLst/>
            </a:prstGeom>
            <a:solidFill>
              <a:schemeClr val="bg1"/>
            </a:solidFill>
          </p:spPr>
          <p:txBody>
            <a:bodyPr wrap="square" rtlCol="0">
              <a:spAutoFit/>
            </a:bodyPr>
            <a:lstStyle/>
            <a:p>
              <a:pPr algn="ctr"/>
              <a:r>
                <a:rPr lang="en-US" sz="600" dirty="0" smtClean="0"/>
                <a:t>Login OK</a:t>
              </a:r>
            </a:p>
            <a:p>
              <a:pPr algn="ctr"/>
              <a:r>
                <a:rPr lang="en-US" sz="600" dirty="0" smtClean="0"/>
                <a:t>Session ID</a:t>
              </a:r>
            </a:p>
          </p:txBody>
        </p:sp>
      </p:grpSp>
      <p:grpSp>
        <p:nvGrpSpPr>
          <p:cNvPr id="136" name="Group 135"/>
          <p:cNvGrpSpPr/>
          <p:nvPr/>
        </p:nvGrpSpPr>
        <p:grpSpPr>
          <a:xfrm>
            <a:off x="654259" y="1833297"/>
            <a:ext cx="1285871" cy="276999"/>
            <a:chOff x="644638" y="1948746"/>
            <a:chExt cx="1285871" cy="276999"/>
          </a:xfrm>
        </p:grpSpPr>
        <p:cxnSp>
          <p:nvCxnSpPr>
            <p:cNvPr id="99" name="Straight Arrow Connector 98"/>
            <p:cNvCxnSpPr/>
            <p:nvPr/>
          </p:nvCxnSpPr>
          <p:spPr>
            <a:xfrm flipH="1">
              <a:off x="644638" y="2072155"/>
              <a:ext cx="1285871" cy="15550"/>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sp>
          <p:nvSpPr>
            <p:cNvPr id="104" name="TextBox 103"/>
            <p:cNvSpPr txBox="1"/>
            <p:nvPr/>
          </p:nvSpPr>
          <p:spPr>
            <a:xfrm>
              <a:off x="999089" y="1948746"/>
              <a:ext cx="635017" cy="276999"/>
            </a:xfrm>
            <a:prstGeom prst="rect">
              <a:avLst/>
            </a:prstGeom>
            <a:solidFill>
              <a:schemeClr val="bg1"/>
            </a:solidFill>
          </p:spPr>
          <p:txBody>
            <a:bodyPr wrap="square" rtlCol="0">
              <a:spAutoFit/>
            </a:bodyPr>
            <a:lstStyle/>
            <a:p>
              <a:pPr algn="ctr"/>
              <a:r>
                <a:rPr lang="en-US" sz="600" dirty="0" smtClean="0"/>
                <a:t>Login OK</a:t>
              </a:r>
            </a:p>
            <a:p>
              <a:pPr algn="ctr"/>
              <a:r>
                <a:rPr lang="en-US" sz="600" dirty="0" smtClean="0"/>
                <a:t>Session ID</a:t>
              </a:r>
            </a:p>
          </p:txBody>
        </p:sp>
      </p:grpSp>
      <p:grpSp>
        <p:nvGrpSpPr>
          <p:cNvPr id="105" name="Group 104"/>
          <p:cNvGrpSpPr/>
          <p:nvPr/>
        </p:nvGrpSpPr>
        <p:grpSpPr>
          <a:xfrm>
            <a:off x="671641" y="2161645"/>
            <a:ext cx="1269920" cy="184666"/>
            <a:chOff x="663562" y="1499344"/>
            <a:chExt cx="1269920" cy="184666"/>
          </a:xfrm>
        </p:grpSpPr>
        <p:cxnSp>
          <p:nvCxnSpPr>
            <p:cNvPr id="106" name="Straight Arrow Connector 105"/>
            <p:cNvCxnSpPr/>
            <p:nvPr/>
          </p:nvCxnSpPr>
          <p:spPr>
            <a:xfrm>
              <a:off x="663562" y="1613422"/>
              <a:ext cx="1269920" cy="0"/>
            </a:xfrm>
            <a:prstGeom prst="straightConnector1">
              <a:avLst/>
            </a:prstGeom>
            <a:ln w="12700">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107" name="TextBox 106"/>
            <p:cNvSpPr txBox="1"/>
            <p:nvPr/>
          </p:nvSpPr>
          <p:spPr>
            <a:xfrm>
              <a:off x="742396" y="1499344"/>
              <a:ext cx="1010254" cy="184666"/>
            </a:xfrm>
            <a:prstGeom prst="rect">
              <a:avLst/>
            </a:prstGeom>
            <a:solidFill>
              <a:schemeClr val="bg1"/>
            </a:solidFill>
          </p:spPr>
          <p:txBody>
            <a:bodyPr wrap="square" rtlCol="0">
              <a:spAutoFit/>
            </a:bodyPr>
            <a:lstStyle/>
            <a:p>
              <a:pPr algn="ctr"/>
              <a:r>
                <a:rPr lang="en-US" sz="600" dirty="0" smtClean="0"/>
                <a:t>Dial sip:xyz@cisco.com</a:t>
              </a:r>
            </a:p>
          </p:txBody>
        </p:sp>
      </p:grpSp>
      <p:grpSp>
        <p:nvGrpSpPr>
          <p:cNvPr id="108" name="Group 107"/>
          <p:cNvGrpSpPr/>
          <p:nvPr/>
        </p:nvGrpSpPr>
        <p:grpSpPr>
          <a:xfrm>
            <a:off x="1945233" y="2163467"/>
            <a:ext cx="2442156" cy="200055"/>
            <a:chOff x="1937154" y="1501166"/>
            <a:chExt cx="1269920" cy="200055"/>
          </a:xfrm>
        </p:grpSpPr>
        <p:cxnSp>
          <p:nvCxnSpPr>
            <p:cNvPr id="109" name="Straight Arrow Connector 108"/>
            <p:cNvCxnSpPr/>
            <p:nvPr/>
          </p:nvCxnSpPr>
          <p:spPr>
            <a:xfrm>
              <a:off x="1937154" y="1605624"/>
              <a:ext cx="1269920" cy="0"/>
            </a:xfrm>
            <a:prstGeom prst="straightConnector1">
              <a:avLst/>
            </a:prstGeom>
            <a:ln w="12700">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110" name="TextBox 109"/>
            <p:cNvSpPr txBox="1"/>
            <p:nvPr/>
          </p:nvSpPr>
          <p:spPr>
            <a:xfrm>
              <a:off x="2182400" y="1501166"/>
              <a:ext cx="684461" cy="200055"/>
            </a:xfrm>
            <a:prstGeom prst="rect">
              <a:avLst/>
            </a:prstGeom>
            <a:solidFill>
              <a:schemeClr val="bg1"/>
            </a:solidFill>
          </p:spPr>
          <p:txBody>
            <a:bodyPr wrap="square" rtlCol="0">
              <a:spAutoFit/>
            </a:bodyPr>
            <a:lstStyle/>
            <a:p>
              <a:pPr algn="ctr"/>
              <a:r>
                <a:rPr lang="en-US" sz="700" dirty="0"/>
                <a:t>Dial sip:xyz@cisco.com</a:t>
              </a:r>
            </a:p>
          </p:txBody>
        </p:sp>
      </p:grpSp>
      <p:grpSp>
        <p:nvGrpSpPr>
          <p:cNvPr id="114" name="Group 113"/>
          <p:cNvGrpSpPr/>
          <p:nvPr/>
        </p:nvGrpSpPr>
        <p:grpSpPr>
          <a:xfrm>
            <a:off x="4424331" y="2171557"/>
            <a:ext cx="1204267" cy="184666"/>
            <a:chOff x="2002807" y="1510787"/>
            <a:chExt cx="1204267" cy="184666"/>
          </a:xfrm>
        </p:grpSpPr>
        <p:cxnSp>
          <p:nvCxnSpPr>
            <p:cNvPr id="115" name="Straight Arrow Connector 114"/>
            <p:cNvCxnSpPr/>
            <p:nvPr/>
          </p:nvCxnSpPr>
          <p:spPr>
            <a:xfrm flipV="1">
              <a:off x="2002807" y="1605624"/>
              <a:ext cx="1204267" cy="2575"/>
            </a:xfrm>
            <a:prstGeom prst="straightConnector1">
              <a:avLst/>
            </a:prstGeom>
            <a:ln w="12700">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116" name="TextBox 115"/>
            <p:cNvSpPr txBox="1"/>
            <p:nvPr/>
          </p:nvSpPr>
          <p:spPr>
            <a:xfrm>
              <a:off x="2099022" y="1510787"/>
              <a:ext cx="923661" cy="184666"/>
            </a:xfrm>
            <a:prstGeom prst="rect">
              <a:avLst/>
            </a:prstGeom>
            <a:solidFill>
              <a:schemeClr val="bg1"/>
            </a:solidFill>
          </p:spPr>
          <p:txBody>
            <a:bodyPr wrap="square" rtlCol="0">
              <a:spAutoFit/>
            </a:bodyPr>
            <a:lstStyle/>
            <a:p>
              <a:pPr algn="ctr"/>
              <a:r>
                <a:rPr lang="en-US" sz="600" dirty="0" smtClean="0"/>
                <a:t>Allocate Resources</a:t>
              </a:r>
            </a:p>
          </p:txBody>
        </p:sp>
      </p:grpSp>
      <p:grpSp>
        <p:nvGrpSpPr>
          <p:cNvPr id="117" name="Group 116"/>
          <p:cNvGrpSpPr/>
          <p:nvPr/>
        </p:nvGrpSpPr>
        <p:grpSpPr>
          <a:xfrm>
            <a:off x="4422787" y="2400921"/>
            <a:ext cx="2514290" cy="200055"/>
            <a:chOff x="2002807" y="1510787"/>
            <a:chExt cx="1204267" cy="163796"/>
          </a:xfrm>
        </p:grpSpPr>
        <p:cxnSp>
          <p:nvCxnSpPr>
            <p:cNvPr id="118" name="Straight Arrow Connector 117"/>
            <p:cNvCxnSpPr/>
            <p:nvPr/>
          </p:nvCxnSpPr>
          <p:spPr>
            <a:xfrm flipV="1">
              <a:off x="2002807" y="1605624"/>
              <a:ext cx="1204267" cy="2575"/>
            </a:xfrm>
            <a:prstGeom prst="straightConnector1">
              <a:avLst/>
            </a:prstGeom>
            <a:ln w="12700">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119" name="TextBox 118"/>
            <p:cNvSpPr txBox="1"/>
            <p:nvPr/>
          </p:nvSpPr>
          <p:spPr>
            <a:xfrm>
              <a:off x="2280789" y="1510787"/>
              <a:ext cx="543789" cy="163796"/>
            </a:xfrm>
            <a:prstGeom prst="rect">
              <a:avLst/>
            </a:prstGeom>
            <a:solidFill>
              <a:schemeClr val="bg1"/>
            </a:solidFill>
          </p:spPr>
          <p:txBody>
            <a:bodyPr wrap="square" rtlCol="0">
              <a:spAutoFit/>
            </a:bodyPr>
            <a:lstStyle/>
            <a:p>
              <a:pPr algn="ctr"/>
              <a:r>
                <a:rPr lang="en-US" sz="700" dirty="0" smtClean="0"/>
                <a:t>SIP Invite</a:t>
              </a:r>
            </a:p>
          </p:txBody>
        </p:sp>
      </p:grpSp>
      <p:grpSp>
        <p:nvGrpSpPr>
          <p:cNvPr id="120" name="Group 119"/>
          <p:cNvGrpSpPr/>
          <p:nvPr/>
        </p:nvGrpSpPr>
        <p:grpSpPr>
          <a:xfrm>
            <a:off x="6946697" y="2409009"/>
            <a:ext cx="1306977" cy="188597"/>
            <a:chOff x="2002807" y="1510787"/>
            <a:chExt cx="1204267" cy="163796"/>
          </a:xfrm>
        </p:grpSpPr>
        <p:cxnSp>
          <p:nvCxnSpPr>
            <p:cNvPr id="121" name="Straight Arrow Connector 120"/>
            <p:cNvCxnSpPr/>
            <p:nvPr/>
          </p:nvCxnSpPr>
          <p:spPr>
            <a:xfrm flipV="1">
              <a:off x="2002807" y="1605624"/>
              <a:ext cx="1204267" cy="2575"/>
            </a:xfrm>
            <a:prstGeom prst="straightConnector1">
              <a:avLst/>
            </a:prstGeom>
            <a:ln w="12700">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122" name="TextBox 121"/>
            <p:cNvSpPr txBox="1"/>
            <p:nvPr/>
          </p:nvSpPr>
          <p:spPr>
            <a:xfrm>
              <a:off x="2280789" y="1510787"/>
              <a:ext cx="543789" cy="163796"/>
            </a:xfrm>
            <a:prstGeom prst="rect">
              <a:avLst/>
            </a:prstGeom>
            <a:solidFill>
              <a:schemeClr val="bg1"/>
            </a:solidFill>
          </p:spPr>
          <p:txBody>
            <a:bodyPr wrap="square" rtlCol="0">
              <a:spAutoFit/>
            </a:bodyPr>
            <a:lstStyle/>
            <a:p>
              <a:pPr algn="ctr"/>
              <a:r>
                <a:rPr lang="en-US" sz="700" dirty="0" smtClean="0"/>
                <a:t>SIP Invite</a:t>
              </a:r>
            </a:p>
          </p:txBody>
        </p:sp>
      </p:grpSp>
      <p:grpSp>
        <p:nvGrpSpPr>
          <p:cNvPr id="123" name="Group 122"/>
          <p:cNvGrpSpPr/>
          <p:nvPr/>
        </p:nvGrpSpPr>
        <p:grpSpPr>
          <a:xfrm>
            <a:off x="6945154" y="2667239"/>
            <a:ext cx="1306977" cy="200055"/>
            <a:chOff x="2002807" y="1510787"/>
            <a:chExt cx="1204267" cy="173747"/>
          </a:xfrm>
        </p:grpSpPr>
        <p:cxnSp>
          <p:nvCxnSpPr>
            <p:cNvPr id="124" name="Straight Arrow Connector 123"/>
            <p:cNvCxnSpPr/>
            <p:nvPr/>
          </p:nvCxnSpPr>
          <p:spPr>
            <a:xfrm flipV="1">
              <a:off x="2002807" y="1605624"/>
              <a:ext cx="1204267" cy="2575"/>
            </a:xfrm>
            <a:prstGeom prst="straightConnector1">
              <a:avLst/>
            </a:prstGeom>
            <a:ln w="12700">
              <a:solidFill>
                <a:schemeClr val="accent5"/>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5" name="TextBox 124"/>
            <p:cNvSpPr txBox="1"/>
            <p:nvPr/>
          </p:nvSpPr>
          <p:spPr>
            <a:xfrm>
              <a:off x="2172672" y="1510787"/>
              <a:ext cx="815613" cy="173747"/>
            </a:xfrm>
            <a:prstGeom prst="rect">
              <a:avLst/>
            </a:prstGeom>
            <a:solidFill>
              <a:schemeClr val="bg1"/>
            </a:solidFill>
          </p:spPr>
          <p:txBody>
            <a:bodyPr wrap="square" rtlCol="0">
              <a:spAutoFit/>
            </a:bodyPr>
            <a:lstStyle/>
            <a:p>
              <a:pPr algn="ctr"/>
              <a:r>
                <a:rPr lang="en-US" sz="700" dirty="0" smtClean="0"/>
                <a:t>SIP CALL Setup</a:t>
              </a:r>
            </a:p>
          </p:txBody>
        </p:sp>
      </p:grpSp>
      <p:grpSp>
        <p:nvGrpSpPr>
          <p:cNvPr id="126" name="Group 125"/>
          <p:cNvGrpSpPr/>
          <p:nvPr/>
        </p:nvGrpSpPr>
        <p:grpSpPr>
          <a:xfrm>
            <a:off x="4387390" y="2675325"/>
            <a:ext cx="2535436" cy="200055"/>
            <a:chOff x="2002807" y="1536602"/>
            <a:chExt cx="1204267" cy="134202"/>
          </a:xfrm>
        </p:grpSpPr>
        <p:cxnSp>
          <p:nvCxnSpPr>
            <p:cNvPr id="127" name="Straight Arrow Connector 126"/>
            <p:cNvCxnSpPr/>
            <p:nvPr/>
          </p:nvCxnSpPr>
          <p:spPr>
            <a:xfrm flipV="1">
              <a:off x="2002807" y="1605624"/>
              <a:ext cx="1204267" cy="2575"/>
            </a:xfrm>
            <a:prstGeom prst="straightConnector1">
              <a:avLst/>
            </a:prstGeom>
            <a:ln w="12700">
              <a:solidFill>
                <a:schemeClr val="accent5"/>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8" name="TextBox 127"/>
            <p:cNvSpPr txBox="1"/>
            <p:nvPr/>
          </p:nvSpPr>
          <p:spPr>
            <a:xfrm>
              <a:off x="2282351" y="1536602"/>
              <a:ext cx="629875" cy="134202"/>
            </a:xfrm>
            <a:prstGeom prst="rect">
              <a:avLst/>
            </a:prstGeom>
            <a:solidFill>
              <a:schemeClr val="bg1"/>
            </a:solidFill>
          </p:spPr>
          <p:txBody>
            <a:bodyPr wrap="square" rtlCol="0">
              <a:spAutoFit/>
            </a:bodyPr>
            <a:lstStyle/>
            <a:p>
              <a:pPr algn="ctr"/>
              <a:r>
                <a:rPr lang="en-US" sz="700" dirty="0" smtClean="0"/>
                <a:t>SIP CALL Setup</a:t>
              </a:r>
            </a:p>
          </p:txBody>
        </p:sp>
      </p:grpSp>
      <p:grpSp>
        <p:nvGrpSpPr>
          <p:cNvPr id="129" name="Group 128"/>
          <p:cNvGrpSpPr/>
          <p:nvPr/>
        </p:nvGrpSpPr>
        <p:grpSpPr>
          <a:xfrm>
            <a:off x="1893887" y="2673793"/>
            <a:ext cx="2535436" cy="200055"/>
            <a:chOff x="2002807" y="1536602"/>
            <a:chExt cx="1204267" cy="134202"/>
          </a:xfrm>
        </p:grpSpPr>
        <p:cxnSp>
          <p:nvCxnSpPr>
            <p:cNvPr id="130" name="Straight Arrow Connector 129"/>
            <p:cNvCxnSpPr/>
            <p:nvPr/>
          </p:nvCxnSpPr>
          <p:spPr>
            <a:xfrm flipV="1">
              <a:off x="2002807" y="1605624"/>
              <a:ext cx="1204267" cy="2575"/>
            </a:xfrm>
            <a:prstGeom prst="straightConnector1">
              <a:avLst/>
            </a:prstGeom>
            <a:ln w="12700">
              <a:solidFill>
                <a:schemeClr val="accent5"/>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1" name="TextBox 130"/>
            <p:cNvSpPr txBox="1"/>
            <p:nvPr/>
          </p:nvSpPr>
          <p:spPr>
            <a:xfrm>
              <a:off x="2172672" y="1536602"/>
              <a:ext cx="815613" cy="134202"/>
            </a:xfrm>
            <a:prstGeom prst="rect">
              <a:avLst/>
            </a:prstGeom>
            <a:solidFill>
              <a:schemeClr val="bg1"/>
            </a:solidFill>
          </p:spPr>
          <p:txBody>
            <a:bodyPr wrap="square" rtlCol="0">
              <a:spAutoFit/>
            </a:bodyPr>
            <a:lstStyle/>
            <a:p>
              <a:pPr algn="ctr"/>
              <a:r>
                <a:rPr lang="en-US" sz="700" dirty="0" smtClean="0"/>
                <a:t>HTTPS (WebRTC) CALL Setup</a:t>
              </a:r>
            </a:p>
          </p:txBody>
        </p:sp>
      </p:grpSp>
      <p:grpSp>
        <p:nvGrpSpPr>
          <p:cNvPr id="132" name="Group 131"/>
          <p:cNvGrpSpPr/>
          <p:nvPr/>
        </p:nvGrpSpPr>
        <p:grpSpPr>
          <a:xfrm>
            <a:off x="631931" y="2653019"/>
            <a:ext cx="1301984" cy="307776"/>
            <a:chOff x="2002807" y="1536602"/>
            <a:chExt cx="1204267" cy="170095"/>
          </a:xfrm>
        </p:grpSpPr>
        <p:cxnSp>
          <p:nvCxnSpPr>
            <p:cNvPr id="133" name="Straight Arrow Connector 132"/>
            <p:cNvCxnSpPr/>
            <p:nvPr/>
          </p:nvCxnSpPr>
          <p:spPr>
            <a:xfrm flipV="1">
              <a:off x="2002807" y="1605624"/>
              <a:ext cx="1204267" cy="2575"/>
            </a:xfrm>
            <a:prstGeom prst="straightConnector1">
              <a:avLst/>
            </a:prstGeom>
            <a:ln w="12700">
              <a:solidFill>
                <a:schemeClr val="accent5"/>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4" name="TextBox 133"/>
            <p:cNvSpPr txBox="1"/>
            <p:nvPr/>
          </p:nvSpPr>
          <p:spPr>
            <a:xfrm>
              <a:off x="2172672" y="1536602"/>
              <a:ext cx="874214" cy="170095"/>
            </a:xfrm>
            <a:prstGeom prst="rect">
              <a:avLst/>
            </a:prstGeom>
            <a:solidFill>
              <a:schemeClr val="bg1"/>
            </a:solidFill>
          </p:spPr>
          <p:txBody>
            <a:bodyPr wrap="square" rtlCol="0">
              <a:spAutoFit/>
            </a:bodyPr>
            <a:lstStyle/>
            <a:p>
              <a:pPr algn="ctr"/>
              <a:r>
                <a:rPr lang="en-US" sz="700" dirty="0" smtClean="0"/>
                <a:t>HTTPS (WebRTC) CALL Setup</a:t>
              </a:r>
            </a:p>
          </p:txBody>
        </p:sp>
      </p:grpSp>
      <p:grpSp>
        <p:nvGrpSpPr>
          <p:cNvPr id="137" name="Group 136"/>
          <p:cNvGrpSpPr/>
          <p:nvPr/>
        </p:nvGrpSpPr>
        <p:grpSpPr>
          <a:xfrm>
            <a:off x="641553" y="3047479"/>
            <a:ext cx="4996626" cy="200054"/>
            <a:chOff x="2002807" y="1557058"/>
            <a:chExt cx="1204267" cy="106348"/>
          </a:xfrm>
        </p:grpSpPr>
        <p:cxnSp>
          <p:nvCxnSpPr>
            <p:cNvPr id="138" name="Straight Arrow Connector 137"/>
            <p:cNvCxnSpPr/>
            <p:nvPr/>
          </p:nvCxnSpPr>
          <p:spPr>
            <a:xfrm flipV="1">
              <a:off x="2002807" y="1605624"/>
              <a:ext cx="1204267" cy="2575"/>
            </a:xfrm>
            <a:prstGeom prst="straightConnector1">
              <a:avLst/>
            </a:prstGeom>
            <a:ln w="12700">
              <a:solidFill>
                <a:srgbClr val="0B00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9" name="TextBox 138"/>
            <p:cNvSpPr txBox="1"/>
            <p:nvPr/>
          </p:nvSpPr>
          <p:spPr>
            <a:xfrm>
              <a:off x="2465017" y="1557058"/>
              <a:ext cx="310737" cy="106348"/>
            </a:xfrm>
            <a:prstGeom prst="rect">
              <a:avLst/>
            </a:prstGeom>
            <a:solidFill>
              <a:schemeClr val="bg1"/>
            </a:solidFill>
          </p:spPr>
          <p:txBody>
            <a:bodyPr wrap="square" rtlCol="0">
              <a:spAutoFit/>
            </a:bodyPr>
            <a:lstStyle/>
            <a:p>
              <a:pPr algn="ctr"/>
              <a:r>
                <a:rPr lang="en-US" sz="700" dirty="0" smtClean="0"/>
                <a:t>SRTP / SRTCP</a:t>
              </a:r>
            </a:p>
          </p:txBody>
        </p:sp>
      </p:grpSp>
      <p:grpSp>
        <p:nvGrpSpPr>
          <p:cNvPr id="140" name="Group 139"/>
          <p:cNvGrpSpPr/>
          <p:nvPr/>
        </p:nvGrpSpPr>
        <p:grpSpPr>
          <a:xfrm>
            <a:off x="5638178" y="3026706"/>
            <a:ext cx="1306977" cy="200056"/>
            <a:chOff x="2002807" y="1557058"/>
            <a:chExt cx="1204267" cy="94511"/>
          </a:xfrm>
        </p:grpSpPr>
        <p:cxnSp>
          <p:nvCxnSpPr>
            <p:cNvPr id="141" name="Straight Arrow Connector 140"/>
            <p:cNvCxnSpPr/>
            <p:nvPr/>
          </p:nvCxnSpPr>
          <p:spPr>
            <a:xfrm flipV="1">
              <a:off x="2002807" y="1605624"/>
              <a:ext cx="1204267" cy="2575"/>
            </a:xfrm>
            <a:prstGeom prst="straightConnector1">
              <a:avLst/>
            </a:prstGeom>
            <a:ln w="12700">
              <a:solidFill>
                <a:srgbClr val="0B00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2" name="TextBox 141"/>
            <p:cNvSpPr txBox="1"/>
            <p:nvPr/>
          </p:nvSpPr>
          <p:spPr>
            <a:xfrm>
              <a:off x="2277634" y="1557058"/>
              <a:ext cx="656036" cy="94511"/>
            </a:xfrm>
            <a:prstGeom prst="rect">
              <a:avLst/>
            </a:prstGeom>
            <a:solidFill>
              <a:schemeClr val="bg1"/>
            </a:solidFill>
          </p:spPr>
          <p:txBody>
            <a:bodyPr wrap="square" rtlCol="0">
              <a:spAutoFit/>
            </a:bodyPr>
            <a:lstStyle/>
            <a:p>
              <a:pPr algn="ctr"/>
              <a:r>
                <a:rPr lang="en-US" sz="700" dirty="0" smtClean="0"/>
                <a:t>RTP / RTCP</a:t>
              </a:r>
            </a:p>
          </p:txBody>
        </p:sp>
      </p:grpSp>
      <p:grpSp>
        <p:nvGrpSpPr>
          <p:cNvPr id="143" name="Group 142"/>
          <p:cNvGrpSpPr/>
          <p:nvPr/>
        </p:nvGrpSpPr>
        <p:grpSpPr>
          <a:xfrm>
            <a:off x="6935532" y="3025174"/>
            <a:ext cx="1306977" cy="200056"/>
            <a:chOff x="2002807" y="1557058"/>
            <a:chExt cx="1204267" cy="94511"/>
          </a:xfrm>
        </p:grpSpPr>
        <p:cxnSp>
          <p:nvCxnSpPr>
            <p:cNvPr id="144" name="Straight Arrow Connector 143"/>
            <p:cNvCxnSpPr/>
            <p:nvPr/>
          </p:nvCxnSpPr>
          <p:spPr>
            <a:xfrm flipV="1">
              <a:off x="2002807" y="1605624"/>
              <a:ext cx="1204267" cy="2575"/>
            </a:xfrm>
            <a:prstGeom prst="straightConnector1">
              <a:avLst/>
            </a:prstGeom>
            <a:ln w="12700">
              <a:solidFill>
                <a:srgbClr val="0B00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5" name="TextBox 144"/>
            <p:cNvSpPr txBox="1"/>
            <p:nvPr/>
          </p:nvSpPr>
          <p:spPr>
            <a:xfrm>
              <a:off x="2277634" y="1557058"/>
              <a:ext cx="656036" cy="94511"/>
            </a:xfrm>
            <a:prstGeom prst="rect">
              <a:avLst/>
            </a:prstGeom>
            <a:solidFill>
              <a:schemeClr val="bg1"/>
            </a:solidFill>
          </p:spPr>
          <p:txBody>
            <a:bodyPr wrap="square" rtlCol="0">
              <a:spAutoFit/>
            </a:bodyPr>
            <a:lstStyle/>
            <a:p>
              <a:pPr algn="ctr"/>
              <a:r>
                <a:rPr lang="en-US" sz="700" dirty="0" smtClean="0"/>
                <a:t>RTP / RTCP</a:t>
              </a:r>
            </a:p>
          </p:txBody>
        </p:sp>
      </p:grpSp>
      <p:grpSp>
        <p:nvGrpSpPr>
          <p:cNvPr id="146" name="Group 145"/>
          <p:cNvGrpSpPr/>
          <p:nvPr/>
        </p:nvGrpSpPr>
        <p:grpSpPr>
          <a:xfrm>
            <a:off x="689340" y="3343467"/>
            <a:ext cx="1269920" cy="184666"/>
            <a:chOff x="663562" y="1499344"/>
            <a:chExt cx="1269920" cy="184666"/>
          </a:xfrm>
        </p:grpSpPr>
        <p:cxnSp>
          <p:nvCxnSpPr>
            <p:cNvPr id="147" name="Straight Arrow Connector 146"/>
            <p:cNvCxnSpPr/>
            <p:nvPr/>
          </p:nvCxnSpPr>
          <p:spPr>
            <a:xfrm>
              <a:off x="663562" y="1613422"/>
              <a:ext cx="1269920" cy="0"/>
            </a:xfrm>
            <a:prstGeom prst="straightConnector1">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8" name="TextBox 147"/>
            <p:cNvSpPr txBox="1"/>
            <p:nvPr/>
          </p:nvSpPr>
          <p:spPr>
            <a:xfrm>
              <a:off x="1003719" y="1499344"/>
              <a:ext cx="558046" cy="184666"/>
            </a:xfrm>
            <a:prstGeom prst="rect">
              <a:avLst/>
            </a:prstGeom>
            <a:solidFill>
              <a:schemeClr val="bg1"/>
            </a:solidFill>
          </p:spPr>
          <p:txBody>
            <a:bodyPr wrap="square" rtlCol="0">
              <a:spAutoFit/>
            </a:bodyPr>
            <a:lstStyle/>
            <a:p>
              <a:pPr algn="ctr"/>
              <a:r>
                <a:rPr lang="en-US" sz="600" dirty="0" smtClean="0"/>
                <a:t>End Call</a:t>
              </a:r>
            </a:p>
          </p:txBody>
        </p:sp>
      </p:grpSp>
      <p:grpSp>
        <p:nvGrpSpPr>
          <p:cNvPr id="149" name="Group 148"/>
          <p:cNvGrpSpPr/>
          <p:nvPr/>
        </p:nvGrpSpPr>
        <p:grpSpPr>
          <a:xfrm>
            <a:off x="1962932" y="3345289"/>
            <a:ext cx="2442156" cy="200055"/>
            <a:chOff x="1937154" y="1501166"/>
            <a:chExt cx="1269920" cy="200055"/>
          </a:xfrm>
        </p:grpSpPr>
        <p:cxnSp>
          <p:nvCxnSpPr>
            <p:cNvPr id="150" name="Straight Arrow Connector 149"/>
            <p:cNvCxnSpPr/>
            <p:nvPr/>
          </p:nvCxnSpPr>
          <p:spPr>
            <a:xfrm>
              <a:off x="1937154" y="1605624"/>
              <a:ext cx="1269920" cy="0"/>
            </a:xfrm>
            <a:prstGeom prst="straightConnector1">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1" name="TextBox 150"/>
            <p:cNvSpPr txBox="1"/>
            <p:nvPr/>
          </p:nvSpPr>
          <p:spPr>
            <a:xfrm>
              <a:off x="2362343" y="1501166"/>
              <a:ext cx="425269" cy="200055"/>
            </a:xfrm>
            <a:prstGeom prst="rect">
              <a:avLst/>
            </a:prstGeom>
            <a:solidFill>
              <a:schemeClr val="bg1"/>
            </a:solidFill>
          </p:spPr>
          <p:txBody>
            <a:bodyPr wrap="square" rtlCol="0">
              <a:spAutoFit/>
            </a:bodyPr>
            <a:lstStyle/>
            <a:p>
              <a:pPr algn="ctr"/>
              <a:r>
                <a:rPr lang="en-US" sz="700" dirty="0" smtClean="0"/>
                <a:t>End Call</a:t>
              </a:r>
              <a:endParaRPr lang="en-US" sz="700" dirty="0"/>
            </a:p>
          </p:txBody>
        </p:sp>
      </p:grpSp>
      <p:grpSp>
        <p:nvGrpSpPr>
          <p:cNvPr id="152" name="Group 151"/>
          <p:cNvGrpSpPr/>
          <p:nvPr/>
        </p:nvGrpSpPr>
        <p:grpSpPr>
          <a:xfrm>
            <a:off x="4442030" y="3353379"/>
            <a:ext cx="1204267" cy="200055"/>
            <a:chOff x="2002807" y="1510787"/>
            <a:chExt cx="1204267" cy="200055"/>
          </a:xfrm>
        </p:grpSpPr>
        <p:cxnSp>
          <p:nvCxnSpPr>
            <p:cNvPr id="153" name="Straight Arrow Connector 152"/>
            <p:cNvCxnSpPr/>
            <p:nvPr/>
          </p:nvCxnSpPr>
          <p:spPr>
            <a:xfrm flipV="1">
              <a:off x="2002807" y="1605624"/>
              <a:ext cx="1204267" cy="2575"/>
            </a:xfrm>
            <a:prstGeom prst="straightConnector1">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4" name="TextBox 153"/>
            <p:cNvSpPr txBox="1"/>
            <p:nvPr/>
          </p:nvSpPr>
          <p:spPr>
            <a:xfrm>
              <a:off x="2099022" y="1510787"/>
              <a:ext cx="923661" cy="200055"/>
            </a:xfrm>
            <a:prstGeom prst="rect">
              <a:avLst/>
            </a:prstGeom>
            <a:solidFill>
              <a:schemeClr val="bg1"/>
            </a:solidFill>
          </p:spPr>
          <p:txBody>
            <a:bodyPr wrap="square" rtlCol="0">
              <a:spAutoFit/>
            </a:bodyPr>
            <a:lstStyle/>
            <a:p>
              <a:pPr algn="ctr"/>
              <a:r>
                <a:rPr lang="en-US" sz="700" dirty="0" smtClean="0"/>
                <a:t>Clear Resources</a:t>
              </a:r>
            </a:p>
          </p:txBody>
        </p:sp>
      </p:grpSp>
      <p:grpSp>
        <p:nvGrpSpPr>
          <p:cNvPr id="155" name="Group 154"/>
          <p:cNvGrpSpPr/>
          <p:nvPr/>
        </p:nvGrpSpPr>
        <p:grpSpPr>
          <a:xfrm>
            <a:off x="4411621" y="3592366"/>
            <a:ext cx="2514290" cy="207838"/>
            <a:chOff x="2002807" y="1518664"/>
            <a:chExt cx="1204267" cy="170168"/>
          </a:xfrm>
        </p:grpSpPr>
        <p:cxnSp>
          <p:nvCxnSpPr>
            <p:cNvPr id="156" name="Straight Arrow Connector 155"/>
            <p:cNvCxnSpPr/>
            <p:nvPr/>
          </p:nvCxnSpPr>
          <p:spPr>
            <a:xfrm flipV="1">
              <a:off x="2002807" y="1605624"/>
              <a:ext cx="1204267" cy="2575"/>
            </a:xfrm>
            <a:prstGeom prst="straightConnector1">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7" name="TextBox 156"/>
            <p:cNvSpPr txBox="1"/>
            <p:nvPr/>
          </p:nvSpPr>
          <p:spPr>
            <a:xfrm>
              <a:off x="2414432" y="1518664"/>
              <a:ext cx="360193" cy="170168"/>
            </a:xfrm>
            <a:prstGeom prst="rect">
              <a:avLst/>
            </a:prstGeom>
            <a:solidFill>
              <a:schemeClr val="bg1"/>
            </a:solidFill>
          </p:spPr>
          <p:txBody>
            <a:bodyPr wrap="square" rtlCol="0">
              <a:spAutoFit/>
            </a:bodyPr>
            <a:lstStyle/>
            <a:p>
              <a:pPr algn="ctr"/>
              <a:r>
                <a:rPr lang="en-US" sz="700" dirty="0" smtClean="0"/>
                <a:t>SIP Bye</a:t>
              </a:r>
            </a:p>
          </p:txBody>
        </p:sp>
      </p:grpSp>
      <p:grpSp>
        <p:nvGrpSpPr>
          <p:cNvPr id="158" name="Group 157"/>
          <p:cNvGrpSpPr/>
          <p:nvPr/>
        </p:nvGrpSpPr>
        <p:grpSpPr>
          <a:xfrm>
            <a:off x="6935531" y="3590832"/>
            <a:ext cx="1306977" cy="200055"/>
            <a:chOff x="2002807" y="1510787"/>
            <a:chExt cx="1204267" cy="173747"/>
          </a:xfrm>
        </p:grpSpPr>
        <p:cxnSp>
          <p:nvCxnSpPr>
            <p:cNvPr id="159" name="Straight Arrow Connector 158"/>
            <p:cNvCxnSpPr/>
            <p:nvPr/>
          </p:nvCxnSpPr>
          <p:spPr>
            <a:xfrm flipV="1">
              <a:off x="2002807" y="1605624"/>
              <a:ext cx="1204267" cy="2575"/>
            </a:xfrm>
            <a:prstGeom prst="straightConnector1">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0" name="TextBox 159"/>
            <p:cNvSpPr txBox="1"/>
            <p:nvPr/>
          </p:nvSpPr>
          <p:spPr>
            <a:xfrm>
              <a:off x="2280789" y="1510787"/>
              <a:ext cx="543789" cy="173747"/>
            </a:xfrm>
            <a:prstGeom prst="rect">
              <a:avLst/>
            </a:prstGeom>
            <a:solidFill>
              <a:schemeClr val="bg1"/>
            </a:solidFill>
          </p:spPr>
          <p:txBody>
            <a:bodyPr wrap="square" rtlCol="0">
              <a:spAutoFit/>
            </a:bodyPr>
            <a:lstStyle/>
            <a:p>
              <a:pPr algn="ctr"/>
              <a:r>
                <a:rPr lang="en-US" sz="700" dirty="0" smtClean="0"/>
                <a:t>SIP Bye</a:t>
              </a:r>
            </a:p>
          </p:txBody>
        </p:sp>
      </p:grpSp>
      <p:grpSp>
        <p:nvGrpSpPr>
          <p:cNvPr id="161" name="Group 160"/>
          <p:cNvGrpSpPr/>
          <p:nvPr/>
        </p:nvGrpSpPr>
        <p:grpSpPr>
          <a:xfrm>
            <a:off x="6933989" y="3868302"/>
            <a:ext cx="1306977" cy="200055"/>
            <a:chOff x="2002807" y="1510787"/>
            <a:chExt cx="1204267" cy="173747"/>
          </a:xfrm>
        </p:grpSpPr>
        <p:cxnSp>
          <p:nvCxnSpPr>
            <p:cNvPr id="162" name="Straight Arrow Connector 161"/>
            <p:cNvCxnSpPr/>
            <p:nvPr/>
          </p:nvCxnSpPr>
          <p:spPr>
            <a:xfrm flipV="1">
              <a:off x="2002807" y="1605624"/>
              <a:ext cx="1204267" cy="2575"/>
            </a:xfrm>
            <a:prstGeom prst="straightConnector1">
              <a:avLst/>
            </a:prstGeom>
            <a:ln w="12700">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163" name="TextBox 162"/>
            <p:cNvSpPr txBox="1"/>
            <p:nvPr/>
          </p:nvSpPr>
          <p:spPr>
            <a:xfrm>
              <a:off x="2172672" y="1510787"/>
              <a:ext cx="815613" cy="173747"/>
            </a:xfrm>
            <a:prstGeom prst="rect">
              <a:avLst/>
            </a:prstGeom>
            <a:solidFill>
              <a:schemeClr val="bg1"/>
            </a:solidFill>
          </p:spPr>
          <p:txBody>
            <a:bodyPr wrap="square" rtlCol="0">
              <a:spAutoFit/>
            </a:bodyPr>
            <a:lstStyle/>
            <a:p>
              <a:pPr algn="ctr"/>
              <a:r>
                <a:rPr lang="en-US" sz="700" dirty="0" smtClean="0"/>
                <a:t>SIP 200</a:t>
              </a:r>
            </a:p>
          </p:txBody>
        </p:sp>
      </p:grpSp>
      <p:grpSp>
        <p:nvGrpSpPr>
          <p:cNvPr id="164" name="Group 163"/>
          <p:cNvGrpSpPr/>
          <p:nvPr/>
        </p:nvGrpSpPr>
        <p:grpSpPr>
          <a:xfrm>
            <a:off x="4414710" y="3876388"/>
            <a:ext cx="2535436" cy="200055"/>
            <a:chOff x="2002807" y="1536602"/>
            <a:chExt cx="1204267" cy="134202"/>
          </a:xfrm>
        </p:grpSpPr>
        <p:cxnSp>
          <p:nvCxnSpPr>
            <p:cNvPr id="165" name="Straight Arrow Connector 164"/>
            <p:cNvCxnSpPr/>
            <p:nvPr/>
          </p:nvCxnSpPr>
          <p:spPr>
            <a:xfrm flipV="1">
              <a:off x="2002807" y="1605624"/>
              <a:ext cx="1204267" cy="2575"/>
            </a:xfrm>
            <a:prstGeom prst="straightConnector1">
              <a:avLst/>
            </a:prstGeom>
            <a:ln w="127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66" name="TextBox 165"/>
            <p:cNvSpPr txBox="1"/>
            <p:nvPr/>
          </p:nvSpPr>
          <p:spPr>
            <a:xfrm>
              <a:off x="2282351" y="1536602"/>
              <a:ext cx="629875" cy="134202"/>
            </a:xfrm>
            <a:prstGeom prst="rect">
              <a:avLst/>
            </a:prstGeom>
            <a:solidFill>
              <a:schemeClr val="bg1"/>
            </a:solidFill>
          </p:spPr>
          <p:txBody>
            <a:bodyPr wrap="square" rtlCol="0">
              <a:spAutoFit/>
            </a:bodyPr>
            <a:lstStyle/>
            <a:p>
              <a:pPr algn="ctr"/>
              <a:r>
                <a:rPr lang="en-US" sz="700" dirty="0" smtClean="0"/>
                <a:t>SIP 200</a:t>
              </a:r>
            </a:p>
          </p:txBody>
        </p:sp>
      </p:grpSp>
      <p:grpSp>
        <p:nvGrpSpPr>
          <p:cNvPr id="167" name="Group 166"/>
          <p:cNvGrpSpPr/>
          <p:nvPr/>
        </p:nvGrpSpPr>
        <p:grpSpPr>
          <a:xfrm>
            <a:off x="1921207" y="3874856"/>
            <a:ext cx="2535436" cy="200055"/>
            <a:chOff x="2002807" y="1536602"/>
            <a:chExt cx="1204267" cy="134202"/>
          </a:xfrm>
        </p:grpSpPr>
        <p:cxnSp>
          <p:nvCxnSpPr>
            <p:cNvPr id="168" name="Straight Arrow Connector 167"/>
            <p:cNvCxnSpPr/>
            <p:nvPr/>
          </p:nvCxnSpPr>
          <p:spPr>
            <a:xfrm flipV="1">
              <a:off x="2002807" y="1605624"/>
              <a:ext cx="1204267" cy="2575"/>
            </a:xfrm>
            <a:prstGeom prst="straightConnector1">
              <a:avLst/>
            </a:prstGeom>
            <a:ln w="127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69" name="TextBox 168"/>
            <p:cNvSpPr txBox="1"/>
            <p:nvPr/>
          </p:nvSpPr>
          <p:spPr>
            <a:xfrm>
              <a:off x="2172672" y="1536602"/>
              <a:ext cx="815613" cy="134202"/>
            </a:xfrm>
            <a:prstGeom prst="rect">
              <a:avLst/>
            </a:prstGeom>
            <a:solidFill>
              <a:schemeClr val="bg1"/>
            </a:solidFill>
          </p:spPr>
          <p:txBody>
            <a:bodyPr wrap="square" rtlCol="0">
              <a:spAutoFit/>
            </a:bodyPr>
            <a:lstStyle/>
            <a:p>
              <a:pPr algn="ctr"/>
              <a:r>
                <a:rPr lang="en-US" sz="700" dirty="0" smtClean="0"/>
                <a:t>HTTPS (WebRTC) CALL Ended</a:t>
              </a:r>
            </a:p>
          </p:txBody>
        </p:sp>
      </p:grpSp>
      <p:grpSp>
        <p:nvGrpSpPr>
          <p:cNvPr id="170" name="Group 169"/>
          <p:cNvGrpSpPr/>
          <p:nvPr/>
        </p:nvGrpSpPr>
        <p:grpSpPr>
          <a:xfrm>
            <a:off x="659251" y="3854079"/>
            <a:ext cx="1301984" cy="276999"/>
            <a:chOff x="2002807" y="1536602"/>
            <a:chExt cx="1204267" cy="153086"/>
          </a:xfrm>
        </p:grpSpPr>
        <p:cxnSp>
          <p:nvCxnSpPr>
            <p:cNvPr id="171" name="Straight Arrow Connector 170"/>
            <p:cNvCxnSpPr/>
            <p:nvPr/>
          </p:nvCxnSpPr>
          <p:spPr>
            <a:xfrm flipV="1">
              <a:off x="2002807" y="1605624"/>
              <a:ext cx="1204267" cy="2575"/>
            </a:xfrm>
            <a:prstGeom prst="straightConnector1">
              <a:avLst/>
            </a:prstGeom>
            <a:ln w="127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72" name="TextBox 171"/>
            <p:cNvSpPr txBox="1"/>
            <p:nvPr/>
          </p:nvSpPr>
          <p:spPr>
            <a:xfrm>
              <a:off x="2172672" y="1536602"/>
              <a:ext cx="874214" cy="153086"/>
            </a:xfrm>
            <a:prstGeom prst="rect">
              <a:avLst/>
            </a:prstGeom>
            <a:solidFill>
              <a:schemeClr val="bg1"/>
            </a:solidFill>
          </p:spPr>
          <p:txBody>
            <a:bodyPr wrap="square" rtlCol="0">
              <a:spAutoFit/>
            </a:bodyPr>
            <a:lstStyle/>
            <a:p>
              <a:pPr algn="ctr"/>
              <a:r>
                <a:rPr lang="en-US" sz="600" dirty="0" smtClean="0"/>
                <a:t>HTTPS (WebRTC) CALL Ended</a:t>
              </a:r>
            </a:p>
          </p:txBody>
        </p:sp>
      </p:grpSp>
      <p:grpSp>
        <p:nvGrpSpPr>
          <p:cNvPr id="173" name="Group 172"/>
          <p:cNvGrpSpPr/>
          <p:nvPr/>
        </p:nvGrpSpPr>
        <p:grpSpPr>
          <a:xfrm>
            <a:off x="671640" y="4201246"/>
            <a:ext cx="1269920" cy="203531"/>
            <a:chOff x="663562" y="1499344"/>
            <a:chExt cx="1269920" cy="203531"/>
          </a:xfrm>
        </p:grpSpPr>
        <p:cxnSp>
          <p:nvCxnSpPr>
            <p:cNvPr id="174" name="Straight Arrow Connector 173"/>
            <p:cNvCxnSpPr/>
            <p:nvPr/>
          </p:nvCxnSpPr>
          <p:spPr>
            <a:xfrm>
              <a:off x="663562" y="1613422"/>
              <a:ext cx="1269920" cy="0"/>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sp>
          <p:nvSpPr>
            <p:cNvPr id="175" name="TextBox 174"/>
            <p:cNvSpPr txBox="1"/>
            <p:nvPr/>
          </p:nvSpPr>
          <p:spPr>
            <a:xfrm>
              <a:off x="923662" y="1499344"/>
              <a:ext cx="731080" cy="203531"/>
            </a:xfrm>
            <a:prstGeom prst="rect">
              <a:avLst/>
            </a:prstGeom>
            <a:solidFill>
              <a:schemeClr val="bg1"/>
            </a:solidFill>
          </p:spPr>
          <p:txBody>
            <a:bodyPr wrap="square" rtlCol="0">
              <a:spAutoFit/>
            </a:bodyPr>
            <a:lstStyle/>
            <a:p>
              <a:pPr algn="ctr"/>
              <a:r>
                <a:rPr lang="en-US" sz="700" dirty="0" smtClean="0"/>
                <a:t>Client Logout</a:t>
              </a:r>
            </a:p>
          </p:txBody>
        </p:sp>
      </p:grpSp>
      <p:grpSp>
        <p:nvGrpSpPr>
          <p:cNvPr id="176" name="Group 175"/>
          <p:cNvGrpSpPr/>
          <p:nvPr/>
        </p:nvGrpSpPr>
        <p:grpSpPr>
          <a:xfrm>
            <a:off x="1945232" y="4222309"/>
            <a:ext cx="1269920" cy="184666"/>
            <a:chOff x="1937154" y="1520407"/>
            <a:chExt cx="1269920" cy="184666"/>
          </a:xfrm>
        </p:grpSpPr>
        <p:cxnSp>
          <p:nvCxnSpPr>
            <p:cNvPr id="177" name="Straight Arrow Connector 176"/>
            <p:cNvCxnSpPr/>
            <p:nvPr/>
          </p:nvCxnSpPr>
          <p:spPr>
            <a:xfrm>
              <a:off x="1937154" y="1605624"/>
              <a:ext cx="1269920" cy="0"/>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sp>
          <p:nvSpPr>
            <p:cNvPr id="178" name="TextBox 177"/>
            <p:cNvSpPr txBox="1"/>
            <p:nvPr/>
          </p:nvSpPr>
          <p:spPr>
            <a:xfrm>
              <a:off x="2177011" y="1520407"/>
              <a:ext cx="809052" cy="184666"/>
            </a:xfrm>
            <a:prstGeom prst="rect">
              <a:avLst/>
            </a:prstGeom>
            <a:solidFill>
              <a:schemeClr val="bg1"/>
            </a:solidFill>
          </p:spPr>
          <p:txBody>
            <a:bodyPr wrap="square" rtlCol="0">
              <a:spAutoFit/>
            </a:bodyPr>
            <a:lstStyle/>
            <a:p>
              <a:pPr algn="ctr"/>
              <a:r>
                <a:rPr lang="en-US" sz="600" dirty="0" smtClean="0"/>
                <a:t>Client Logout</a:t>
              </a:r>
            </a:p>
          </p:txBody>
        </p:sp>
      </p:grpSp>
      <p:grpSp>
        <p:nvGrpSpPr>
          <p:cNvPr id="179" name="Group 178"/>
          <p:cNvGrpSpPr/>
          <p:nvPr/>
        </p:nvGrpSpPr>
        <p:grpSpPr>
          <a:xfrm>
            <a:off x="3221647" y="4307365"/>
            <a:ext cx="1204267" cy="184666"/>
            <a:chOff x="2002807" y="1520407"/>
            <a:chExt cx="1204267" cy="184666"/>
          </a:xfrm>
        </p:grpSpPr>
        <p:cxnSp>
          <p:nvCxnSpPr>
            <p:cNvPr id="180" name="Straight Arrow Connector 179"/>
            <p:cNvCxnSpPr/>
            <p:nvPr/>
          </p:nvCxnSpPr>
          <p:spPr>
            <a:xfrm flipV="1">
              <a:off x="2002807" y="1605624"/>
              <a:ext cx="1204267" cy="2575"/>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sp>
          <p:nvSpPr>
            <p:cNvPr id="181" name="TextBox 180"/>
            <p:cNvSpPr txBox="1"/>
            <p:nvPr/>
          </p:nvSpPr>
          <p:spPr>
            <a:xfrm>
              <a:off x="2127887" y="1520407"/>
              <a:ext cx="923661" cy="184666"/>
            </a:xfrm>
            <a:prstGeom prst="rect">
              <a:avLst/>
            </a:prstGeom>
            <a:solidFill>
              <a:schemeClr val="bg1"/>
            </a:solidFill>
          </p:spPr>
          <p:txBody>
            <a:bodyPr wrap="square" rtlCol="0">
              <a:spAutoFit/>
            </a:bodyPr>
            <a:lstStyle/>
            <a:p>
              <a:pPr algn="ctr"/>
              <a:r>
                <a:rPr lang="en-US" sz="600" dirty="0" smtClean="0"/>
                <a:t>Destroy Session</a:t>
              </a:r>
            </a:p>
          </p:txBody>
        </p:sp>
      </p:grpSp>
      <p:grpSp>
        <p:nvGrpSpPr>
          <p:cNvPr id="184" name="Group 183"/>
          <p:cNvGrpSpPr/>
          <p:nvPr/>
        </p:nvGrpSpPr>
        <p:grpSpPr>
          <a:xfrm>
            <a:off x="1932371" y="4527111"/>
            <a:ext cx="2445396" cy="276999"/>
            <a:chOff x="1924293" y="1882933"/>
            <a:chExt cx="1257006" cy="276999"/>
          </a:xfrm>
        </p:grpSpPr>
        <p:cxnSp>
          <p:nvCxnSpPr>
            <p:cNvPr id="185" name="Straight Arrow Connector 184"/>
            <p:cNvCxnSpPr/>
            <p:nvPr/>
          </p:nvCxnSpPr>
          <p:spPr>
            <a:xfrm flipH="1">
              <a:off x="1924293" y="2004809"/>
              <a:ext cx="1257006" cy="5930"/>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sp>
          <p:nvSpPr>
            <p:cNvPr id="186" name="TextBox 185"/>
            <p:cNvSpPr txBox="1"/>
            <p:nvPr/>
          </p:nvSpPr>
          <p:spPr>
            <a:xfrm>
              <a:off x="2241801" y="1882933"/>
              <a:ext cx="635017" cy="276999"/>
            </a:xfrm>
            <a:prstGeom prst="rect">
              <a:avLst/>
            </a:prstGeom>
            <a:solidFill>
              <a:schemeClr val="bg1"/>
            </a:solidFill>
          </p:spPr>
          <p:txBody>
            <a:bodyPr wrap="square" rtlCol="0">
              <a:spAutoFit/>
            </a:bodyPr>
            <a:lstStyle/>
            <a:p>
              <a:pPr algn="ctr"/>
              <a:r>
                <a:rPr lang="en-US" sz="600" dirty="0" smtClean="0"/>
                <a:t>Websocket Connection Terminated</a:t>
              </a:r>
            </a:p>
          </p:txBody>
        </p:sp>
      </p:grpSp>
      <p:grpSp>
        <p:nvGrpSpPr>
          <p:cNvPr id="187" name="Group 186"/>
          <p:cNvGrpSpPr/>
          <p:nvPr/>
        </p:nvGrpSpPr>
        <p:grpSpPr>
          <a:xfrm>
            <a:off x="662337" y="4535199"/>
            <a:ext cx="1285871" cy="276999"/>
            <a:chOff x="644638" y="1948746"/>
            <a:chExt cx="1285871" cy="276999"/>
          </a:xfrm>
        </p:grpSpPr>
        <p:cxnSp>
          <p:nvCxnSpPr>
            <p:cNvPr id="188" name="Straight Arrow Connector 187"/>
            <p:cNvCxnSpPr/>
            <p:nvPr/>
          </p:nvCxnSpPr>
          <p:spPr>
            <a:xfrm flipH="1">
              <a:off x="644638" y="2072155"/>
              <a:ext cx="1285871" cy="15550"/>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sp>
          <p:nvSpPr>
            <p:cNvPr id="189" name="TextBox 188"/>
            <p:cNvSpPr txBox="1"/>
            <p:nvPr/>
          </p:nvSpPr>
          <p:spPr>
            <a:xfrm>
              <a:off x="800126" y="1948746"/>
              <a:ext cx="1000631" cy="276999"/>
            </a:xfrm>
            <a:prstGeom prst="rect">
              <a:avLst/>
            </a:prstGeom>
            <a:solidFill>
              <a:schemeClr val="bg1"/>
            </a:solidFill>
          </p:spPr>
          <p:txBody>
            <a:bodyPr wrap="square" rtlCol="0">
              <a:spAutoFit/>
            </a:bodyPr>
            <a:lstStyle/>
            <a:p>
              <a:pPr algn="ctr"/>
              <a:r>
                <a:rPr lang="en-US" sz="600" dirty="0"/>
                <a:t>Websocket Connection Terminated</a:t>
              </a:r>
            </a:p>
          </p:txBody>
        </p:sp>
      </p:grpSp>
      <p:sp>
        <p:nvSpPr>
          <p:cNvPr id="182" name="Footer Placeholder 1"/>
          <p:cNvSpPr>
            <a:spLocks noGrp="1"/>
          </p:cNvSpPr>
          <p:nvPr>
            <p:ph type="ftr" sz="quarter" idx="11"/>
          </p:nvPr>
        </p:nvSpPr>
        <p:spPr>
          <a:xfrm>
            <a:off x="107629" y="4876119"/>
            <a:ext cx="3898938" cy="273844"/>
          </a:xfrm>
        </p:spPr>
        <p:txBody>
          <a:bodyPr/>
          <a:lstStyle/>
          <a:p>
            <a:r>
              <a:rPr lang="en-US" dirty="0" smtClean="0">
                <a:solidFill>
                  <a:prstClr val="white"/>
                </a:solidFill>
              </a:rPr>
              <a:t>CaféX Communications Confidential © 2014 – All Rights Reserved. </a:t>
            </a:r>
            <a:endParaRPr lang="en-US" dirty="0">
              <a:solidFill>
                <a:prstClr val="white"/>
              </a:solidFill>
            </a:endParaRPr>
          </a:p>
        </p:txBody>
      </p:sp>
      <p:sp>
        <p:nvSpPr>
          <p:cNvPr id="183" name="Slide Number Placeholder 2"/>
          <p:cNvSpPr>
            <a:spLocks noGrp="1"/>
          </p:cNvSpPr>
          <p:nvPr>
            <p:ph type="sldNum" sz="quarter" idx="12"/>
          </p:nvPr>
        </p:nvSpPr>
        <p:spPr>
          <a:xfrm>
            <a:off x="7014842" y="4876119"/>
            <a:ext cx="2133600" cy="273844"/>
          </a:xfrm>
        </p:spPr>
        <p:txBody>
          <a:bodyPr/>
          <a:lstStyle/>
          <a:p>
            <a:fld id="{0431C951-9D62-474D-B35D-66AB940D3B2F}" type="slidenum">
              <a:rPr lang="en-US" sz="1000" smtClean="0">
                <a:solidFill>
                  <a:srgbClr val="FFFFFF"/>
                </a:solidFill>
              </a:rPr>
              <a:pPr/>
              <a:t>58</a:t>
            </a:fld>
            <a:endParaRPr lang="en-US" sz="1000" dirty="0">
              <a:solidFill>
                <a:srgbClr val="FFFFFF"/>
              </a:solidFill>
            </a:endParaRPr>
          </a:p>
        </p:txBody>
      </p:sp>
    </p:spTree>
    <p:extLst>
      <p:ext uri="{BB962C8B-B14F-4D97-AF65-F5344CB8AC3E}">
        <p14:creationId xmlns:p14="http://schemas.microsoft.com/office/powerpoint/2010/main" val="1701449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1000"/>
                                        <p:tgtEl>
                                          <p:spTgt spid="101"/>
                                        </p:tgtEl>
                                      </p:cBhvr>
                                    </p:animEffect>
                                    <p:anim calcmode="lin" valueType="num">
                                      <p:cBhvr>
                                        <p:cTn id="8" dur="1000" fill="hold"/>
                                        <p:tgtEl>
                                          <p:spTgt spid="101"/>
                                        </p:tgtEl>
                                        <p:attrNameLst>
                                          <p:attrName>ppt_x</p:attrName>
                                        </p:attrNameLst>
                                      </p:cBhvr>
                                      <p:tavLst>
                                        <p:tav tm="0">
                                          <p:val>
                                            <p:strVal val="#ppt_x"/>
                                          </p:val>
                                        </p:tav>
                                        <p:tav tm="100000">
                                          <p:val>
                                            <p:strVal val="#ppt_x"/>
                                          </p:val>
                                        </p:tav>
                                      </p:tavLst>
                                    </p:anim>
                                    <p:anim calcmode="lin" valueType="num">
                                      <p:cBhvr>
                                        <p:cTn id="9" dur="1000" fill="hold"/>
                                        <p:tgtEl>
                                          <p:spTgt spid="10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000"/>
                                        <p:tgtEl>
                                          <p:spTgt spid="90"/>
                                        </p:tgtEl>
                                      </p:cBhvr>
                                    </p:animEffect>
                                    <p:anim calcmode="lin" valueType="num">
                                      <p:cBhvr>
                                        <p:cTn id="13" dur="1000" fill="hold"/>
                                        <p:tgtEl>
                                          <p:spTgt spid="90"/>
                                        </p:tgtEl>
                                        <p:attrNameLst>
                                          <p:attrName>ppt_x</p:attrName>
                                        </p:attrNameLst>
                                      </p:cBhvr>
                                      <p:tavLst>
                                        <p:tav tm="0">
                                          <p:val>
                                            <p:strVal val="#ppt_x"/>
                                          </p:val>
                                        </p:tav>
                                        <p:tav tm="100000">
                                          <p:val>
                                            <p:strVal val="#ppt_x"/>
                                          </p:val>
                                        </p:tav>
                                      </p:tavLst>
                                    </p:anim>
                                    <p:anim calcmode="lin" valueType="num">
                                      <p:cBhvr>
                                        <p:cTn id="14" dur="1000" fill="hold"/>
                                        <p:tgtEl>
                                          <p:spTgt spid="9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1000"/>
                                        <p:tgtEl>
                                          <p:spTgt spid="91"/>
                                        </p:tgtEl>
                                      </p:cBhvr>
                                    </p:animEffect>
                                    <p:anim calcmode="lin" valueType="num">
                                      <p:cBhvr>
                                        <p:cTn id="18" dur="1000" fill="hold"/>
                                        <p:tgtEl>
                                          <p:spTgt spid="91"/>
                                        </p:tgtEl>
                                        <p:attrNameLst>
                                          <p:attrName>ppt_x</p:attrName>
                                        </p:attrNameLst>
                                      </p:cBhvr>
                                      <p:tavLst>
                                        <p:tav tm="0">
                                          <p:val>
                                            <p:strVal val="#ppt_x"/>
                                          </p:val>
                                        </p:tav>
                                        <p:tav tm="100000">
                                          <p:val>
                                            <p:strVal val="#ppt_x"/>
                                          </p:val>
                                        </p:tav>
                                      </p:tavLst>
                                    </p:anim>
                                    <p:anim calcmode="lin" valueType="num">
                                      <p:cBhvr>
                                        <p:cTn id="19" dur="1000" fill="hold"/>
                                        <p:tgtEl>
                                          <p:spTgt spid="9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1000"/>
                                        <p:tgtEl>
                                          <p:spTgt spid="95"/>
                                        </p:tgtEl>
                                      </p:cBhvr>
                                    </p:animEffect>
                                    <p:anim calcmode="lin" valueType="num">
                                      <p:cBhvr>
                                        <p:cTn id="23" dur="1000" fill="hold"/>
                                        <p:tgtEl>
                                          <p:spTgt spid="95"/>
                                        </p:tgtEl>
                                        <p:attrNameLst>
                                          <p:attrName>ppt_x</p:attrName>
                                        </p:attrNameLst>
                                      </p:cBhvr>
                                      <p:tavLst>
                                        <p:tav tm="0">
                                          <p:val>
                                            <p:strVal val="#ppt_x"/>
                                          </p:val>
                                        </p:tav>
                                        <p:tav tm="100000">
                                          <p:val>
                                            <p:strVal val="#ppt_x"/>
                                          </p:val>
                                        </p:tav>
                                      </p:tavLst>
                                    </p:anim>
                                    <p:anim calcmode="lin" valueType="num">
                                      <p:cBhvr>
                                        <p:cTn id="24" dur="1000" fill="hold"/>
                                        <p:tgtEl>
                                          <p:spTgt spid="9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2"/>
                                        </p:tgtEl>
                                        <p:attrNameLst>
                                          <p:attrName>style.visibility</p:attrName>
                                        </p:attrNameLst>
                                      </p:cBhvr>
                                      <p:to>
                                        <p:strVal val="visible"/>
                                      </p:to>
                                    </p:set>
                                    <p:animEffect transition="in" filter="fade">
                                      <p:cBhvr>
                                        <p:cTn id="27" dur="1000"/>
                                        <p:tgtEl>
                                          <p:spTgt spid="102"/>
                                        </p:tgtEl>
                                      </p:cBhvr>
                                    </p:animEffect>
                                    <p:anim calcmode="lin" valueType="num">
                                      <p:cBhvr>
                                        <p:cTn id="28" dur="1000" fill="hold"/>
                                        <p:tgtEl>
                                          <p:spTgt spid="102"/>
                                        </p:tgtEl>
                                        <p:attrNameLst>
                                          <p:attrName>ppt_x</p:attrName>
                                        </p:attrNameLst>
                                      </p:cBhvr>
                                      <p:tavLst>
                                        <p:tav tm="0">
                                          <p:val>
                                            <p:strVal val="#ppt_x"/>
                                          </p:val>
                                        </p:tav>
                                        <p:tav tm="100000">
                                          <p:val>
                                            <p:strVal val="#ppt_x"/>
                                          </p:val>
                                        </p:tav>
                                      </p:tavLst>
                                    </p:anim>
                                    <p:anim calcmode="lin" valueType="num">
                                      <p:cBhvr>
                                        <p:cTn id="29" dur="1000" fill="hold"/>
                                        <p:tgtEl>
                                          <p:spTgt spid="10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5"/>
                                        </p:tgtEl>
                                        <p:attrNameLst>
                                          <p:attrName>style.visibility</p:attrName>
                                        </p:attrNameLst>
                                      </p:cBhvr>
                                      <p:to>
                                        <p:strVal val="visible"/>
                                      </p:to>
                                    </p:set>
                                    <p:animEffect transition="in" filter="fade">
                                      <p:cBhvr>
                                        <p:cTn id="32" dur="1000"/>
                                        <p:tgtEl>
                                          <p:spTgt spid="135"/>
                                        </p:tgtEl>
                                      </p:cBhvr>
                                    </p:animEffect>
                                    <p:anim calcmode="lin" valueType="num">
                                      <p:cBhvr>
                                        <p:cTn id="33" dur="1000" fill="hold"/>
                                        <p:tgtEl>
                                          <p:spTgt spid="135"/>
                                        </p:tgtEl>
                                        <p:attrNameLst>
                                          <p:attrName>ppt_x</p:attrName>
                                        </p:attrNameLst>
                                      </p:cBhvr>
                                      <p:tavLst>
                                        <p:tav tm="0">
                                          <p:val>
                                            <p:strVal val="#ppt_x"/>
                                          </p:val>
                                        </p:tav>
                                        <p:tav tm="100000">
                                          <p:val>
                                            <p:strVal val="#ppt_x"/>
                                          </p:val>
                                        </p:tav>
                                      </p:tavLst>
                                    </p:anim>
                                    <p:anim calcmode="lin" valueType="num">
                                      <p:cBhvr>
                                        <p:cTn id="34" dur="1000" fill="hold"/>
                                        <p:tgtEl>
                                          <p:spTgt spid="13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36"/>
                                        </p:tgtEl>
                                        <p:attrNameLst>
                                          <p:attrName>style.visibility</p:attrName>
                                        </p:attrNameLst>
                                      </p:cBhvr>
                                      <p:to>
                                        <p:strVal val="visible"/>
                                      </p:to>
                                    </p:set>
                                    <p:animEffect transition="in" filter="fade">
                                      <p:cBhvr>
                                        <p:cTn id="37" dur="1000"/>
                                        <p:tgtEl>
                                          <p:spTgt spid="136"/>
                                        </p:tgtEl>
                                      </p:cBhvr>
                                    </p:animEffect>
                                    <p:anim calcmode="lin" valueType="num">
                                      <p:cBhvr>
                                        <p:cTn id="38" dur="1000" fill="hold"/>
                                        <p:tgtEl>
                                          <p:spTgt spid="136"/>
                                        </p:tgtEl>
                                        <p:attrNameLst>
                                          <p:attrName>ppt_x</p:attrName>
                                        </p:attrNameLst>
                                      </p:cBhvr>
                                      <p:tavLst>
                                        <p:tav tm="0">
                                          <p:val>
                                            <p:strVal val="#ppt_x"/>
                                          </p:val>
                                        </p:tav>
                                        <p:tav tm="100000">
                                          <p:val>
                                            <p:strVal val="#ppt_x"/>
                                          </p:val>
                                        </p:tav>
                                      </p:tavLst>
                                    </p:anim>
                                    <p:anim calcmode="lin" valueType="num">
                                      <p:cBhvr>
                                        <p:cTn id="39" dur="1000" fill="hold"/>
                                        <p:tgtEl>
                                          <p:spTgt spid="13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05"/>
                                        </p:tgtEl>
                                        <p:attrNameLst>
                                          <p:attrName>style.visibility</p:attrName>
                                        </p:attrNameLst>
                                      </p:cBhvr>
                                      <p:to>
                                        <p:strVal val="visible"/>
                                      </p:to>
                                    </p:set>
                                    <p:animEffect transition="in" filter="fade">
                                      <p:cBhvr>
                                        <p:cTn id="44" dur="1000"/>
                                        <p:tgtEl>
                                          <p:spTgt spid="105"/>
                                        </p:tgtEl>
                                      </p:cBhvr>
                                    </p:animEffect>
                                    <p:anim calcmode="lin" valueType="num">
                                      <p:cBhvr>
                                        <p:cTn id="45" dur="1000" fill="hold"/>
                                        <p:tgtEl>
                                          <p:spTgt spid="105"/>
                                        </p:tgtEl>
                                        <p:attrNameLst>
                                          <p:attrName>ppt_x</p:attrName>
                                        </p:attrNameLst>
                                      </p:cBhvr>
                                      <p:tavLst>
                                        <p:tav tm="0">
                                          <p:val>
                                            <p:strVal val="#ppt_x"/>
                                          </p:val>
                                        </p:tav>
                                        <p:tav tm="100000">
                                          <p:val>
                                            <p:strVal val="#ppt_x"/>
                                          </p:val>
                                        </p:tav>
                                      </p:tavLst>
                                    </p:anim>
                                    <p:anim calcmode="lin" valueType="num">
                                      <p:cBhvr>
                                        <p:cTn id="46" dur="1000" fill="hold"/>
                                        <p:tgtEl>
                                          <p:spTgt spid="10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08"/>
                                        </p:tgtEl>
                                        <p:attrNameLst>
                                          <p:attrName>style.visibility</p:attrName>
                                        </p:attrNameLst>
                                      </p:cBhvr>
                                      <p:to>
                                        <p:strVal val="visible"/>
                                      </p:to>
                                    </p:set>
                                    <p:animEffect transition="in" filter="fade">
                                      <p:cBhvr>
                                        <p:cTn id="49" dur="1000"/>
                                        <p:tgtEl>
                                          <p:spTgt spid="108"/>
                                        </p:tgtEl>
                                      </p:cBhvr>
                                    </p:animEffect>
                                    <p:anim calcmode="lin" valueType="num">
                                      <p:cBhvr>
                                        <p:cTn id="50" dur="1000" fill="hold"/>
                                        <p:tgtEl>
                                          <p:spTgt spid="108"/>
                                        </p:tgtEl>
                                        <p:attrNameLst>
                                          <p:attrName>ppt_x</p:attrName>
                                        </p:attrNameLst>
                                      </p:cBhvr>
                                      <p:tavLst>
                                        <p:tav tm="0">
                                          <p:val>
                                            <p:strVal val="#ppt_x"/>
                                          </p:val>
                                        </p:tav>
                                        <p:tav tm="100000">
                                          <p:val>
                                            <p:strVal val="#ppt_x"/>
                                          </p:val>
                                        </p:tav>
                                      </p:tavLst>
                                    </p:anim>
                                    <p:anim calcmode="lin" valueType="num">
                                      <p:cBhvr>
                                        <p:cTn id="51" dur="1000" fill="hold"/>
                                        <p:tgtEl>
                                          <p:spTgt spid="10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14"/>
                                        </p:tgtEl>
                                        <p:attrNameLst>
                                          <p:attrName>style.visibility</p:attrName>
                                        </p:attrNameLst>
                                      </p:cBhvr>
                                      <p:to>
                                        <p:strVal val="visible"/>
                                      </p:to>
                                    </p:set>
                                    <p:animEffect transition="in" filter="fade">
                                      <p:cBhvr>
                                        <p:cTn id="54" dur="1000"/>
                                        <p:tgtEl>
                                          <p:spTgt spid="114"/>
                                        </p:tgtEl>
                                      </p:cBhvr>
                                    </p:animEffect>
                                    <p:anim calcmode="lin" valueType="num">
                                      <p:cBhvr>
                                        <p:cTn id="55" dur="1000" fill="hold"/>
                                        <p:tgtEl>
                                          <p:spTgt spid="114"/>
                                        </p:tgtEl>
                                        <p:attrNameLst>
                                          <p:attrName>ppt_x</p:attrName>
                                        </p:attrNameLst>
                                      </p:cBhvr>
                                      <p:tavLst>
                                        <p:tav tm="0">
                                          <p:val>
                                            <p:strVal val="#ppt_x"/>
                                          </p:val>
                                        </p:tav>
                                        <p:tav tm="100000">
                                          <p:val>
                                            <p:strVal val="#ppt_x"/>
                                          </p:val>
                                        </p:tav>
                                      </p:tavLst>
                                    </p:anim>
                                    <p:anim calcmode="lin" valueType="num">
                                      <p:cBhvr>
                                        <p:cTn id="56" dur="1000" fill="hold"/>
                                        <p:tgtEl>
                                          <p:spTgt spid="114"/>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17"/>
                                        </p:tgtEl>
                                        <p:attrNameLst>
                                          <p:attrName>style.visibility</p:attrName>
                                        </p:attrNameLst>
                                      </p:cBhvr>
                                      <p:to>
                                        <p:strVal val="visible"/>
                                      </p:to>
                                    </p:set>
                                    <p:animEffect transition="in" filter="fade">
                                      <p:cBhvr>
                                        <p:cTn id="59" dur="1000"/>
                                        <p:tgtEl>
                                          <p:spTgt spid="117"/>
                                        </p:tgtEl>
                                      </p:cBhvr>
                                    </p:animEffect>
                                    <p:anim calcmode="lin" valueType="num">
                                      <p:cBhvr>
                                        <p:cTn id="60" dur="1000" fill="hold"/>
                                        <p:tgtEl>
                                          <p:spTgt spid="117"/>
                                        </p:tgtEl>
                                        <p:attrNameLst>
                                          <p:attrName>ppt_x</p:attrName>
                                        </p:attrNameLst>
                                      </p:cBhvr>
                                      <p:tavLst>
                                        <p:tav tm="0">
                                          <p:val>
                                            <p:strVal val="#ppt_x"/>
                                          </p:val>
                                        </p:tav>
                                        <p:tav tm="100000">
                                          <p:val>
                                            <p:strVal val="#ppt_x"/>
                                          </p:val>
                                        </p:tav>
                                      </p:tavLst>
                                    </p:anim>
                                    <p:anim calcmode="lin" valueType="num">
                                      <p:cBhvr>
                                        <p:cTn id="61" dur="1000" fill="hold"/>
                                        <p:tgtEl>
                                          <p:spTgt spid="117"/>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20"/>
                                        </p:tgtEl>
                                        <p:attrNameLst>
                                          <p:attrName>style.visibility</p:attrName>
                                        </p:attrNameLst>
                                      </p:cBhvr>
                                      <p:to>
                                        <p:strVal val="visible"/>
                                      </p:to>
                                    </p:set>
                                    <p:animEffect transition="in" filter="fade">
                                      <p:cBhvr>
                                        <p:cTn id="64" dur="1000"/>
                                        <p:tgtEl>
                                          <p:spTgt spid="120"/>
                                        </p:tgtEl>
                                      </p:cBhvr>
                                    </p:animEffect>
                                    <p:anim calcmode="lin" valueType="num">
                                      <p:cBhvr>
                                        <p:cTn id="65" dur="1000" fill="hold"/>
                                        <p:tgtEl>
                                          <p:spTgt spid="120"/>
                                        </p:tgtEl>
                                        <p:attrNameLst>
                                          <p:attrName>ppt_x</p:attrName>
                                        </p:attrNameLst>
                                      </p:cBhvr>
                                      <p:tavLst>
                                        <p:tav tm="0">
                                          <p:val>
                                            <p:strVal val="#ppt_x"/>
                                          </p:val>
                                        </p:tav>
                                        <p:tav tm="100000">
                                          <p:val>
                                            <p:strVal val="#ppt_x"/>
                                          </p:val>
                                        </p:tav>
                                      </p:tavLst>
                                    </p:anim>
                                    <p:anim calcmode="lin" valueType="num">
                                      <p:cBhvr>
                                        <p:cTn id="66" dur="1000" fill="hold"/>
                                        <p:tgtEl>
                                          <p:spTgt spid="120"/>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23"/>
                                        </p:tgtEl>
                                        <p:attrNameLst>
                                          <p:attrName>style.visibility</p:attrName>
                                        </p:attrNameLst>
                                      </p:cBhvr>
                                      <p:to>
                                        <p:strVal val="visible"/>
                                      </p:to>
                                    </p:set>
                                    <p:animEffect transition="in" filter="fade">
                                      <p:cBhvr>
                                        <p:cTn id="69" dur="1000"/>
                                        <p:tgtEl>
                                          <p:spTgt spid="123"/>
                                        </p:tgtEl>
                                      </p:cBhvr>
                                    </p:animEffect>
                                    <p:anim calcmode="lin" valueType="num">
                                      <p:cBhvr>
                                        <p:cTn id="70" dur="1000" fill="hold"/>
                                        <p:tgtEl>
                                          <p:spTgt spid="123"/>
                                        </p:tgtEl>
                                        <p:attrNameLst>
                                          <p:attrName>ppt_x</p:attrName>
                                        </p:attrNameLst>
                                      </p:cBhvr>
                                      <p:tavLst>
                                        <p:tav tm="0">
                                          <p:val>
                                            <p:strVal val="#ppt_x"/>
                                          </p:val>
                                        </p:tav>
                                        <p:tav tm="100000">
                                          <p:val>
                                            <p:strVal val="#ppt_x"/>
                                          </p:val>
                                        </p:tav>
                                      </p:tavLst>
                                    </p:anim>
                                    <p:anim calcmode="lin" valueType="num">
                                      <p:cBhvr>
                                        <p:cTn id="71" dur="1000" fill="hold"/>
                                        <p:tgtEl>
                                          <p:spTgt spid="123"/>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126"/>
                                        </p:tgtEl>
                                        <p:attrNameLst>
                                          <p:attrName>style.visibility</p:attrName>
                                        </p:attrNameLst>
                                      </p:cBhvr>
                                      <p:to>
                                        <p:strVal val="visible"/>
                                      </p:to>
                                    </p:set>
                                    <p:animEffect transition="in" filter="fade">
                                      <p:cBhvr>
                                        <p:cTn id="74" dur="1000"/>
                                        <p:tgtEl>
                                          <p:spTgt spid="126"/>
                                        </p:tgtEl>
                                      </p:cBhvr>
                                    </p:animEffect>
                                    <p:anim calcmode="lin" valueType="num">
                                      <p:cBhvr>
                                        <p:cTn id="75" dur="1000" fill="hold"/>
                                        <p:tgtEl>
                                          <p:spTgt spid="126"/>
                                        </p:tgtEl>
                                        <p:attrNameLst>
                                          <p:attrName>ppt_x</p:attrName>
                                        </p:attrNameLst>
                                      </p:cBhvr>
                                      <p:tavLst>
                                        <p:tav tm="0">
                                          <p:val>
                                            <p:strVal val="#ppt_x"/>
                                          </p:val>
                                        </p:tav>
                                        <p:tav tm="100000">
                                          <p:val>
                                            <p:strVal val="#ppt_x"/>
                                          </p:val>
                                        </p:tav>
                                      </p:tavLst>
                                    </p:anim>
                                    <p:anim calcmode="lin" valueType="num">
                                      <p:cBhvr>
                                        <p:cTn id="76" dur="1000" fill="hold"/>
                                        <p:tgtEl>
                                          <p:spTgt spid="126"/>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29"/>
                                        </p:tgtEl>
                                        <p:attrNameLst>
                                          <p:attrName>style.visibility</p:attrName>
                                        </p:attrNameLst>
                                      </p:cBhvr>
                                      <p:to>
                                        <p:strVal val="visible"/>
                                      </p:to>
                                    </p:set>
                                    <p:animEffect transition="in" filter="fade">
                                      <p:cBhvr>
                                        <p:cTn id="79" dur="1000"/>
                                        <p:tgtEl>
                                          <p:spTgt spid="129"/>
                                        </p:tgtEl>
                                      </p:cBhvr>
                                    </p:animEffect>
                                    <p:anim calcmode="lin" valueType="num">
                                      <p:cBhvr>
                                        <p:cTn id="80" dur="1000" fill="hold"/>
                                        <p:tgtEl>
                                          <p:spTgt spid="129"/>
                                        </p:tgtEl>
                                        <p:attrNameLst>
                                          <p:attrName>ppt_x</p:attrName>
                                        </p:attrNameLst>
                                      </p:cBhvr>
                                      <p:tavLst>
                                        <p:tav tm="0">
                                          <p:val>
                                            <p:strVal val="#ppt_x"/>
                                          </p:val>
                                        </p:tav>
                                        <p:tav tm="100000">
                                          <p:val>
                                            <p:strVal val="#ppt_x"/>
                                          </p:val>
                                        </p:tav>
                                      </p:tavLst>
                                    </p:anim>
                                    <p:anim calcmode="lin" valueType="num">
                                      <p:cBhvr>
                                        <p:cTn id="81" dur="1000" fill="hold"/>
                                        <p:tgtEl>
                                          <p:spTgt spid="129"/>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132"/>
                                        </p:tgtEl>
                                        <p:attrNameLst>
                                          <p:attrName>style.visibility</p:attrName>
                                        </p:attrNameLst>
                                      </p:cBhvr>
                                      <p:to>
                                        <p:strVal val="visible"/>
                                      </p:to>
                                    </p:set>
                                    <p:animEffect transition="in" filter="fade">
                                      <p:cBhvr>
                                        <p:cTn id="84" dur="1000"/>
                                        <p:tgtEl>
                                          <p:spTgt spid="132"/>
                                        </p:tgtEl>
                                      </p:cBhvr>
                                    </p:animEffect>
                                    <p:anim calcmode="lin" valueType="num">
                                      <p:cBhvr>
                                        <p:cTn id="85" dur="1000" fill="hold"/>
                                        <p:tgtEl>
                                          <p:spTgt spid="132"/>
                                        </p:tgtEl>
                                        <p:attrNameLst>
                                          <p:attrName>ppt_x</p:attrName>
                                        </p:attrNameLst>
                                      </p:cBhvr>
                                      <p:tavLst>
                                        <p:tav tm="0">
                                          <p:val>
                                            <p:strVal val="#ppt_x"/>
                                          </p:val>
                                        </p:tav>
                                        <p:tav tm="100000">
                                          <p:val>
                                            <p:strVal val="#ppt_x"/>
                                          </p:val>
                                        </p:tav>
                                      </p:tavLst>
                                    </p:anim>
                                    <p:anim calcmode="lin" valueType="num">
                                      <p:cBhvr>
                                        <p:cTn id="86" dur="1000" fill="hold"/>
                                        <p:tgtEl>
                                          <p:spTgt spid="132"/>
                                        </p:tgtEl>
                                        <p:attrNameLst>
                                          <p:attrName>ppt_y</p:attrName>
                                        </p:attrNameLst>
                                      </p:cBhvr>
                                      <p:tavLst>
                                        <p:tav tm="0">
                                          <p:val>
                                            <p:strVal val="#ppt_y+.1"/>
                                          </p:val>
                                        </p:tav>
                                        <p:tav tm="100000">
                                          <p:val>
                                            <p:strVal val="#ppt_y"/>
                                          </p:val>
                                        </p:tav>
                                      </p:tavLst>
                                    </p:anim>
                                  </p:childTnLst>
                                </p:cTn>
                              </p:par>
                              <p:par>
                                <p:cTn id="87" presetID="9" presetClass="exit" presetSubtype="0" fill="hold" nodeType="withEffect">
                                  <p:stCondLst>
                                    <p:cond delay="0"/>
                                  </p:stCondLst>
                                  <p:childTnLst>
                                    <p:animEffect transition="out" filter="dissolve">
                                      <p:cBhvr>
                                        <p:cTn id="88" dur="5000"/>
                                        <p:tgtEl>
                                          <p:spTgt spid="101"/>
                                        </p:tgtEl>
                                      </p:cBhvr>
                                    </p:animEffect>
                                    <p:set>
                                      <p:cBhvr>
                                        <p:cTn id="89" dur="1" fill="hold">
                                          <p:stCondLst>
                                            <p:cond delay="4999"/>
                                          </p:stCondLst>
                                        </p:cTn>
                                        <p:tgtEl>
                                          <p:spTgt spid="101"/>
                                        </p:tgtEl>
                                        <p:attrNameLst>
                                          <p:attrName>style.visibility</p:attrName>
                                        </p:attrNameLst>
                                      </p:cBhvr>
                                      <p:to>
                                        <p:strVal val="hidden"/>
                                      </p:to>
                                    </p:set>
                                  </p:childTnLst>
                                </p:cTn>
                              </p:par>
                              <p:par>
                                <p:cTn id="90" presetID="9" presetClass="exit" presetSubtype="0" fill="hold" nodeType="withEffect">
                                  <p:stCondLst>
                                    <p:cond delay="0"/>
                                  </p:stCondLst>
                                  <p:childTnLst>
                                    <p:animEffect transition="out" filter="dissolve">
                                      <p:cBhvr>
                                        <p:cTn id="91" dur="5000"/>
                                        <p:tgtEl>
                                          <p:spTgt spid="90"/>
                                        </p:tgtEl>
                                      </p:cBhvr>
                                    </p:animEffect>
                                    <p:set>
                                      <p:cBhvr>
                                        <p:cTn id="92" dur="1" fill="hold">
                                          <p:stCondLst>
                                            <p:cond delay="4999"/>
                                          </p:stCondLst>
                                        </p:cTn>
                                        <p:tgtEl>
                                          <p:spTgt spid="90"/>
                                        </p:tgtEl>
                                        <p:attrNameLst>
                                          <p:attrName>style.visibility</p:attrName>
                                        </p:attrNameLst>
                                      </p:cBhvr>
                                      <p:to>
                                        <p:strVal val="hidden"/>
                                      </p:to>
                                    </p:set>
                                  </p:childTnLst>
                                </p:cTn>
                              </p:par>
                              <p:par>
                                <p:cTn id="93" presetID="9" presetClass="exit" presetSubtype="0" fill="hold" nodeType="withEffect">
                                  <p:stCondLst>
                                    <p:cond delay="0"/>
                                  </p:stCondLst>
                                  <p:childTnLst>
                                    <p:animEffect transition="out" filter="dissolve">
                                      <p:cBhvr>
                                        <p:cTn id="94" dur="5000"/>
                                        <p:tgtEl>
                                          <p:spTgt spid="91"/>
                                        </p:tgtEl>
                                      </p:cBhvr>
                                    </p:animEffect>
                                    <p:set>
                                      <p:cBhvr>
                                        <p:cTn id="95" dur="1" fill="hold">
                                          <p:stCondLst>
                                            <p:cond delay="4999"/>
                                          </p:stCondLst>
                                        </p:cTn>
                                        <p:tgtEl>
                                          <p:spTgt spid="91"/>
                                        </p:tgtEl>
                                        <p:attrNameLst>
                                          <p:attrName>style.visibility</p:attrName>
                                        </p:attrNameLst>
                                      </p:cBhvr>
                                      <p:to>
                                        <p:strVal val="hidden"/>
                                      </p:to>
                                    </p:set>
                                  </p:childTnLst>
                                </p:cTn>
                              </p:par>
                              <p:par>
                                <p:cTn id="96" presetID="9" presetClass="exit" presetSubtype="0" fill="hold" nodeType="withEffect">
                                  <p:stCondLst>
                                    <p:cond delay="0"/>
                                  </p:stCondLst>
                                  <p:childTnLst>
                                    <p:animEffect transition="out" filter="dissolve">
                                      <p:cBhvr>
                                        <p:cTn id="97" dur="5000"/>
                                        <p:tgtEl>
                                          <p:spTgt spid="95"/>
                                        </p:tgtEl>
                                      </p:cBhvr>
                                    </p:animEffect>
                                    <p:set>
                                      <p:cBhvr>
                                        <p:cTn id="98" dur="1" fill="hold">
                                          <p:stCondLst>
                                            <p:cond delay="4999"/>
                                          </p:stCondLst>
                                        </p:cTn>
                                        <p:tgtEl>
                                          <p:spTgt spid="95"/>
                                        </p:tgtEl>
                                        <p:attrNameLst>
                                          <p:attrName>style.visibility</p:attrName>
                                        </p:attrNameLst>
                                      </p:cBhvr>
                                      <p:to>
                                        <p:strVal val="hidden"/>
                                      </p:to>
                                    </p:set>
                                  </p:childTnLst>
                                </p:cTn>
                              </p:par>
                              <p:par>
                                <p:cTn id="99" presetID="9" presetClass="exit" presetSubtype="0" fill="hold" grpId="1" nodeType="withEffect">
                                  <p:stCondLst>
                                    <p:cond delay="0"/>
                                  </p:stCondLst>
                                  <p:childTnLst>
                                    <p:animEffect transition="out" filter="dissolve">
                                      <p:cBhvr>
                                        <p:cTn id="100" dur="5000"/>
                                        <p:tgtEl>
                                          <p:spTgt spid="102"/>
                                        </p:tgtEl>
                                      </p:cBhvr>
                                    </p:animEffect>
                                    <p:set>
                                      <p:cBhvr>
                                        <p:cTn id="101" dur="1" fill="hold">
                                          <p:stCondLst>
                                            <p:cond delay="4999"/>
                                          </p:stCondLst>
                                        </p:cTn>
                                        <p:tgtEl>
                                          <p:spTgt spid="102"/>
                                        </p:tgtEl>
                                        <p:attrNameLst>
                                          <p:attrName>style.visibility</p:attrName>
                                        </p:attrNameLst>
                                      </p:cBhvr>
                                      <p:to>
                                        <p:strVal val="hidden"/>
                                      </p:to>
                                    </p:set>
                                  </p:childTnLst>
                                </p:cTn>
                              </p:par>
                              <p:par>
                                <p:cTn id="102" presetID="9" presetClass="exit" presetSubtype="0" fill="hold" nodeType="withEffect">
                                  <p:stCondLst>
                                    <p:cond delay="0"/>
                                  </p:stCondLst>
                                  <p:childTnLst>
                                    <p:animEffect transition="out" filter="dissolve">
                                      <p:cBhvr>
                                        <p:cTn id="103" dur="5000"/>
                                        <p:tgtEl>
                                          <p:spTgt spid="135"/>
                                        </p:tgtEl>
                                      </p:cBhvr>
                                    </p:animEffect>
                                    <p:set>
                                      <p:cBhvr>
                                        <p:cTn id="104" dur="1" fill="hold">
                                          <p:stCondLst>
                                            <p:cond delay="4999"/>
                                          </p:stCondLst>
                                        </p:cTn>
                                        <p:tgtEl>
                                          <p:spTgt spid="135"/>
                                        </p:tgtEl>
                                        <p:attrNameLst>
                                          <p:attrName>style.visibility</p:attrName>
                                        </p:attrNameLst>
                                      </p:cBhvr>
                                      <p:to>
                                        <p:strVal val="hidden"/>
                                      </p:to>
                                    </p:set>
                                  </p:childTnLst>
                                </p:cTn>
                              </p:par>
                              <p:par>
                                <p:cTn id="105" presetID="9" presetClass="exit" presetSubtype="0" fill="hold" nodeType="withEffect">
                                  <p:stCondLst>
                                    <p:cond delay="0"/>
                                  </p:stCondLst>
                                  <p:childTnLst>
                                    <p:animEffect transition="out" filter="dissolve">
                                      <p:cBhvr>
                                        <p:cTn id="106" dur="5000"/>
                                        <p:tgtEl>
                                          <p:spTgt spid="136"/>
                                        </p:tgtEl>
                                      </p:cBhvr>
                                    </p:animEffect>
                                    <p:set>
                                      <p:cBhvr>
                                        <p:cTn id="107" dur="1" fill="hold">
                                          <p:stCondLst>
                                            <p:cond delay="4999"/>
                                          </p:stCondLst>
                                        </p:cTn>
                                        <p:tgtEl>
                                          <p:spTgt spid="136"/>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137"/>
                                        </p:tgtEl>
                                        <p:attrNameLst>
                                          <p:attrName>style.visibility</p:attrName>
                                        </p:attrNameLst>
                                      </p:cBhvr>
                                      <p:to>
                                        <p:strVal val="visible"/>
                                      </p:to>
                                    </p:set>
                                    <p:animEffect transition="in" filter="fade">
                                      <p:cBhvr>
                                        <p:cTn id="112" dur="1000"/>
                                        <p:tgtEl>
                                          <p:spTgt spid="137"/>
                                        </p:tgtEl>
                                      </p:cBhvr>
                                    </p:animEffect>
                                    <p:anim calcmode="lin" valueType="num">
                                      <p:cBhvr>
                                        <p:cTn id="113" dur="1000" fill="hold"/>
                                        <p:tgtEl>
                                          <p:spTgt spid="137"/>
                                        </p:tgtEl>
                                        <p:attrNameLst>
                                          <p:attrName>ppt_x</p:attrName>
                                        </p:attrNameLst>
                                      </p:cBhvr>
                                      <p:tavLst>
                                        <p:tav tm="0">
                                          <p:val>
                                            <p:strVal val="#ppt_x"/>
                                          </p:val>
                                        </p:tav>
                                        <p:tav tm="100000">
                                          <p:val>
                                            <p:strVal val="#ppt_x"/>
                                          </p:val>
                                        </p:tav>
                                      </p:tavLst>
                                    </p:anim>
                                    <p:anim calcmode="lin" valueType="num">
                                      <p:cBhvr>
                                        <p:cTn id="114" dur="1000" fill="hold"/>
                                        <p:tgtEl>
                                          <p:spTgt spid="137"/>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140"/>
                                        </p:tgtEl>
                                        <p:attrNameLst>
                                          <p:attrName>style.visibility</p:attrName>
                                        </p:attrNameLst>
                                      </p:cBhvr>
                                      <p:to>
                                        <p:strVal val="visible"/>
                                      </p:to>
                                    </p:set>
                                    <p:animEffect transition="in" filter="fade">
                                      <p:cBhvr>
                                        <p:cTn id="117" dur="1000"/>
                                        <p:tgtEl>
                                          <p:spTgt spid="140"/>
                                        </p:tgtEl>
                                      </p:cBhvr>
                                    </p:animEffect>
                                    <p:anim calcmode="lin" valueType="num">
                                      <p:cBhvr>
                                        <p:cTn id="118" dur="1000" fill="hold"/>
                                        <p:tgtEl>
                                          <p:spTgt spid="140"/>
                                        </p:tgtEl>
                                        <p:attrNameLst>
                                          <p:attrName>ppt_x</p:attrName>
                                        </p:attrNameLst>
                                      </p:cBhvr>
                                      <p:tavLst>
                                        <p:tav tm="0">
                                          <p:val>
                                            <p:strVal val="#ppt_x"/>
                                          </p:val>
                                        </p:tav>
                                        <p:tav tm="100000">
                                          <p:val>
                                            <p:strVal val="#ppt_x"/>
                                          </p:val>
                                        </p:tav>
                                      </p:tavLst>
                                    </p:anim>
                                    <p:anim calcmode="lin" valueType="num">
                                      <p:cBhvr>
                                        <p:cTn id="119" dur="1000" fill="hold"/>
                                        <p:tgtEl>
                                          <p:spTgt spid="140"/>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143"/>
                                        </p:tgtEl>
                                        <p:attrNameLst>
                                          <p:attrName>style.visibility</p:attrName>
                                        </p:attrNameLst>
                                      </p:cBhvr>
                                      <p:to>
                                        <p:strVal val="visible"/>
                                      </p:to>
                                    </p:set>
                                    <p:animEffect transition="in" filter="fade">
                                      <p:cBhvr>
                                        <p:cTn id="122" dur="1000"/>
                                        <p:tgtEl>
                                          <p:spTgt spid="143"/>
                                        </p:tgtEl>
                                      </p:cBhvr>
                                    </p:animEffect>
                                    <p:anim calcmode="lin" valueType="num">
                                      <p:cBhvr>
                                        <p:cTn id="123" dur="1000" fill="hold"/>
                                        <p:tgtEl>
                                          <p:spTgt spid="143"/>
                                        </p:tgtEl>
                                        <p:attrNameLst>
                                          <p:attrName>ppt_x</p:attrName>
                                        </p:attrNameLst>
                                      </p:cBhvr>
                                      <p:tavLst>
                                        <p:tav tm="0">
                                          <p:val>
                                            <p:strVal val="#ppt_x"/>
                                          </p:val>
                                        </p:tav>
                                        <p:tav tm="100000">
                                          <p:val>
                                            <p:strVal val="#ppt_x"/>
                                          </p:val>
                                        </p:tav>
                                      </p:tavLst>
                                    </p:anim>
                                    <p:anim calcmode="lin" valueType="num">
                                      <p:cBhvr>
                                        <p:cTn id="124" dur="1000" fill="hold"/>
                                        <p:tgtEl>
                                          <p:spTgt spid="143"/>
                                        </p:tgtEl>
                                        <p:attrNameLst>
                                          <p:attrName>ppt_y</p:attrName>
                                        </p:attrNameLst>
                                      </p:cBhvr>
                                      <p:tavLst>
                                        <p:tav tm="0">
                                          <p:val>
                                            <p:strVal val="#ppt_y+.1"/>
                                          </p:val>
                                        </p:tav>
                                        <p:tav tm="100000">
                                          <p:val>
                                            <p:strVal val="#ppt_y"/>
                                          </p:val>
                                        </p:tav>
                                      </p:tavLst>
                                    </p:anim>
                                  </p:childTnLst>
                                </p:cTn>
                              </p:par>
                              <p:par>
                                <p:cTn id="125" presetID="9" presetClass="exit" presetSubtype="0" fill="hold" nodeType="withEffect">
                                  <p:stCondLst>
                                    <p:cond delay="0"/>
                                  </p:stCondLst>
                                  <p:childTnLst>
                                    <p:animEffect transition="out" filter="dissolve">
                                      <p:cBhvr>
                                        <p:cTn id="126" dur="5000"/>
                                        <p:tgtEl>
                                          <p:spTgt spid="105"/>
                                        </p:tgtEl>
                                      </p:cBhvr>
                                    </p:animEffect>
                                    <p:set>
                                      <p:cBhvr>
                                        <p:cTn id="127" dur="1" fill="hold">
                                          <p:stCondLst>
                                            <p:cond delay="4999"/>
                                          </p:stCondLst>
                                        </p:cTn>
                                        <p:tgtEl>
                                          <p:spTgt spid="105"/>
                                        </p:tgtEl>
                                        <p:attrNameLst>
                                          <p:attrName>style.visibility</p:attrName>
                                        </p:attrNameLst>
                                      </p:cBhvr>
                                      <p:to>
                                        <p:strVal val="hidden"/>
                                      </p:to>
                                    </p:set>
                                  </p:childTnLst>
                                </p:cTn>
                              </p:par>
                              <p:par>
                                <p:cTn id="128" presetID="9" presetClass="exit" presetSubtype="0" fill="hold" nodeType="withEffect">
                                  <p:stCondLst>
                                    <p:cond delay="0"/>
                                  </p:stCondLst>
                                  <p:childTnLst>
                                    <p:animEffect transition="out" filter="dissolve">
                                      <p:cBhvr>
                                        <p:cTn id="129" dur="5000"/>
                                        <p:tgtEl>
                                          <p:spTgt spid="108"/>
                                        </p:tgtEl>
                                      </p:cBhvr>
                                    </p:animEffect>
                                    <p:set>
                                      <p:cBhvr>
                                        <p:cTn id="130" dur="1" fill="hold">
                                          <p:stCondLst>
                                            <p:cond delay="4999"/>
                                          </p:stCondLst>
                                        </p:cTn>
                                        <p:tgtEl>
                                          <p:spTgt spid="108"/>
                                        </p:tgtEl>
                                        <p:attrNameLst>
                                          <p:attrName>style.visibility</p:attrName>
                                        </p:attrNameLst>
                                      </p:cBhvr>
                                      <p:to>
                                        <p:strVal val="hidden"/>
                                      </p:to>
                                    </p:set>
                                  </p:childTnLst>
                                </p:cTn>
                              </p:par>
                              <p:par>
                                <p:cTn id="131" presetID="9" presetClass="exit" presetSubtype="0" fill="hold" nodeType="withEffect">
                                  <p:stCondLst>
                                    <p:cond delay="0"/>
                                  </p:stCondLst>
                                  <p:childTnLst>
                                    <p:animEffect transition="out" filter="dissolve">
                                      <p:cBhvr>
                                        <p:cTn id="132" dur="5000"/>
                                        <p:tgtEl>
                                          <p:spTgt spid="114"/>
                                        </p:tgtEl>
                                      </p:cBhvr>
                                    </p:animEffect>
                                    <p:set>
                                      <p:cBhvr>
                                        <p:cTn id="133" dur="1" fill="hold">
                                          <p:stCondLst>
                                            <p:cond delay="4999"/>
                                          </p:stCondLst>
                                        </p:cTn>
                                        <p:tgtEl>
                                          <p:spTgt spid="114"/>
                                        </p:tgtEl>
                                        <p:attrNameLst>
                                          <p:attrName>style.visibility</p:attrName>
                                        </p:attrNameLst>
                                      </p:cBhvr>
                                      <p:to>
                                        <p:strVal val="hidden"/>
                                      </p:to>
                                    </p:set>
                                  </p:childTnLst>
                                </p:cTn>
                              </p:par>
                              <p:par>
                                <p:cTn id="134" presetID="9" presetClass="exit" presetSubtype="0" fill="hold" nodeType="withEffect">
                                  <p:stCondLst>
                                    <p:cond delay="0"/>
                                  </p:stCondLst>
                                  <p:childTnLst>
                                    <p:animEffect transition="out" filter="dissolve">
                                      <p:cBhvr>
                                        <p:cTn id="135" dur="5000"/>
                                        <p:tgtEl>
                                          <p:spTgt spid="117"/>
                                        </p:tgtEl>
                                      </p:cBhvr>
                                    </p:animEffect>
                                    <p:set>
                                      <p:cBhvr>
                                        <p:cTn id="136" dur="1" fill="hold">
                                          <p:stCondLst>
                                            <p:cond delay="4999"/>
                                          </p:stCondLst>
                                        </p:cTn>
                                        <p:tgtEl>
                                          <p:spTgt spid="117"/>
                                        </p:tgtEl>
                                        <p:attrNameLst>
                                          <p:attrName>style.visibility</p:attrName>
                                        </p:attrNameLst>
                                      </p:cBhvr>
                                      <p:to>
                                        <p:strVal val="hidden"/>
                                      </p:to>
                                    </p:set>
                                  </p:childTnLst>
                                </p:cTn>
                              </p:par>
                              <p:par>
                                <p:cTn id="137" presetID="9" presetClass="exit" presetSubtype="0" fill="hold" nodeType="withEffect">
                                  <p:stCondLst>
                                    <p:cond delay="0"/>
                                  </p:stCondLst>
                                  <p:childTnLst>
                                    <p:animEffect transition="out" filter="dissolve">
                                      <p:cBhvr>
                                        <p:cTn id="138" dur="5000"/>
                                        <p:tgtEl>
                                          <p:spTgt spid="120"/>
                                        </p:tgtEl>
                                      </p:cBhvr>
                                    </p:animEffect>
                                    <p:set>
                                      <p:cBhvr>
                                        <p:cTn id="139" dur="1" fill="hold">
                                          <p:stCondLst>
                                            <p:cond delay="4999"/>
                                          </p:stCondLst>
                                        </p:cTn>
                                        <p:tgtEl>
                                          <p:spTgt spid="120"/>
                                        </p:tgtEl>
                                        <p:attrNameLst>
                                          <p:attrName>style.visibility</p:attrName>
                                        </p:attrNameLst>
                                      </p:cBhvr>
                                      <p:to>
                                        <p:strVal val="hidden"/>
                                      </p:to>
                                    </p:set>
                                  </p:childTnLst>
                                </p:cTn>
                              </p:par>
                              <p:par>
                                <p:cTn id="140" presetID="9" presetClass="exit" presetSubtype="0" fill="hold" nodeType="withEffect">
                                  <p:stCondLst>
                                    <p:cond delay="0"/>
                                  </p:stCondLst>
                                  <p:childTnLst>
                                    <p:animEffect transition="out" filter="dissolve">
                                      <p:cBhvr>
                                        <p:cTn id="141" dur="5000"/>
                                        <p:tgtEl>
                                          <p:spTgt spid="123"/>
                                        </p:tgtEl>
                                      </p:cBhvr>
                                    </p:animEffect>
                                    <p:set>
                                      <p:cBhvr>
                                        <p:cTn id="142" dur="1" fill="hold">
                                          <p:stCondLst>
                                            <p:cond delay="4999"/>
                                          </p:stCondLst>
                                        </p:cTn>
                                        <p:tgtEl>
                                          <p:spTgt spid="123"/>
                                        </p:tgtEl>
                                        <p:attrNameLst>
                                          <p:attrName>style.visibility</p:attrName>
                                        </p:attrNameLst>
                                      </p:cBhvr>
                                      <p:to>
                                        <p:strVal val="hidden"/>
                                      </p:to>
                                    </p:set>
                                  </p:childTnLst>
                                </p:cTn>
                              </p:par>
                              <p:par>
                                <p:cTn id="143" presetID="9" presetClass="exit" presetSubtype="0" fill="hold" nodeType="withEffect">
                                  <p:stCondLst>
                                    <p:cond delay="0"/>
                                  </p:stCondLst>
                                  <p:childTnLst>
                                    <p:animEffect transition="out" filter="dissolve">
                                      <p:cBhvr>
                                        <p:cTn id="144" dur="5000"/>
                                        <p:tgtEl>
                                          <p:spTgt spid="126"/>
                                        </p:tgtEl>
                                      </p:cBhvr>
                                    </p:animEffect>
                                    <p:set>
                                      <p:cBhvr>
                                        <p:cTn id="145" dur="1" fill="hold">
                                          <p:stCondLst>
                                            <p:cond delay="4999"/>
                                          </p:stCondLst>
                                        </p:cTn>
                                        <p:tgtEl>
                                          <p:spTgt spid="126"/>
                                        </p:tgtEl>
                                        <p:attrNameLst>
                                          <p:attrName>style.visibility</p:attrName>
                                        </p:attrNameLst>
                                      </p:cBhvr>
                                      <p:to>
                                        <p:strVal val="hidden"/>
                                      </p:to>
                                    </p:set>
                                  </p:childTnLst>
                                </p:cTn>
                              </p:par>
                              <p:par>
                                <p:cTn id="146" presetID="9" presetClass="exit" presetSubtype="0" fill="hold" nodeType="withEffect">
                                  <p:stCondLst>
                                    <p:cond delay="0"/>
                                  </p:stCondLst>
                                  <p:childTnLst>
                                    <p:animEffect transition="out" filter="dissolve">
                                      <p:cBhvr>
                                        <p:cTn id="147" dur="5000"/>
                                        <p:tgtEl>
                                          <p:spTgt spid="129"/>
                                        </p:tgtEl>
                                      </p:cBhvr>
                                    </p:animEffect>
                                    <p:set>
                                      <p:cBhvr>
                                        <p:cTn id="148" dur="1" fill="hold">
                                          <p:stCondLst>
                                            <p:cond delay="4999"/>
                                          </p:stCondLst>
                                        </p:cTn>
                                        <p:tgtEl>
                                          <p:spTgt spid="129"/>
                                        </p:tgtEl>
                                        <p:attrNameLst>
                                          <p:attrName>style.visibility</p:attrName>
                                        </p:attrNameLst>
                                      </p:cBhvr>
                                      <p:to>
                                        <p:strVal val="hidden"/>
                                      </p:to>
                                    </p:set>
                                  </p:childTnLst>
                                </p:cTn>
                              </p:par>
                              <p:par>
                                <p:cTn id="149" presetID="9" presetClass="exit" presetSubtype="0" fill="hold" nodeType="withEffect">
                                  <p:stCondLst>
                                    <p:cond delay="0"/>
                                  </p:stCondLst>
                                  <p:childTnLst>
                                    <p:animEffect transition="out" filter="dissolve">
                                      <p:cBhvr>
                                        <p:cTn id="150" dur="5000"/>
                                        <p:tgtEl>
                                          <p:spTgt spid="132"/>
                                        </p:tgtEl>
                                      </p:cBhvr>
                                    </p:animEffect>
                                    <p:set>
                                      <p:cBhvr>
                                        <p:cTn id="151" dur="1" fill="hold">
                                          <p:stCondLst>
                                            <p:cond delay="4999"/>
                                          </p:stCondLst>
                                        </p:cTn>
                                        <p:tgtEl>
                                          <p:spTgt spid="132"/>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nodeType="clickEffect">
                                  <p:stCondLst>
                                    <p:cond delay="0"/>
                                  </p:stCondLst>
                                  <p:childTnLst>
                                    <p:set>
                                      <p:cBhvr>
                                        <p:cTn id="155" dur="1" fill="hold">
                                          <p:stCondLst>
                                            <p:cond delay="0"/>
                                          </p:stCondLst>
                                        </p:cTn>
                                        <p:tgtEl>
                                          <p:spTgt spid="146"/>
                                        </p:tgtEl>
                                        <p:attrNameLst>
                                          <p:attrName>style.visibility</p:attrName>
                                        </p:attrNameLst>
                                      </p:cBhvr>
                                      <p:to>
                                        <p:strVal val="visible"/>
                                      </p:to>
                                    </p:set>
                                    <p:animEffect transition="in" filter="fade">
                                      <p:cBhvr>
                                        <p:cTn id="156" dur="1000"/>
                                        <p:tgtEl>
                                          <p:spTgt spid="146"/>
                                        </p:tgtEl>
                                      </p:cBhvr>
                                    </p:animEffect>
                                    <p:anim calcmode="lin" valueType="num">
                                      <p:cBhvr>
                                        <p:cTn id="157" dur="1000" fill="hold"/>
                                        <p:tgtEl>
                                          <p:spTgt spid="146"/>
                                        </p:tgtEl>
                                        <p:attrNameLst>
                                          <p:attrName>ppt_x</p:attrName>
                                        </p:attrNameLst>
                                      </p:cBhvr>
                                      <p:tavLst>
                                        <p:tav tm="0">
                                          <p:val>
                                            <p:strVal val="#ppt_x"/>
                                          </p:val>
                                        </p:tav>
                                        <p:tav tm="100000">
                                          <p:val>
                                            <p:strVal val="#ppt_x"/>
                                          </p:val>
                                        </p:tav>
                                      </p:tavLst>
                                    </p:anim>
                                    <p:anim calcmode="lin" valueType="num">
                                      <p:cBhvr>
                                        <p:cTn id="158" dur="1000" fill="hold"/>
                                        <p:tgtEl>
                                          <p:spTgt spid="146"/>
                                        </p:tgtEl>
                                        <p:attrNameLst>
                                          <p:attrName>ppt_y</p:attrName>
                                        </p:attrNameLst>
                                      </p:cBhvr>
                                      <p:tavLst>
                                        <p:tav tm="0">
                                          <p:val>
                                            <p:strVal val="#ppt_y+.1"/>
                                          </p:val>
                                        </p:tav>
                                        <p:tav tm="100000">
                                          <p:val>
                                            <p:strVal val="#ppt_y"/>
                                          </p:val>
                                        </p:tav>
                                      </p:tavLst>
                                    </p:anim>
                                  </p:childTnLst>
                                </p:cTn>
                              </p:par>
                              <p:par>
                                <p:cTn id="159" presetID="42" presetClass="entr" presetSubtype="0" fill="hold" nodeType="withEffect">
                                  <p:stCondLst>
                                    <p:cond delay="0"/>
                                  </p:stCondLst>
                                  <p:childTnLst>
                                    <p:set>
                                      <p:cBhvr>
                                        <p:cTn id="160" dur="1" fill="hold">
                                          <p:stCondLst>
                                            <p:cond delay="0"/>
                                          </p:stCondLst>
                                        </p:cTn>
                                        <p:tgtEl>
                                          <p:spTgt spid="149"/>
                                        </p:tgtEl>
                                        <p:attrNameLst>
                                          <p:attrName>style.visibility</p:attrName>
                                        </p:attrNameLst>
                                      </p:cBhvr>
                                      <p:to>
                                        <p:strVal val="visible"/>
                                      </p:to>
                                    </p:set>
                                    <p:animEffect transition="in" filter="fade">
                                      <p:cBhvr>
                                        <p:cTn id="161" dur="1000"/>
                                        <p:tgtEl>
                                          <p:spTgt spid="149"/>
                                        </p:tgtEl>
                                      </p:cBhvr>
                                    </p:animEffect>
                                    <p:anim calcmode="lin" valueType="num">
                                      <p:cBhvr>
                                        <p:cTn id="162" dur="1000" fill="hold"/>
                                        <p:tgtEl>
                                          <p:spTgt spid="149"/>
                                        </p:tgtEl>
                                        <p:attrNameLst>
                                          <p:attrName>ppt_x</p:attrName>
                                        </p:attrNameLst>
                                      </p:cBhvr>
                                      <p:tavLst>
                                        <p:tav tm="0">
                                          <p:val>
                                            <p:strVal val="#ppt_x"/>
                                          </p:val>
                                        </p:tav>
                                        <p:tav tm="100000">
                                          <p:val>
                                            <p:strVal val="#ppt_x"/>
                                          </p:val>
                                        </p:tav>
                                      </p:tavLst>
                                    </p:anim>
                                    <p:anim calcmode="lin" valueType="num">
                                      <p:cBhvr>
                                        <p:cTn id="163" dur="1000" fill="hold"/>
                                        <p:tgtEl>
                                          <p:spTgt spid="149"/>
                                        </p:tgtEl>
                                        <p:attrNameLst>
                                          <p:attrName>ppt_y</p:attrName>
                                        </p:attrNameLst>
                                      </p:cBhvr>
                                      <p:tavLst>
                                        <p:tav tm="0">
                                          <p:val>
                                            <p:strVal val="#ppt_y+.1"/>
                                          </p:val>
                                        </p:tav>
                                        <p:tav tm="100000">
                                          <p:val>
                                            <p:strVal val="#ppt_y"/>
                                          </p:val>
                                        </p:tav>
                                      </p:tavLst>
                                    </p:anim>
                                  </p:childTnLst>
                                </p:cTn>
                              </p:par>
                              <p:par>
                                <p:cTn id="164" presetID="42" presetClass="entr" presetSubtype="0" fill="hold" nodeType="withEffect">
                                  <p:stCondLst>
                                    <p:cond delay="0"/>
                                  </p:stCondLst>
                                  <p:childTnLst>
                                    <p:set>
                                      <p:cBhvr>
                                        <p:cTn id="165" dur="1" fill="hold">
                                          <p:stCondLst>
                                            <p:cond delay="0"/>
                                          </p:stCondLst>
                                        </p:cTn>
                                        <p:tgtEl>
                                          <p:spTgt spid="152"/>
                                        </p:tgtEl>
                                        <p:attrNameLst>
                                          <p:attrName>style.visibility</p:attrName>
                                        </p:attrNameLst>
                                      </p:cBhvr>
                                      <p:to>
                                        <p:strVal val="visible"/>
                                      </p:to>
                                    </p:set>
                                    <p:animEffect transition="in" filter="fade">
                                      <p:cBhvr>
                                        <p:cTn id="166" dur="1000"/>
                                        <p:tgtEl>
                                          <p:spTgt spid="152"/>
                                        </p:tgtEl>
                                      </p:cBhvr>
                                    </p:animEffect>
                                    <p:anim calcmode="lin" valueType="num">
                                      <p:cBhvr>
                                        <p:cTn id="167" dur="1000" fill="hold"/>
                                        <p:tgtEl>
                                          <p:spTgt spid="152"/>
                                        </p:tgtEl>
                                        <p:attrNameLst>
                                          <p:attrName>ppt_x</p:attrName>
                                        </p:attrNameLst>
                                      </p:cBhvr>
                                      <p:tavLst>
                                        <p:tav tm="0">
                                          <p:val>
                                            <p:strVal val="#ppt_x"/>
                                          </p:val>
                                        </p:tav>
                                        <p:tav tm="100000">
                                          <p:val>
                                            <p:strVal val="#ppt_x"/>
                                          </p:val>
                                        </p:tav>
                                      </p:tavLst>
                                    </p:anim>
                                    <p:anim calcmode="lin" valueType="num">
                                      <p:cBhvr>
                                        <p:cTn id="168" dur="1000" fill="hold"/>
                                        <p:tgtEl>
                                          <p:spTgt spid="152"/>
                                        </p:tgtEl>
                                        <p:attrNameLst>
                                          <p:attrName>ppt_y</p:attrName>
                                        </p:attrNameLst>
                                      </p:cBhvr>
                                      <p:tavLst>
                                        <p:tav tm="0">
                                          <p:val>
                                            <p:strVal val="#ppt_y+.1"/>
                                          </p:val>
                                        </p:tav>
                                        <p:tav tm="100000">
                                          <p:val>
                                            <p:strVal val="#ppt_y"/>
                                          </p:val>
                                        </p:tav>
                                      </p:tavLst>
                                    </p:anim>
                                  </p:childTnLst>
                                </p:cTn>
                              </p:par>
                              <p:par>
                                <p:cTn id="169" presetID="42" presetClass="entr" presetSubtype="0" fill="hold" nodeType="withEffect">
                                  <p:stCondLst>
                                    <p:cond delay="0"/>
                                  </p:stCondLst>
                                  <p:childTnLst>
                                    <p:set>
                                      <p:cBhvr>
                                        <p:cTn id="170" dur="1" fill="hold">
                                          <p:stCondLst>
                                            <p:cond delay="0"/>
                                          </p:stCondLst>
                                        </p:cTn>
                                        <p:tgtEl>
                                          <p:spTgt spid="155"/>
                                        </p:tgtEl>
                                        <p:attrNameLst>
                                          <p:attrName>style.visibility</p:attrName>
                                        </p:attrNameLst>
                                      </p:cBhvr>
                                      <p:to>
                                        <p:strVal val="visible"/>
                                      </p:to>
                                    </p:set>
                                    <p:animEffect transition="in" filter="fade">
                                      <p:cBhvr>
                                        <p:cTn id="171" dur="1000"/>
                                        <p:tgtEl>
                                          <p:spTgt spid="155"/>
                                        </p:tgtEl>
                                      </p:cBhvr>
                                    </p:animEffect>
                                    <p:anim calcmode="lin" valueType="num">
                                      <p:cBhvr>
                                        <p:cTn id="172" dur="1000" fill="hold"/>
                                        <p:tgtEl>
                                          <p:spTgt spid="155"/>
                                        </p:tgtEl>
                                        <p:attrNameLst>
                                          <p:attrName>ppt_x</p:attrName>
                                        </p:attrNameLst>
                                      </p:cBhvr>
                                      <p:tavLst>
                                        <p:tav tm="0">
                                          <p:val>
                                            <p:strVal val="#ppt_x"/>
                                          </p:val>
                                        </p:tav>
                                        <p:tav tm="100000">
                                          <p:val>
                                            <p:strVal val="#ppt_x"/>
                                          </p:val>
                                        </p:tav>
                                      </p:tavLst>
                                    </p:anim>
                                    <p:anim calcmode="lin" valueType="num">
                                      <p:cBhvr>
                                        <p:cTn id="173" dur="1000" fill="hold"/>
                                        <p:tgtEl>
                                          <p:spTgt spid="155"/>
                                        </p:tgtEl>
                                        <p:attrNameLst>
                                          <p:attrName>ppt_y</p:attrName>
                                        </p:attrNameLst>
                                      </p:cBhvr>
                                      <p:tavLst>
                                        <p:tav tm="0">
                                          <p:val>
                                            <p:strVal val="#ppt_y+.1"/>
                                          </p:val>
                                        </p:tav>
                                        <p:tav tm="100000">
                                          <p:val>
                                            <p:strVal val="#ppt_y"/>
                                          </p:val>
                                        </p:tav>
                                      </p:tavLst>
                                    </p:anim>
                                  </p:childTnLst>
                                </p:cTn>
                              </p:par>
                              <p:par>
                                <p:cTn id="174" presetID="42" presetClass="entr" presetSubtype="0" fill="hold" nodeType="withEffect">
                                  <p:stCondLst>
                                    <p:cond delay="0"/>
                                  </p:stCondLst>
                                  <p:childTnLst>
                                    <p:set>
                                      <p:cBhvr>
                                        <p:cTn id="175" dur="1" fill="hold">
                                          <p:stCondLst>
                                            <p:cond delay="0"/>
                                          </p:stCondLst>
                                        </p:cTn>
                                        <p:tgtEl>
                                          <p:spTgt spid="158"/>
                                        </p:tgtEl>
                                        <p:attrNameLst>
                                          <p:attrName>style.visibility</p:attrName>
                                        </p:attrNameLst>
                                      </p:cBhvr>
                                      <p:to>
                                        <p:strVal val="visible"/>
                                      </p:to>
                                    </p:set>
                                    <p:animEffect transition="in" filter="fade">
                                      <p:cBhvr>
                                        <p:cTn id="176" dur="1000"/>
                                        <p:tgtEl>
                                          <p:spTgt spid="158"/>
                                        </p:tgtEl>
                                      </p:cBhvr>
                                    </p:animEffect>
                                    <p:anim calcmode="lin" valueType="num">
                                      <p:cBhvr>
                                        <p:cTn id="177" dur="1000" fill="hold"/>
                                        <p:tgtEl>
                                          <p:spTgt spid="158"/>
                                        </p:tgtEl>
                                        <p:attrNameLst>
                                          <p:attrName>ppt_x</p:attrName>
                                        </p:attrNameLst>
                                      </p:cBhvr>
                                      <p:tavLst>
                                        <p:tav tm="0">
                                          <p:val>
                                            <p:strVal val="#ppt_x"/>
                                          </p:val>
                                        </p:tav>
                                        <p:tav tm="100000">
                                          <p:val>
                                            <p:strVal val="#ppt_x"/>
                                          </p:val>
                                        </p:tav>
                                      </p:tavLst>
                                    </p:anim>
                                    <p:anim calcmode="lin" valueType="num">
                                      <p:cBhvr>
                                        <p:cTn id="178" dur="1000" fill="hold"/>
                                        <p:tgtEl>
                                          <p:spTgt spid="158"/>
                                        </p:tgtEl>
                                        <p:attrNameLst>
                                          <p:attrName>ppt_y</p:attrName>
                                        </p:attrNameLst>
                                      </p:cBhvr>
                                      <p:tavLst>
                                        <p:tav tm="0">
                                          <p:val>
                                            <p:strVal val="#ppt_y+.1"/>
                                          </p:val>
                                        </p:tav>
                                        <p:tav tm="100000">
                                          <p:val>
                                            <p:strVal val="#ppt_y"/>
                                          </p:val>
                                        </p:tav>
                                      </p:tavLst>
                                    </p:anim>
                                  </p:childTnLst>
                                </p:cTn>
                              </p:par>
                              <p:par>
                                <p:cTn id="179" presetID="42" presetClass="entr" presetSubtype="0" fill="hold" nodeType="withEffect">
                                  <p:stCondLst>
                                    <p:cond delay="0"/>
                                  </p:stCondLst>
                                  <p:childTnLst>
                                    <p:set>
                                      <p:cBhvr>
                                        <p:cTn id="180" dur="1" fill="hold">
                                          <p:stCondLst>
                                            <p:cond delay="0"/>
                                          </p:stCondLst>
                                        </p:cTn>
                                        <p:tgtEl>
                                          <p:spTgt spid="161"/>
                                        </p:tgtEl>
                                        <p:attrNameLst>
                                          <p:attrName>style.visibility</p:attrName>
                                        </p:attrNameLst>
                                      </p:cBhvr>
                                      <p:to>
                                        <p:strVal val="visible"/>
                                      </p:to>
                                    </p:set>
                                    <p:animEffect transition="in" filter="fade">
                                      <p:cBhvr>
                                        <p:cTn id="181" dur="1000"/>
                                        <p:tgtEl>
                                          <p:spTgt spid="161"/>
                                        </p:tgtEl>
                                      </p:cBhvr>
                                    </p:animEffect>
                                    <p:anim calcmode="lin" valueType="num">
                                      <p:cBhvr>
                                        <p:cTn id="182" dur="1000" fill="hold"/>
                                        <p:tgtEl>
                                          <p:spTgt spid="161"/>
                                        </p:tgtEl>
                                        <p:attrNameLst>
                                          <p:attrName>ppt_x</p:attrName>
                                        </p:attrNameLst>
                                      </p:cBhvr>
                                      <p:tavLst>
                                        <p:tav tm="0">
                                          <p:val>
                                            <p:strVal val="#ppt_x"/>
                                          </p:val>
                                        </p:tav>
                                        <p:tav tm="100000">
                                          <p:val>
                                            <p:strVal val="#ppt_x"/>
                                          </p:val>
                                        </p:tav>
                                      </p:tavLst>
                                    </p:anim>
                                    <p:anim calcmode="lin" valueType="num">
                                      <p:cBhvr>
                                        <p:cTn id="183" dur="1000" fill="hold"/>
                                        <p:tgtEl>
                                          <p:spTgt spid="161"/>
                                        </p:tgtEl>
                                        <p:attrNameLst>
                                          <p:attrName>ppt_y</p:attrName>
                                        </p:attrNameLst>
                                      </p:cBhvr>
                                      <p:tavLst>
                                        <p:tav tm="0">
                                          <p:val>
                                            <p:strVal val="#ppt_y+.1"/>
                                          </p:val>
                                        </p:tav>
                                        <p:tav tm="100000">
                                          <p:val>
                                            <p:strVal val="#ppt_y"/>
                                          </p:val>
                                        </p:tav>
                                      </p:tavLst>
                                    </p:anim>
                                  </p:childTnLst>
                                </p:cTn>
                              </p:par>
                              <p:par>
                                <p:cTn id="184" presetID="42" presetClass="entr" presetSubtype="0" fill="hold" nodeType="withEffect">
                                  <p:stCondLst>
                                    <p:cond delay="0"/>
                                  </p:stCondLst>
                                  <p:childTnLst>
                                    <p:set>
                                      <p:cBhvr>
                                        <p:cTn id="185" dur="1" fill="hold">
                                          <p:stCondLst>
                                            <p:cond delay="0"/>
                                          </p:stCondLst>
                                        </p:cTn>
                                        <p:tgtEl>
                                          <p:spTgt spid="164"/>
                                        </p:tgtEl>
                                        <p:attrNameLst>
                                          <p:attrName>style.visibility</p:attrName>
                                        </p:attrNameLst>
                                      </p:cBhvr>
                                      <p:to>
                                        <p:strVal val="visible"/>
                                      </p:to>
                                    </p:set>
                                    <p:animEffect transition="in" filter="fade">
                                      <p:cBhvr>
                                        <p:cTn id="186" dur="1000"/>
                                        <p:tgtEl>
                                          <p:spTgt spid="164"/>
                                        </p:tgtEl>
                                      </p:cBhvr>
                                    </p:animEffect>
                                    <p:anim calcmode="lin" valueType="num">
                                      <p:cBhvr>
                                        <p:cTn id="187" dur="1000" fill="hold"/>
                                        <p:tgtEl>
                                          <p:spTgt spid="164"/>
                                        </p:tgtEl>
                                        <p:attrNameLst>
                                          <p:attrName>ppt_x</p:attrName>
                                        </p:attrNameLst>
                                      </p:cBhvr>
                                      <p:tavLst>
                                        <p:tav tm="0">
                                          <p:val>
                                            <p:strVal val="#ppt_x"/>
                                          </p:val>
                                        </p:tav>
                                        <p:tav tm="100000">
                                          <p:val>
                                            <p:strVal val="#ppt_x"/>
                                          </p:val>
                                        </p:tav>
                                      </p:tavLst>
                                    </p:anim>
                                    <p:anim calcmode="lin" valueType="num">
                                      <p:cBhvr>
                                        <p:cTn id="188" dur="1000" fill="hold"/>
                                        <p:tgtEl>
                                          <p:spTgt spid="164"/>
                                        </p:tgtEl>
                                        <p:attrNameLst>
                                          <p:attrName>ppt_y</p:attrName>
                                        </p:attrNameLst>
                                      </p:cBhvr>
                                      <p:tavLst>
                                        <p:tav tm="0">
                                          <p:val>
                                            <p:strVal val="#ppt_y+.1"/>
                                          </p:val>
                                        </p:tav>
                                        <p:tav tm="100000">
                                          <p:val>
                                            <p:strVal val="#ppt_y"/>
                                          </p:val>
                                        </p:tav>
                                      </p:tavLst>
                                    </p:anim>
                                  </p:childTnLst>
                                </p:cTn>
                              </p:par>
                              <p:par>
                                <p:cTn id="189" presetID="42" presetClass="entr" presetSubtype="0" fill="hold" nodeType="withEffect">
                                  <p:stCondLst>
                                    <p:cond delay="0"/>
                                  </p:stCondLst>
                                  <p:childTnLst>
                                    <p:set>
                                      <p:cBhvr>
                                        <p:cTn id="190" dur="1" fill="hold">
                                          <p:stCondLst>
                                            <p:cond delay="0"/>
                                          </p:stCondLst>
                                        </p:cTn>
                                        <p:tgtEl>
                                          <p:spTgt spid="167"/>
                                        </p:tgtEl>
                                        <p:attrNameLst>
                                          <p:attrName>style.visibility</p:attrName>
                                        </p:attrNameLst>
                                      </p:cBhvr>
                                      <p:to>
                                        <p:strVal val="visible"/>
                                      </p:to>
                                    </p:set>
                                    <p:animEffect transition="in" filter="fade">
                                      <p:cBhvr>
                                        <p:cTn id="191" dur="1000"/>
                                        <p:tgtEl>
                                          <p:spTgt spid="167"/>
                                        </p:tgtEl>
                                      </p:cBhvr>
                                    </p:animEffect>
                                    <p:anim calcmode="lin" valueType="num">
                                      <p:cBhvr>
                                        <p:cTn id="192" dur="1000" fill="hold"/>
                                        <p:tgtEl>
                                          <p:spTgt spid="167"/>
                                        </p:tgtEl>
                                        <p:attrNameLst>
                                          <p:attrName>ppt_x</p:attrName>
                                        </p:attrNameLst>
                                      </p:cBhvr>
                                      <p:tavLst>
                                        <p:tav tm="0">
                                          <p:val>
                                            <p:strVal val="#ppt_x"/>
                                          </p:val>
                                        </p:tav>
                                        <p:tav tm="100000">
                                          <p:val>
                                            <p:strVal val="#ppt_x"/>
                                          </p:val>
                                        </p:tav>
                                      </p:tavLst>
                                    </p:anim>
                                    <p:anim calcmode="lin" valueType="num">
                                      <p:cBhvr>
                                        <p:cTn id="193" dur="1000" fill="hold"/>
                                        <p:tgtEl>
                                          <p:spTgt spid="167"/>
                                        </p:tgtEl>
                                        <p:attrNameLst>
                                          <p:attrName>ppt_y</p:attrName>
                                        </p:attrNameLst>
                                      </p:cBhvr>
                                      <p:tavLst>
                                        <p:tav tm="0">
                                          <p:val>
                                            <p:strVal val="#ppt_y+.1"/>
                                          </p:val>
                                        </p:tav>
                                        <p:tav tm="100000">
                                          <p:val>
                                            <p:strVal val="#ppt_y"/>
                                          </p:val>
                                        </p:tav>
                                      </p:tavLst>
                                    </p:anim>
                                  </p:childTnLst>
                                </p:cTn>
                              </p:par>
                              <p:par>
                                <p:cTn id="194" presetID="42" presetClass="entr" presetSubtype="0" fill="hold" nodeType="withEffect">
                                  <p:stCondLst>
                                    <p:cond delay="0"/>
                                  </p:stCondLst>
                                  <p:childTnLst>
                                    <p:set>
                                      <p:cBhvr>
                                        <p:cTn id="195" dur="1" fill="hold">
                                          <p:stCondLst>
                                            <p:cond delay="0"/>
                                          </p:stCondLst>
                                        </p:cTn>
                                        <p:tgtEl>
                                          <p:spTgt spid="170"/>
                                        </p:tgtEl>
                                        <p:attrNameLst>
                                          <p:attrName>style.visibility</p:attrName>
                                        </p:attrNameLst>
                                      </p:cBhvr>
                                      <p:to>
                                        <p:strVal val="visible"/>
                                      </p:to>
                                    </p:set>
                                    <p:animEffect transition="in" filter="fade">
                                      <p:cBhvr>
                                        <p:cTn id="196" dur="1000"/>
                                        <p:tgtEl>
                                          <p:spTgt spid="170"/>
                                        </p:tgtEl>
                                      </p:cBhvr>
                                    </p:animEffect>
                                    <p:anim calcmode="lin" valueType="num">
                                      <p:cBhvr>
                                        <p:cTn id="197" dur="1000" fill="hold"/>
                                        <p:tgtEl>
                                          <p:spTgt spid="170"/>
                                        </p:tgtEl>
                                        <p:attrNameLst>
                                          <p:attrName>ppt_x</p:attrName>
                                        </p:attrNameLst>
                                      </p:cBhvr>
                                      <p:tavLst>
                                        <p:tav tm="0">
                                          <p:val>
                                            <p:strVal val="#ppt_x"/>
                                          </p:val>
                                        </p:tav>
                                        <p:tav tm="100000">
                                          <p:val>
                                            <p:strVal val="#ppt_x"/>
                                          </p:val>
                                        </p:tav>
                                      </p:tavLst>
                                    </p:anim>
                                    <p:anim calcmode="lin" valueType="num">
                                      <p:cBhvr>
                                        <p:cTn id="198" dur="1000" fill="hold"/>
                                        <p:tgtEl>
                                          <p:spTgt spid="170"/>
                                        </p:tgtEl>
                                        <p:attrNameLst>
                                          <p:attrName>ppt_y</p:attrName>
                                        </p:attrNameLst>
                                      </p:cBhvr>
                                      <p:tavLst>
                                        <p:tav tm="0">
                                          <p:val>
                                            <p:strVal val="#ppt_y+.1"/>
                                          </p:val>
                                        </p:tav>
                                        <p:tav tm="100000">
                                          <p:val>
                                            <p:strVal val="#ppt_y"/>
                                          </p:val>
                                        </p:tav>
                                      </p:tavLst>
                                    </p:anim>
                                  </p:childTnLst>
                                </p:cTn>
                              </p:par>
                              <p:par>
                                <p:cTn id="199" presetID="9" presetClass="exit" presetSubtype="0" fill="hold" nodeType="withEffect">
                                  <p:stCondLst>
                                    <p:cond delay="0"/>
                                  </p:stCondLst>
                                  <p:childTnLst>
                                    <p:animEffect transition="out" filter="dissolve">
                                      <p:cBhvr>
                                        <p:cTn id="200" dur="5000"/>
                                        <p:tgtEl>
                                          <p:spTgt spid="137"/>
                                        </p:tgtEl>
                                      </p:cBhvr>
                                    </p:animEffect>
                                    <p:set>
                                      <p:cBhvr>
                                        <p:cTn id="201" dur="1" fill="hold">
                                          <p:stCondLst>
                                            <p:cond delay="4999"/>
                                          </p:stCondLst>
                                        </p:cTn>
                                        <p:tgtEl>
                                          <p:spTgt spid="137"/>
                                        </p:tgtEl>
                                        <p:attrNameLst>
                                          <p:attrName>style.visibility</p:attrName>
                                        </p:attrNameLst>
                                      </p:cBhvr>
                                      <p:to>
                                        <p:strVal val="hidden"/>
                                      </p:to>
                                    </p:set>
                                  </p:childTnLst>
                                </p:cTn>
                              </p:par>
                              <p:par>
                                <p:cTn id="202" presetID="9" presetClass="exit" presetSubtype="0" fill="hold" nodeType="withEffect">
                                  <p:stCondLst>
                                    <p:cond delay="0"/>
                                  </p:stCondLst>
                                  <p:childTnLst>
                                    <p:animEffect transition="out" filter="dissolve">
                                      <p:cBhvr>
                                        <p:cTn id="203" dur="5000"/>
                                        <p:tgtEl>
                                          <p:spTgt spid="140"/>
                                        </p:tgtEl>
                                      </p:cBhvr>
                                    </p:animEffect>
                                    <p:set>
                                      <p:cBhvr>
                                        <p:cTn id="204" dur="1" fill="hold">
                                          <p:stCondLst>
                                            <p:cond delay="4999"/>
                                          </p:stCondLst>
                                        </p:cTn>
                                        <p:tgtEl>
                                          <p:spTgt spid="140"/>
                                        </p:tgtEl>
                                        <p:attrNameLst>
                                          <p:attrName>style.visibility</p:attrName>
                                        </p:attrNameLst>
                                      </p:cBhvr>
                                      <p:to>
                                        <p:strVal val="hidden"/>
                                      </p:to>
                                    </p:set>
                                  </p:childTnLst>
                                </p:cTn>
                              </p:par>
                              <p:par>
                                <p:cTn id="205" presetID="9" presetClass="exit" presetSubtype="0" fill="hold" nodeType="withEffect">
                                  <p:stCondLst>
                                    <p:cond delay="0"/>
                                  </p:stCondLst>
                                  <p:childTnLst>
                                    <p:animEffect transition="out" filter="dissolve">
                                      <p:cBhvr>
                                        <p:cTn id="206" dur="5000"/>
                                        <p:tgtEl>
                                          <p:spTgt spid="143"/>
                                        </p:tgtEl>
                                      </p:cBhvr>
                                    </p:animEffect>
                                    <p:set>
                                      <p:cBhvr>
                                        <p:cTn id="207" dur="1" fill="hold">
                                          <p:stCondLst>
                                            <p:cond delay="4999"/>
                                          </p:stCondLst>
                                        </p:cTn>
                                        <p:tgtEl>
                                          <p:spTgt spid="143"/>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42" presetClass="entr" presetSubtype="0" fill="hold" nodeType="clickEffect">
                                  <p:stCondLst>
                                    <p:cond delay="0"/>
                                  </p:stCondLst>
                                  <p:childTnLst>
                                    <p:set>
                                      <p:cBhvr>
                                        <p:cTn id="211" dur="1" fill="hold">
                                          <p:stCondLst>
                                            <p:cond delay="0"/>
                                          </p:stCondLst>
                                        </p:cTn>
                                        <p:tgtEl>
                                          <p:spTgt spid="173"/>
                                        </p:tgtEl>
                                        <p:attrNameLst>
                                          <p:attrName>style.visibility</p:attrName>
                                        </p:attrNameLst>
                                      </p:cBhvr>
                                      <p:to>
                                        <p:strVal val="visible"/>
                                      </p:to>
                                    </p:set>
                                    <p:animEffect transition="in" filter="fade">
                                      <p:cBhvr>
                                        <p:cTn id="212" dur="1000"/>
                                        <p:tgtEl>
                                          <p:spTgt spid="173"/>
                                        </p:tgtEl>
                                      </p:cBhvr>
                                    </p:animEffect>
                                    <p:anim calcmode="lin" valueType="num">
                                      <p:cBhvr>
                                        <p:cTn id="213" dur="1000" fill="hold"/>
                                        <p:tgtEl>
                                          <p:spTgt spid="173"/>
                                        </p:tgtEl>
                                        <p:attrNameLst>
                                          <p:attrName>ppt_x</p:attrName>
                                        </p:attrNameLst>
                                      </p:cBhvr>
                                      <p:tavLst>
                                        <p:tav tm="0">
                                          <p:val>
                                            <p:strVal val="#ppt_x"/>
                                          </p:val>
                                        </p:tav>
                                        <p:tav tm="100000">
                                          <p:val>
                                            <p:strVal val="#ppt_x"/>
                                          </p:val>
                                        </p:tav>
                                      </p:tavLst>
                                    </p:anim>
                                    <p:anim calcmode="lin" valueType="num">
                                      <p:cBhvr>
                                        <p:cTn id="214" dur="1000" fill="hold"/>
                                        <p:tgtEl>
                                          <p:spTgt spid="173"/>
                                        </p:tgtEl>
                                        <p:attrNameLst>
                                          <p:attrName>ppt_y</p:attrName>
                                        </p:attrNameLst>
                                      </p:cBhvr>
                                      <p:tavLst>
                                        <p:tav tm="0">
                                          <p:val>
                                            <p:strVal val="#ppt_y+.1"/>
                                          </p:val>
                                        </p:tav>
                                        <p:tav tm="100000">
                                          <p:val>
                                            <p:strVal val="#ppt_y"/>
                                          </p:val>
                                        </p:tav>
                                      </p:tavLst>
                                    </p:anim>
                                  </p:childTnLst>
                                </p:cTn>
                              </p:par>
                              <p:par>
                                <p:cTn id="215" presetID="42" presetClass="entr" presetSubtype="0" fill="hold" nodeType="withEffect">
                                  <p:stCondLst>
                                    <p:cond delay="0"/>
                                  </p:stCondLst>
                                  <p:childTnLst>
                                    <p:set>
                                      <p:cBhvr>
                                        <p:cTn id="216" dur="1" fill="hold">
                                          <p:stCondLst>
                                            <p:cond delay="0"/>
                                          </p:stCondLst>
                                        </p:cTn>
                                        <p:tgtEl>
                                          <p:spTgt spid="176"/>
                                        </p:tgtEl>
                                        <p:attrNameLst>
                                          <p:attrName>style.visibility</p:attrName>
                                        </p:attrNameLst>
                                      </p:cBhvr>
                                      <p:to>
                                        <p:strVal val="visible"/>
                                      </p:to>
                                    </p:set>
                                    <p:animEffect transition="in" filter="fade">
                                      <p:cBhvr>
                                        <p:cTn id="217" dur="1000"/>
                                        <p:tgtEl>
                                          <p:spTgt spid="176"/>
                                        </p:tgtEl>
                                      </p:cBhvr>
                                    </p:animEffect>
                                    <p:anim calcmode="lin" valueType="num">
                                      <p:cBhvr>
                                        <p:cTn id="218" dur="1000" fill="hold"/>
                                        <p:tgtEl>
                                          <p:spTgt spid="176"/>
                                        </p:tgtEl>
                                        <p:attrNameLst>
                                          <p:attrName>ppt_x</p:attrName>
                                        </p:attrNameLst>
                                      </p:cBhvr>
                                      <p:tavLst>
                                        <p:tav tm="0">
                                          <p:val>
                                            <p:strVal val="#ppt_x"/>
                                          </p:val>
                                        </p:tav>
                                        <p:tav tm="100000">
                                          <p:val>
                                            <p:strVal val="#ppt_x"/>
                                          </p:val>
                                        </p:tav>
                                      </p:tavLst>
                                    </p:anim>
                                    <p:anim calcmode="lin" valueType="num">
                                      <p:cBhvr>
                                        <p:cTn id="219" dur="1000" fill="hold"/>
                                        <p:tgtEl>
                                          <p:spTgt spid="176"/>
                                        </p:tgtEl>
                                        <p:attrNameLst>
                                          <p:attrName>ppt_y</p:attrName>
                                        </p:attrNameLst>
                                      </p:cBhvr>
                                      <p:tavLst>
                                        <p:tav tm="0">
                                          <p:val>
                                            <p:strVal val="#ppt_y+.1"/>
                                          </p:val>
                                        </p:tav>
                                        <p:tav tm="100000">
                                          <p:val>
                                            <p:strVal val="#ppt_y"/>
                                          </p:val>
                                        </p:tav>
                                      </p:tavLst>
                                    </p:anim>
                                  </p:childTnLst>
                                </p:cTn>
                              </p:par>
                              <p:par>
                                <p:cTn id="220" presetID="42" presetClass="entr" presetSubtype="0" fill="hold" nodeType="withEffect">
                                  <p:stCondLst>
                                    <p:cond delay="0"/>
                                  </p:stCondLst>
                                  <p:childTnLst>
                                    <p:set>
                                      <p:cBhvr>
                                        <p:cTn id="221" dur="1" fill="hold">
                                          <p:stCondLst>
                                            <p:cond delay="0"/>
                                          </p:stCondLst>
                                        </p:cTn>
                                        <p:tgtEl>
                                          <p:spTgt spid="179"/>
                                        </p:tgtEl>
                                        <p:attrNameLst>
                                          <p:attrName>style.visibility</p:attrName>
                                        </p:attrNameLst>
                                      </p:cBhvr>
                                      <p:to>
                                        <p:strVal val="visible"/>
                                      </p:to>
                                    </p:set>
                                    <p:animEffect transition="in" filter="fade">
                                      <p:cBhvr>
                                        <p:cTn id="222" dur="1000"/>
                                        <p:tgtEl>
                                          <p:spTgt spid="179"/>
                                        </p:tgtEl>
                                      </p:cBhvr>
                                    </p:animEffect>
                                    <p:anim calcmode="lin" valueType="num">
                                      <p:cBhvr>
                                        <p:cTn id="223" dur="1000" fill="hold"/>
                                        <p:tgtEl>
                                          <p:spTgt spid="179"/>
                                        </p:tgtEl>
                                        <p:attrNameLst>
                                          <p:attrName>ppt_x</p:attrName>
                                        </p:attrNameLst>
                                      </p:cBhvr>
                                      <p:tavLst>
                                        <p:tav tm="0">
                                          <p:val>
                                            <p:strVal val="#ppt_x"/>
                                          </p:val>
                                        </p:tav>
                                        <p:tav tm="100000">
                                          <p:val>
                                            <p:strVal val="#ppt_x"/>
                                          </p:val>
                                        </p:tav>
                                      </p:tavLst>
                                    </p:anim>
                                    <p:anim calcmode="lin" valueType="num">
                                      <p:cBhvr>
                                        <p:cTn id="224" dur="1000" fill="hold"/>
                                        <p:tgtEl>
                                          <p:spTgt spid="179"/>
                                        </p:tgtEl>
                                        <p:attrNameLst>
                                          <p:attrName>ppt_y</p:attrName>
                                        </p:attrNameLst>
                                      </p:cBhvr>
                                      <p:tavLst>
                                        <p:tav tm="0">
                                          <p:val>
                                            <p:strVal val="#ppt_y+.1"/>
                                          </p:val>
                                        </p:tav>
                                        <p:tav tm="100000">
                                          <p:val>
                                            <p:strVal val="#ppt_y"/>
                                          </p:val>
                                        </p:tav>
                                      </p:tavLst>
                                    </p:anim>
                                  </p:childTnLst>
                                </p:cTn>
                              </p:par>
                              <p:par>
                                <p:cTn id="225" presetID="42" presetClass="entr" presetSubtype="0" fill="hold" nodeType="withEffect">
                                  <p:stCondLst>
                                    <p:cond delay="0"/>
                                  </p:stCondLst>
                                  <p:childTnLst>
                                    <p:set>
                                      <p:cBhvr>
                                        <p:cTn id="226" dur="1" fill="hold">
                                          <p:stCondLst>
                                            <p:cond delay="0"/>
                                          </p:stCondLst>
                                        </p:cTn>
                                        <p:tgtEl>
                                          <p:spTgt spid="184"/>
                                        </p:tgtEl>
                                        <p:attrNameLst>
                                          <p:attrName>style.visibility</p:attrName>
                                        </p:attrNameLst>
                                      </p:cBhvr>
                                      <p:to>
                                        <p:strVal val="visible"/>
                                      </p:to>
                                    </p:set>
                                    <p:animEffect transition="in" filter="fade">
                                      <p:cBhvr>
                                        <p:cTn id="227" dur="1000"/>
                                        <p:tgtEl>
                                          <p:spTgt spid="184"/>
                                        </p:tgtEl>
                                      </p:cBhvr>
                                    </p:animEffect>
                                    <p:anim calcmode="lin" valueType="num">
                                      <p:cBhvr>
                                        <p:cTn id="228" dur="1000" fill="hold"/>
                                        <p:tgtEl>
                                          <p:spTgt spid="184"/>
                                        </p:tgtEl>
                                        <p:attrNameLst>
                                          <p:attrName>ppt_x</p:attrName>
                                        </p:attrNameLst>
                                      </p:cBhvr>
                                      <p:tavLst>
                                        <p:tav tm="0">
                                          <p:val>
                                            <p:strVal val="#ppt_x"/>
                                          </p:val>
                                        </p:tav>
                                        <p:tav tm="100000">
                                          <p:val>
                                            <p:strVal val="#ppt_x"/>
                                          </p:val>
                                        </p:tav>
                                      </p:tavLst>
                                    </p:anim>
                                    <p:anim calcmode="lin" valueType="num">
                                      <p:cBhvr>
                                        <p:cTn id="229" dur="1000" fill="hold"/>
                                        <p:tgtEl>
                                          <p:spTgt spid="184"/>
                                        </p:tgtEl>
                                        <p:attrNameLst>
                                          <p:attrName>ppt_y</p:attrName>
                                        </p:attrNameLst>
                                      </p:cBhvr>
                                      <p:tavLst>
                                        <p:tav tm="0">
                                          <p:val>
                                            <p:strVal val="#ppt_y+.1"/>
                                          </p:val>
                                        </p:tav>
                                        <p:tav tm="100000">
                                          <p:val>
                                            <p:strVal val="#ppt_y"/>
                                          </p:val>
                                        </p:tav>
                                      </p:tavLst>
                                    </p:anim>
                                  </p:childTnLst>
                                </p:cTn>
                              </p:par>
                              <p:par>
                                <p:cTn id="230" presetID="42" presetClass="entr" presetSubtype="0" fill="hold" nodeType="withEffect">
                                  <p:stCondLst>
                                    <p:cond delay="0"/>
                                  </p:stCondLst>
                                  <p:childTnLst>
                                    <p:set>
                                      <p:cBhvr>
                                        <p:cTn id="231" dur="1" fill="hold">
                                          <p:stCondLst>
                                            <p:cond delay="0"/>
                                          </p:stCondLst>
                                        </p:cTn>
                                        <p:tgtEl>
                                          <p:spTgt spid="187"/>
                                        </p:tgtEl>
                                        <p:attrNameLst>
                                          <p:attrName>style.visibility</p:attrName>
                                        </p:attrNameLst>
                                      </p:cBhvr>
                                      <p:to>
                                        <p:strVal val="visible"/>
                                      </p:to>
                                    </p:set>
                                    <p:animEffect transition="in" filter="fade">
                                      <p:cBhvr>
                                        <p:cTn id="232" dur="1000"/>
                                        <p:tgtEl>
                                          <p:spTgt spid="187"/>
                                        </p:tgtEl>
                                      </p:cBhvr>
                                    </p:animEffect>
                                    <p:anim calcmode="lin" valueType="num">
                                      <p:cBhvr>
                                        <p:cTn id="233" dur="1000" fill="hold"/>
                                        <p:tgtEl>
                                          <p:spTgt spid="187"/>
                                        </p:tgtEl>
                                        <p:attrNameLst>
                                          <p:attrName>ppt_x</p:attrName>
                                        </p:attrNameLst>
                                      </p:cBhvr>
                                      <p:tavLst>
                                        <p:tav tm="0">
                                          <p:val>
                                            <p:strVal val="#ppt_x"/>
                                          </p:val>
                                        </p:tav>
                                        <p:tav tm="100000">
                                          <p:val>
                                            <p:strVal val="#ppt_x"/>
                                          </p:val>
                                        </p:tav>
                                      </p:tavLst>
                                    </p:anim>
                                    <p:anim calcmode="lin" valueType="num">
                                      <p:cBhvr>
                                        <p:cTn id="234" dur="1000" fill="hold"/>
                                        <p:tgtEl>
                                          <p:spTgt spid="187"/>
                                        </p:tgtEl>
                                        <p:attrNameLst>
                                          <p:attrName>ppt_y</p:attrName>
                                        </p:attrNameLst>
                                      </p:cBhvr>
                                      <p:tavLst>
                                        <p:tav tm="0">
                                          <p:val>
                                            <p:strVal val="#ppt_y+.1"/>
                                          </p:val>
                                        </p:tav>
                                        <p:tav tm="100000">
                                          <p:val>
                                            <p:strVal val="#ppt_y"/>
                                          </p:val>
                                        </p:tav>
                                      </p:tavLst>
                                    </p:anim>
                                  </p:childTnLst>
                                </p:cTn>
                              </p:par>
                              <p:par>
                                <p:cTn id="235" presetID="9" presetClass="exit" presetSubtype="0" fill="hold" nodeType="withEffect">
                                  <p:stCondLst>
                                    <p:cond delay="0"/>
                                  </p:stCondLst>
                                  <p:childTnLst>
                                    <p:animEffect transition="out" filter="dissolve">
                                      <p:cBhvr>
                                        <p:cTn id="236" dur="5000"/>
                                        <p:tgtEl>
                                          <p:spTgt spid="146"/>
                                        </p:tgtEl>
                                      </p:cBhvr>
                                    </p:animEffect>
                                    <p:set>
                                      <p:cBhvr>
                                        <p:cTn id="237" dur="1" fill="hold">
                                          <p:stCondLst>
                                            <p:cond delay="4999"/>
                                          </p:stCondLst>
                                        </p:cTn>
                                        <p:tgtEl>
                                          <p:spTgt spid="146"/>
                                        </p:tgtEl>
                                        <p:attrNameLst>
                                          <p:attrName>style.visibility</p:attrName>
                                        </p:attrNameLst>
                                      </p:cBhvr>
                                      <p:to>
                                        <p:strVal val="hidden"/>
                                      </p:to>
                                    </p:set>
                                  </p:childTnLst>
                                </p:cTn>
                              </p:par>
                              <p:par>
                                <p:cTn id="238" presetID="9" presetClass="exit" presetSubtype="0" fill="hold" nodeType="withEffect">
                                  <p:stCondLst>
                                    <p:cond delay="0"/>
                                  </p:stCondLst>
                                  <p:childTnLst>
                                    <p:animEffect transition="out" filter="dissolve">
                                      <p:cBhvr>
                                        <p:cTn id="239" dur="5000"/>
                                        <p:tgtEl>
                                          <p:spTgt spid="149"/>
                                        </p:tgtEl>
                                      </p:cBhvr>
                                    </p:animEffect>
                                    <p:set>
                                      <p:cBhvr>
                                        <p:cTn id="240" dur="1" fill="hold">
                                          <p:stCondLst>
                                            <p:cond delay="4999"/>
                                          </p:stCondLst>
                                        </p:cTn>
                                        <p:tgtEl>
                                          <p:spTgt spid="149"/>
                                        </p:tgtEl>
                                        <p:attrNameLst>
                                          <p:attrName>style.visibility</p:attrName>
                                        </p:attrNameLst>
                                      </p:cBhvr>
                                      <p:to>
                                        <p:strVal val="hidden"/>
                                      </p:to>
                                    </p:set>
                                  </p:childTnLst>
                                </p:cTn>
                              </p:par>
                              <p:par>
                                <p:cTn id="241" presetID="9" presetClass="exit" presetSubtype="0" fill="hold" nodeType="withEffect">
                                  <p:stCondLst>
                                    <p:cond delay="0"/>
                                  </p:stCondLst>
                                  <p:childTnLst>
                                    <p:animEffect transition="out" filter="dissolve">
                                      <p:cBhvr>
                                        <p:cTn id="242" dur="5000"/>
                                        <p:tgtEl>
                                          <p:spTgt spid="152"/>
                                        </p:tgtEl>
                                      </p:cBhvr>
                                    </p:animEffect>
                                    <p:set>
                                      <p:cBhvr>
                                        <p:cTn id="243" dur="1" fill="hold">
                                          <p:stCondLst>
                                            <p:cond delay="4999"/>
                                          </p:stCondLst>
                                        </p:cTn>
                                        <p:tgtEl>
                                          <p:spTgt spid="152"/>
                                        </p:tgtEl>
                                        <p:attrNameLst>
                                          <p:attrName>style.visibility</p:attrName>
                                        </p:attrNameLst>
                                      </p:cBhvr>
                                      <p:to>
                                        <p:strVal val="hidden"/>
                                      </p:to>
                                    </p:set>
                                  </p:childTnLst>
                                </p:cTn>
                              </p:par>
                              <p:par>
                                <p:cTn id="244" presetID="9" presetClass="exit" presetSubtype="0" fill="hold" nodeType="withEffect">
                                  <p:stCondLst>
                                    <p:cond delay="0"/>
                                  </p:stCondLst>
                                  <p:childTnLst>
                                    <p:animEffect transition="out" filter="dissolve">
                                      <p:cBhvr>
                                        <p:cTn id="245" dur="5000"/>
                                        <p:tgtEl>
                                          <p:spTgt spid="155"/>
                                        </p:tgtEl>
                                      </p:cBhvr>
                                    </p:animEffect>
                                    <p:set>
                                      <p:cBhvr>
                                        <p:cTn id="246" dur="1" fill="hold">
                                          <p:stCondLst>
                                            <p:cond delay="4999"/>
                                          </p:stCondLst>
                                        </p:cTn>
                                        <p:tgtEl>
                                          <p:spTgt spid="155"/>
                                        </p:tgtEl>
                                        <p:attrNameLst>
                                          <p:attrName>style.visibility</p:attrName>
                                        </p:attrNameLst>
                                      </p:cBhvr>
                                      <p:to>
                                        <p:strVal val="hidden"/>
                                      </p:to>
                                    </p:set>
                                  </p:childTnLst>
                                </p:cTn>
                              </p:par>
                              <p:par>
                                <p:cTn id="247" presetID="9" presetClass="exit" presetSubtype="0" fill="hold" nodeType="withEffect">
                                  <p:stCondLst>
                                    <p:cond delay="0"/>
                                  </p:stCondLst>
                                  <p:childTnLst>
                                    <p:animEffect transition="out" filter="dissolve">
                                      <p:cBhvr>
                                        <p:cTn id="248" dur="5000"/>
                                        <p:tgtEl>
                                          <p:spTgt spid="158"/>
                                        </p:tgtEl>
                                      </p:cBhvr>
                                    </p:animEffect>
                                    <p:set>
                                      <p:cBhvr>
                                        <p:cTn id="249" dur="1" fill="hold">
                                          <p:stCondLst>
                                            <p:cond delay="4999"/>
                                          </p:stCondLst>
                                        </p:cTn>
                                        <p:tgtEl>
                                          <p:spTgt spid="158"/>
                                        </p:tgtEl>
                                        <p:attrNameLst>
                                          <p:attrName>style.visibility</p:attrName>
                                        </p:attrNameLst>
                                      </p:cBhvr>
                                      <p:to>
                                        <p:strVal val="hidden"/>
                                      </p:to>
                                    </p:set>
                                  </p:childTnLst>
                                </p:cTn>
                              </p:par>
                              <p:par>
                                <p:cTn id="250" presetID="9" presetClass="exit" presetSubtype="0" fill="hold" nodeType="withEffect">
                                  <p:stCondLst>
                                    <p:cond delay="0"/>
                                  </p:stCondLst>
                                  <p:childTnLst>
                                    <p:animEffect transition="out" filter="dissolve">
                                      <p:cBhvr>
                                        <p:cTn id="251" dur="5000"/>
                                        <p:tgtEl>
                                          <p:spTgt spid="161"/>
                                        </p:tgtEl>
                                      </p:cBhvr>
                                    </p:animEffect>
                                    <p:set>
                                      <p:cBhvr>
                                        <p:cTn id="252" dur="1" fill="hold">
                                          <p:stCondLst>
                                            <p:cond delay="4999"/>
                                          </p:stCondLst>
                                        </p:cTn>
                                        <p:tgtEl>
                                          <p:spTgt spid="161"/>
                                        </p:tgtEl>
                                        <p:attrNameLst>
                                          <p:attrName>style.visibility</p:attrName>
                                        </p:attrNameLst>
                                      </p:cBhvr>
                                      <p:to>
                                        <p:strVal val="hidden"/>
                                      </p:to>
                                    </p:set>
                                  </p:childTnLst>
                                </p:cTn>
                              </p:par>
                              <p:par>
                                <p:cTn id="253" presetID="9" presetClass="exit" presetSubtype="0" fill="hold" nodeType="withEffect">
                                  <p:stCondLst>
                                    <p:cond delay="0"/>
                                  </p:stCondLst>
                                  <p:childTnLst>
                                    <p:animEffect transition="out" filter="dissolve">
                                      <p:cBhvr>
                                        <p:cTn id="254" dur="5000"/>
                                        <p:tgtEl>
                                          <p:spTgt spid="164"/>
                                        </p:tgtEl>
                                      </p:cBhvr>
                                    </p:animEffect>
                                    <p:set>
                                      <p:cBhvr>
                                        <p:cTn id="255" dur="1" fill="hold">
                                          <p:stCondLst>
                                            <p:cond delay="4999"/>
                                          </p:stCondLst>
                                        </p:cTn>
                                        <p:tgtEl>
                                          <p:spTgt spid="164"/>
                                        </p:tgtEl>
                                        <p:attrNameLst>
                                          <p:attrName>style.visibility</p:attrName>
                                        </p:attrNameLst>
                                      </p:cBhvr>
                                      <p:to>
                                        <p:strVal val="hidden"/>
                                      </p:to>
                                    </p:set>
                                  </p:childTnLst>
                                </p:cTn>
                              </p:par>
                              <p:par>
                                <p:cTn id="256" presetID="9" presetClass="exit" presetSubtype="0" fill="hold" nodeType="withEffect">
                                  <p:stCondLst>
                                    <p:cond delay="0"/>
                                  </p:stCondLst>
                                  <p:childTnLst>
                                    <p:animEffect transition="out" filter="dissolve">
                                      <p:cBhvr>
                                        <p:cTn id="257" dur="5000"/>
                                        <p:tgtEl>
                                          <p:spTgt spid="167"/>
                                        </p:tgtEl>
                                      </p:cBhvr>
                                    </p:animEffect>
                                    <p:set>
                                      <p:cBhvr>
                                        <p:cTn id="258" dur="1" fill="hold">
                                          <p:stCondLst>
                                            <p:cond delay="4999"/>
                                          </p:stCondLst>
                                        </p:cTn>
                                        <p:tgtEl>
                                          <p:spTgt spid="167"/>
                                        </p:tgtEl>
                                        <p:attrNameLst>
                                          <p:attrName>style.visibility</p:attrName>
                                        </p:attrNameLst>
                                      </p:cBhvr>
                                      <p:to>
                                        <p:strVal val="hidden"/>
                                      </p:to>
                                    </p:set>
                                  </p:childTnLst>
                                </p:cTn>
                              </p:par>
                              <p:par>
                                <p:cTn id="259" presetID="9" presetClass="exit" presetSubtype="0" fill="hold" nodeType="withEffect">
                                  <p:stCondLst>
                                    <p:cond delay="0"/>
                                  </p:stCondLst>
                                  <p:childTnLst>
                                    <p:animEffect transition="out" filter="dissolve">
                                      <p:cBhvr>
                                        <p:cTn id="260" dur="5000"/>
                                        <p:tgtEl>
                                          <p:spTgt spid="170"/>
                                        </p:tgtEl>
                                      </p:cBhvr>
                                    </p:animEffect>
                                    <p:set>
                                      <p:cBhvr>
                                        <p:cTn id="261" dur="1" fill="hold">
                                          <p:stCondLst>
                                            <p:cond delay="4999"/>
                                          </p:stCondLst>
                                        </p:cTn>
                                        <p:tgtEl>
                                          <p:spTgt spid="170"/>
                                        </p:tgtEl>
                                        <p:attrNameLst>
                                          <p:attrName>style.visibility</p:attrName>
                                        </p:attrNameLst>
                                      </p:cBhvr>
                                      <p:to>
                                        <p:strVal val="hidden"/>
                                      </p:to>
                                    </p:set>
                                  </p:childTnLst>
                                </p:cTn>
                              </p:par>
                            </p:childTnLst>
                          </p:cTn>
                        </p:par>
                      </p:childTnLst>
                    </p:cTn>
                  </p:par>
                  <p:par>
                    <p:cTn id="262" fill="hold">
                      <p:stCondLst>
                        <p:cond delay="indefinite"/>
                      </p:stCondLst>
                      <p:childTnLst>
                        <p:par>
                          <p:cTn id="263" fill="hold">
                            <p:stCondLst>
                              <p:cond delay="0"/>
                            </p:stCondLst>
                            <p:childTnLst>
                              <p:par>
                                <p:cTn id="264" presetID="23" presetClass="entr" presetSubtype="16" fill="hold" nodeType="clickEffect">
                                  <p:stCondLst>
                                    <p:cond delay="0"/>
                                  </p:stCondLst>
                                  <p:childTnLst>
                                    <p:set>
                                      <p:cBhvr>
                                        <p:cTn id="265" dur="1" fill="hold">
                                          <p:stCondLst>
                                            <p:cond delay="0"/>
                                          </p:stCondLst>
                                        </p:cTn>
                                        <p:tgtEl>
                                          <p:spTgt spid="17"/>
                                        </p:tgtEl>
                                        <p:attrNameLst>
                                          <p:attrName>style.visibility</p:attrName>
                                        </p:attrNameLst>
                                      </p:cBhvr>
                                      <p:to>
                                        <p:strVal val="visible"/>
                                      </p:to>
                                    </p:set>
                                    <p:anim calcmode="lin" valueType="num">
                                      <p:cBhvr>
                                        <p:cTn id="266" dur="500" fill="hold"/>
                                        <p:tgtEl>
                                          <p:spTgt spid="17"/>
                                        </p:tgtEl>
                                        <p:attrNameLst>
                                          <p:attrName>ppt_w</p:attrName>
                                        </p:attrNameLst>
                                      </p:cBhvr>
                                      <p:tavLst>
                                        <p:tav tm="0">
                                          <p:val>
                                            <p:fltVal val="0"/>
                                          </p:val>
                                        </p:tav>
                                        <p:tav tm="100000">
                                          <p:val>
                                            <p:strVal val="#ppt_w"/>
                                          </p:val>
                                        </p:tav>
                                      </p:tavLst>
                                    </p:anim>
                                    <p:anim calcmode="lin" valueType="num">
                                      <p:cBhvr>
                                        <p:cTn id="267" dur="500" fill="hold"/>
                                        <p:tgtEl>
                                          <p:spTgt spid="17"/>
                                        </p:tgtEl>
                                        <p:attrNameLst>
                                          <p:attrName>ppt_h</p:attrName>
                                        </p:attrNameLst>
                                      </p:cBhvr>
                                      <p:tavLst>
                                        <p:tav tm="0">
                                          <p:val>
                                            <p:fltVal val="0"/>
                                          </p:val>
                                        </p:tav>
                                        <p:tav tm="100000">
                                          <p:val>
                                            <p:strVal val="#ppt_h"/>
                                          </p:val>
                                        </p:tav>
                                      </p:tavLst>
                                    </p:anim>
                                  </p:childTnLst>
                                </p:cTn>
                              </p:par>
                              <p:par>
                                <p:cTn id="268" presetID="23" presetClass="entr" presetSubtype="16" fill="hold" nodeType="withEffect">
                                  <p:stCondLst>
                                    <p:cond delay="0"/>
                                  </p:stCondLst>
                                  <p:childTnLst>
                                    <p:set>
                                      <p:cBhvr>
                                        <p:cTn id="269" dur="1" fill="hold">
                                          <p:stCondLst>
                                            <p:cond delay="0"/>
                                          </p:stCondLst>
                                        </p:cTn>
                                        <p:tgtEl>
                                          <p:spTgt spid="101"/>
                                        </p:tgtEl>
                                        <p:attrNameLst>
                                          <p:attrName>style.visibility</p:attrName>
                                        </p:attrNameLst>
                                      </p:cBhvr>
                                      <p:to>
                                        <p:strVal val="visible"/>
                                      </p:to>
                                    </p:set>
                                    <p:anim calcmode="lin" valueType="num">
                                      <p:cBhvr>
                                        <p:cTn id="270" dur="500" fill="hold"/>
                                        <p:tgtEl>
                                          <p:spTgt spid="101"/>
                                        </p:tgtEl>
                                        <p:attrNameLst>
                                          <p:attrName>ppt_w</p:attrName>
                                        </p:attrNameLst>
                                      </p:cBhvr>
                                      <p:tavLst>
                                        <p:tav tm="0">
                                          <p:val>
                                            <p:fltVal val="0"/>
                                          </p:val>
                                        </p:tav>
                                        <p:tav tm="100000">
                                          <p:val>
                                            <p:strVal val="#ppt_w"/>
                                          </p:val>
                                        </p:tav>
                                      </p:tavLst>
                                    </p:anim>
                                    <p:anim calcmode="lin" valueType="num">
                                      <p:cBhvr>
                                        <p:cTn id="271" dur="500" fill="hold"/>
                                        <p:tgtEl>
                                          <p:spTgt spid="101"/>
                                        </p:tgtEl>
                                        <p:attrNameLst>
                                          <p:attrName>ppt_h</p:attrName>
                                        </p:attrNameLst>
                                      </p:cBhvr>
                                      <p:tavLst>
                                        <p:tav tm="0">
                                          <p:val>
                                            <p:fltVal val="0"/>
                                          </p:val>
                                        </p:tav>
                                        <p:tav tm="100000">
                                          <p:val>
                                            <p:strVal val="#ppt_h"/>
                                          </p:val>
                                        </p:tav>
                                      </p:tavLst>
                                    </p:anim>
                                  </p:childTnLst>
                                </p:cTn>
                              </p:par>
                              <p:par>
                                <p:cTn id="272" presetID="23" presetClass="entr" presetSubtype="16" fill="hold" nodeType="withEffect">
                                  <p:stCondLst>
                                    <p:cond delay="0"/>
                                  </p:stCondLst>
                                  <p:childTnLst>
                                    <p:set>
                                      <p:cBhvr>
                                        <p:cTn id="273" dur="1" fill="hold">
                                          <p:stCondLst>
                                            <p:cond delay="0"/>
                                          </p:stCondLst>
                                        </p:cTn>
                                        <p:tgtEl>
                                          <p:spTgt spid="90"/>
                                        </p:tgtEl>
                                        <p:attrNameLst>
                                          <p:attrName>style.visibility</p:attrName>
                                        </p:attrNameLst>
                                      </p:cBhvr>
                                      <p:to>
                                        <p:strVal val="visible"/>
                                      </p:to>
                                    </p:set>
                                    <p:anim calcmode="lin" valueType="num">
                                      <p:cBhvr>
                                        <p:cTn id="274" dur="500" fill="hold"/>
                                        <p:tgtEl>
                                          <p:spTgt spid="90"/>
                                        </p:tgtEl>
                                        <p:attrNameLst>
                                          <p:attrName>ppt_w</p:attrName>
                                        </p:attrNameLst>
                                      </p:cBhvr>
                                      <p:tavLst>
                                        <p:tav tm="0">
                                          <p:val>
                                            <p:fltVal val="0"/>
                                          </p:val>
                                        </p:tav>
                                        <p:tav tm="100000">
                                          <p:val>
                                            <p:strVal val="#ppt_w"/>
                                          </p:val>
                                        </p:tav>
                                      </p:tavLst>
                                    </p:anim>
                                    <p:anim calcmode="lin" valueType="num">
                                      <p:cBhvr>
                                        <p:cTn id="275" dur="500" fill="hold"/>
                                        <p:tgtEl>
                                          <p:spTgt spid="90"/>
                                        </p:tgtEl>
                                        <p:attrNameLst>
                                          <p:attrName>ppt_h</p:attrName>
                                        </p:attrNameLst>
                                      </p:cBhvr>
                                      <p:tavLst>
                                        <p:tav tm="0">
                                          <p:val>
                                            <p:fltVal val="0"/>
                                          </p:val>
                                        </p:tav>
                                        <p:tav tm="100000">
                                          <p:val>
                                            <p:strVal val="#ppt_h"/>
                                          </p:val>
                                        </p:tav>
                                      </p:tavLst>
                                    </p:anim>
                                  </p:childTnLst>
                                </p:cTn>
                              </p:par>
                              <p:par>
                                <p:cTn id="276" presetID="23" presetClass="entr" presetSubtype="16" fill="hold" nodeType="withEffect">
                                  <p:stCondLst>
                                    <p:cond delay="0"/>
                                  </p:stCondLst>
                                  <p:childTnLst>
                                    <p:set>
                                      <p:cBhvr>
                                        <p:cTn id="277" dur="1" fill="hold">
                                          <p:stCondLst>
                                            <p:cond delay="0"/>
                                          </p:stCondLst>
                                        </p:cTn>
                                        <p:tgtEl>
                                          <p:spTgt spid="91"/>
                                        </p:tgtEl>
                                        <p:attrNameLst>
                                          <p:attrName>style.visibility</p:attrName>
                                        </p:attrNameLst>
                                      </p:cBhvr>
                                      <p:to>
                                        <p:strVal val="visible"/>
                                      </p:to>
                                    </p:set>
                                    <p:anim calcmode="lin" valueType="num">
                                      <p:cBhvr>
                                        <p:cTn id="278" dur="500" fill="hold"/>
                                        <p:tgtEl>
                                          <p:spTgt spid="91"/>
                                        </p:tgtEl>
                                        <p:attrNameLst>
                                          <p:attrName>ppt_w</p:attrName>
                                        </p:attrNameLst>
                                      </p:cBhvr>
                                      <p:tavLst>
                                        <p:tav tm="0">
                                          <p:val>
                                            <p:fltVal val="0"/>
                                          </p:val>
                                        </p:tav>
                                        <p:tav tm="100000">
                                          <p:val>
                                            <p:strVal val="#ppt_w"/>
                                          </p:val>
                                        </p:tav>
                                      </p:tavLst>
                                    </p:anim>
                                    <p:anim calcmode="lin" valueType="num">
                                      <p:cBhvr>
                                        <p:cTn id="279" dur="500" fill="hold"/>
                                        <p:tgtEl>
                                          <p:spTgt spid="91"/>
                                        </p:tgtEl>
                                        <p:attrNameLst>
                                          <p:attrName>ppt_h</p:attrName>
                                        </p:attrNameLst>
                                      </p:cBhvr>
                                      <p:tavLst>
                                        <p:tav tm="0">
                                          <p:val>
                                            <p:fltVal val="0"/>
                                          </p:val>
                                        </p:tav>
                                        <p:tav tm="100000">
                                          <p:val>
                                            <p:strVal val="#ppt_h"/>
                                          </p:val>
                                        </p:tav>
                                      </p:tavLst>
                                    </p:anim>
                                  </p:childTnLst>
                                </p:cTn>
                              </p:par>
                              <p:par>
                                <p:cTn id="280" presetID="23" presetClass="entr" presetSubtype="16" fill="hold" nodeType="withEffect">
                                  <p:stCondLst>
                                    <p:cond delay="0"/>
                                  </p:stCondLst>
                                  <p:childTnLst>
                                    <p:set>
                                      <p:cBhvr>
                                        <p:cTn id="281" dur="1" fill="hold">
                                          <p:stCondLst>
                                            <p:cond delay="0"/>
                                          </p:stCondLst>
                                        </p:cTn>
                                        <p:tgtEl>
                                          <p:spTgt spid="95"/>
                                        </p:tgtEl>
                                        <p:attrNameLst>
                                          <p:attrName>style.visibility</p:attrName>
                                        </p:attrNameLst>
                                      </p:cBhvr>
                                      <p:to>
                                        <p:strVal val="visible"/>
                                      </p:to>
                                    </p:set>
                                    <p:anim calcmode="lin" valueType="num">
                                      <p:cBhvr>
                                        <p:cTn id="282" dur="500" fill="hold"/>
                                        <p:tgtEl>
                                          <p:spTgt spid="95"/>
                                        </p:tgtEl>
                                        <p:attrNameLst>
                                          <p:attrName>ppt_w</p:attrName>
                                        </p:attrNameLst>
                                      </p:cBhvr>
                                      <p:tavLst>
                                        <p:tav tm="0">
                                          <p:val>
                                            <p:fltVal val="0"/>
                                          </p:val>
                                        </p:tav>
                                        <p:tav tm="100000">
                                          <p:val>
                                            <p:strVal val="#ppt_w"/>
                                          </p:val>
                                        </p:tav>
                                      </p:tavLst>
                                    </p:anim>
                                    <p:anim calcmode="lin" valueType="num">
                                      <p:cBhvr>
                                        <p:cTn id="283" dur="500" fill="hold"/>
                                        <p:tgtEl>
                                          <p:spTgt spid="95"/>
                                        </p:tgtEl>
                                        <p:attrNameLst>
                                          <p:attrName>ppt_h</p:attrName>
                                        </p:attrNameLst>
                                      </p:cBhvr>
                                      <p:tavLst>
                                        <p:tav tm="0">
                                          <p:val>
                                            <p:fltVal val="0"/>
                                          </p:val>
                                        </p:tav>
                                        <p:tav tm="100000">
                                          <p:val>
                                            <p:strVal val="#ppt_h"/>
                                          </p:val>
                                        </p:tav>
                                      </p:tavLst>
                                    </p:anim>
                                  </p:childTnLst>
                                </p:cTn>
                              </p:par>
                              <p:par>
                                <p:cTn id="284" presetID="23" presetClass="entr" presetSubtype="16" fill="hold" grpId="2" nodeType="withEffect">
                                  <p:stCondLst>
                                    <p:cond delay="0"/>
                                  </p:stCondLst>
                                  <p:childTnLst>
                                    <p:set>
                                      <p:cBhvr>
                                        <p:cTn id="285" dur="1" fill="hold">
                                          <p:stCondLst>
                                            <p:cond delay="0"/>
                                          </p:stCondLst>
                                        </p:cTn>
                                        <p:tgtEl>
                                          <p:spTgt spid="102"/>
                                        </p:tgtEl>
                                        <p:attrNameLst>
                                          <p:attrName>style.visibility</p:attrName>
                                        </p:attrNameLst>
                                      </p:cBhvr>
                                      <p:to>
                                        <p:strVal val="visible"/>
                                      </p:to>
                                    </p:set>
                                    <p:anim calcmode="lin" valueType="num">
                                      <p:cBhvr>
                                        <p:cTn id="286" dur="500" fill="hold"/>
                                        <p:tgtEl>
                                          <p:spTgt spid="102"/>
                                        </p:tgtEl>
                                        <p:attrNameLst>
                                          <p:attrName>ppt_w</p:attrName>
                                        </p:attrNameLst>
                                      </p:cBhvr>
                                      <p:tavLst>
                                        <p:tav tm="0">
                                          <p:val>
                                            <p:fltVal val="0"/>
                                          </p:val>
                                        </p:tav>
                                        <p:tav tm="100000">
                                          <p:val>
                                            <p:strVal val="#ppt_w"/>
                                          </p:val>
                                        </p:tav>
                                      </p:tavLst>
                                    </p:anim>
                                    <p:anim calcmode="lin" valueType="num">
                                      <p:cBhvr>
                                        <p:cTn id="287" dur="500" fill="hold"/>
                                        <p:tgtEl>
                                          <p:spTgt spid="102"/>
                                        </p:tgtEl>
                                        <p:attrNameLst>
                                          <p:attrName>ppt_h</p:attrName>
                                        </p:attrNameLst>
                                      </p:cBhvr>
                                      <p:tavLst>
                                        <p:tav tm="0">
                                          <p:val>
                                            <p:fltVal val="0"/>
                                          </p:val>
                                        </p:tav>
                                        <p:tav tm="100000">
                                          <p:val>
                                            <p:strVal val="#ppt_h"/>
                                          </p:val>
                                        </p:tav>
                                      </p:tavLst>
                                    </p:anim>
                                  </p:childTnLst>
                                </p:cTn>
                              </p:par>
                              <p:par>
                                <p:cTn id="288" presetID="23" presetClass="entr" presetSubtype="16" fill="hold" nodeType="withEffect">
                                  <p:stCondLst>
                                    <p:cond delay="0"/>
                                  </p:stCondLst>
                                  <p:childTnLst>
                                    <p:set>
                                      <p:cBhvr>
                                        <p:cTn id="289" dur="1" fill="hold">
                                          <p:stCondLst>
                                            <p:cond delay="0"/>
                                          </p:stCondLst>
                                        </p:cTn>
                                        <p:tgtEl>
                                          <p:spTgt spid="135"/>
                                        </p:tgtEl>
                                        <p:attrNameLst>
                                          <p:attrName>style.visibility</p:attrName>
                                        </p:attrNameLst>
                                      </p:cBhvr>
                                      <p:to>
                                        <p:strVal val="visible"/>
                                      </p:to>
                                    </p:set>
                                    <p:anim calcmode="lin" valueType="num">
                                      <p:cBhvr>
                                        <p:cTn id="290" dur="500" fill="hold"/>
                                        <p:tgtEl>
                                          <p:spTgt spid="135"/>
                                        </p:tgtEl>
                                        <p:attrNameLst>
                                          <p:attrName>ppt_w</p:attrName>
                                        </p:attrNameLst>
                                      </p:cBhvr>
                                      <p:tavLst>
                                        <p:tav tm="0">
                                          <p:val>
                                            <p:fltVal val="0"/>
                                          </p:val>
                                        </p:tav>
                                        <p:tav tm="100000">
                                          <p:val>
                                            <p:strVal val="#ppt_w"/>
                                          </p:val>
                                        </p:tav>
                                      </p:tavLst>
                                    </p:anim>
                                    <p:anim calcmode="lin" valueType="num">
                                      <p:cBhvr>
                                        <p:cTn id="291" dur="500" fill="hold"/>
                                        <p:tgtEl>
                                          <p:spTgt spid="135"/>
                                        </p:tgtEl>
                                        <p:attrNameLst>
                                          <p:attrName>ppt_h</p:attrName>
                                        </p:attrNameLst>
                                      </p:cBhvr>
                                      <p:tavLst>
                                        <p:tav tm="0">
                                          <p:val>
                                            <p:fltVal val="0"/>
                                          </p:val>
                                        </p:tav>
                                        <p:tav tm="100000">
                                          <p:val>
                                            <p:strVal val="#ppt_h"/>
                                          </p:val>
                                        </p:tav>
                                      </p:tavLst>
                                    </p:anim>
                                  </p:childTnLst>
                                </p:cTn>
                              </p:par>
                              <p:par>
                                <p:cTn id="292" presetID="23" presetClass="entr" presetSubtype="16" fill="hold" nodeType="withEffect">
                                  <p:stCondLst>
                                    <p:cond delay="0"/>
                                  </p:stCondLst>
                                  <p:childTnLst>
                                    <p:set>
                                      <p:cBhvr>
                                        <p:cTn id="293" dur="1" fill="hold">
                                          <p:stCondLst>
                                            <p:cond delay="0"/>
                                          </p:stCondLst>
                                        </p:cTn>
                                        <p:tgtEl>
                                          <p:spTgt spid="136"/>
                                        </p:tgtEl>
                                        <p:attrNameLst>
                                          <p:attrName>style.visibility</p:attrName>
                                        </p:attrNameLst>
                                      </p:cBhvr>
                                      <p:to>
                                        <p:strVal val="visible"/>
                                      </p:to>
                                    </p:set>
                                    <p:anim calcmode="lin" valueType="num">
                                      <p:cBhvr>
                                        <p:cTn id="294" dur="500" fill="hold"/>
                                        <p:tgtEl>
                                          <p:spTgt spid="136"/>
                                        </p:tgtEl>
                                        <p:attrNameLst>
                                          <p:attrName>ppt_w</p:attrName>
                                        </p:attrNameLst>
                                      </p:cBhvr>
                                      <p:tavLst>
                                        <p:tav tm="0">
                                          <p:val>
                                            <p:fltVal val="0"/>
                                          </p:val>
                                        </p:tav>
                                        <p:tav tm="100000">
                                          <p:val>
                                            <p:strVal val="#ppt_w"/>
                                          </p:val>
                                        </p:tav>
                                      </p:tavLst>
                                    </p:anim>
                                    <p:anim calcmode="lin" valueType="num">
                                      <p:cBhvr>
                                        <p:cTn id="295" dur="500" fill="hold"/>
                                        <p:tgtEl>
                                          <p:spTgt spid="136"/>
                                        </p:tgtEl>
                                        <p:attrNameLst>
                                          <p:attrName>ppt_h</p:attrName>
                                        </p:attrNameLst>
                                      </p:cBhvr>
                                      <p:tavLst>
                                        <p:tav tm="0">
                                          <p:val>
                                            <p:fltVal val="0"/>
                                          </p:val>
                                        </p:tav>
                                        <p:tav tm="100000">
                                          <p:val>
                                            <p:strVal val="#ppt_h"/>
                                          </p:val>
                                        </p:tav>
                                      </p:tavLst>
                                    </p:anim>
                                  </p:childTnLst>
                                </p:cTn>
                              </p:par>
                              <p:par>
                                <p:cTn id="296" presetID="23" presetClass="entr" presetSubtype="16" fill="hold" nodeType="withEffect">
                                  <p:stCondLst>
                                    <p:cond delay="0"/>
                                  </p:stCondLst>
                                  <p:childTnLst>
                                    <p:set>
                                      <p:cBhvr>
                                        <p:cTn id="297" dur="1" fill="hold">
                                          <p:stCondLst>
                                            <p:cond delay="0"/>
                                          </p:stCondLst>
                                        </p:cTn>
                                        <p:tgtEl>
                                          <p:spTgt spid="105"/>
                                        </p:tgtEl>
                                        <p:attrNameLst>
                                          <p:attrName>style.visibility</p:attrName>
                                        </p:attrNameLst>
                                      </p:cBhvr>
                                      <p:to>
                                        <p:strVal val="visible"/>
                                      </p:to>
                                    </p:set>
                                    <p:anim calcmode="lin" valueType="num">
                                      <p:cBhvr>
                                        <p:cTn id="298" dur="500" fill="hold"/>
                                        <p:tgtEl>
                                          <p:spTgt spid="105"/>
                                        </p:tgtEl>
                                        <p:attrNameLst>
                                          <p:attrName>ppt_w</p:attrName>
                                        </p:attrNameLst>
                                      </p:cBhvr>
                                      <p:tavLst>
                                        <p:tav tm="0">
                                          <p:val>
                                            <p:fltVal val="0"/>
                                          </p:val>
                                        </p:tav>
                                        <p:tav tm="100000">
                                          <p:val>
                                            <p:strVal val="#ppt_w"/>
                                          </p:val>
                                        </p:tav>
                                      </p:tavLst>
                                    </p:anim>
                                    <p:anim calcmode="lin" valueType="num">
                                      <p:cBhvr>
                                        <p:cTn id="299" dur="500" fill="hold"/>
                                        <p:tgtEl>
                                          <p:spTgt spid="105"/>
                                        </p:tgtEl>
                                        <p:attrNameLst>
                                          <p:attrName>ppt_h</p:attrName>
                                        </p:attrNameLst>
                                      </p:cBhvr>
                                      <p:tavLst>
                                        <p:tav tm="0">
                                          <p:val>
                                            <p:fltVal val="0"/>
                                          </p:val>
                                        </p:tav>
                                        <p:tav tm="100000">
                                          <p:val>
                                            <p:strVal val="#ppt_h"/>
                                          </p:val>
                                        </p:tav>
                                      </p:tavLst>
                                    </p:anim>
                                  </p:childTnLst>
                                </p:cTn>
                              </p:par>
                              <p:par>
                                <p:cTn id="300" presetID="23" presetClass="entr" presetSubtype="16" fill="hold" nodeType="withEffect">
                                  <p:stCondLst>
                                    <p:cond delay="0"/>
                                  </p:stCondLst>
                                  <p:childTnLst>
                                    <p:set>
                                      <p:cBhvr>
                                        <p:cTn id="301" dur="1" fill="hold">
                                          <p:stCondLst>
                                            <p:cond delay="0"/>
                                          </p:stCondLst>
                                        </p:cTn>
                                        <p:tgtEl>
                                          <p:spTgt spid="108"/>
                                        </p:tgtEl>
                                        <p:attrNameLst>
                                          <p:attrName>style.visibility</p:attrName>
                                        </p:attrNameLst>
                                      </p:cBhvr>
                                      <p:to>
                                        <p:strVal val="visible"/>
                                      </p:to>
                                    </p:set>
                                    <p:anim calcmode="lin" valueType="num">
                                      <p:cBhvr>
                                        <p:cTn id="302" dur="500" fill="hold"/>
                                        <p:tgtEl>
                                          <p:spTgt spid="108"/>
                                        </p:tgtEl>
                                        <p:attrNameLst>
                                          <p:attrName>ppt_w</p:attrName>
                                        </p:attrNameLst>
                                      </p:cBhvr>
                                      <p:tavLst>
                                        <p:tav tm="0">
                                          <p:val>
                                            <p:fltVal val="0"/>
                                          </p:val>
                                        </p:tav>
                                        <p:tav tm="100000">
                                          <p:val>
                                            <p:strVal val="#ppt_w"/>
                                          </p:val>
                                        </p:tav>
                                      </p:tavLst>
                                    </p:anim>
                                    <p:anim calcmode="lin" valueType="num">
                                      <p:cBhvr>
                                        <p:cTn id="303" dur="500" fill="hold"/>
                                        <p:tgtEl>
                                          <p:spTgt spid="108"/>
                                        </p:tgtEl>
                                        <p:attrNameLst>
                                          <p:attrName>ppt_h</p:attrName>
                                        </p:attrNameLst>
                                      </p:cBhvr>
                                      <p:tavLst>
                                        <p:tav tm="0">
                                          <p:val>
                                            <p:fltVal val="0"/>
                                          </p:val>
                                        </p:tav>
                                        <p:tav tm="100000">
                                          <p:val>
                                            <p:strVal val="#ppt_h"/>
                                          </p:val>
                                        </p:tav>
                                      </p:tavLst>
                                    </p:anim>
                                  </p:childTnLst>
                                </p:cTn>
                              </p:par>
                              <p:par>
                                <p:cTn id="304" presetID="23" presetClass="entr" presetSubtype="16" fill="hold" nodeType="withEffect">
                                  <p:stCondLst>
                                    <p:cond delay="0"/>
                                  </p:stCondLst>
                                  <p:childTnLst>
                                    <p:set>
                                      <p:cBhvr>
                                        <p:cTn id="305" dur="1" fill="hold">
                                          <p:stCondLst>
                                            <p:cond delay="0"/>
                                          </p:stCondLst>
                                        </p:cTn>
                                        <p:tgtEl>
                                          <p:spTgt spid="114"/>
                                        </p:tgtEl>
                                        <p:attrNameLst>
                                          <p:attrName>style.visibility</p:attrName>
                                        </p:attrNameLst>
                                      </p:cBhvr>
                                      <p:to>
                                        <p:strVal val="visible"/>
                                      </p:to>
                                    </p:set>
                                    <p:anim calcmode="lin" valueType="num">
                                      <p:cBhvr>
                                        <p:cTn id="306" dur="500" fill="hold"/>
                                        <p:tgtEl>
                                          <p:spTgt spid="114"/>
                                        </p:tgtEl>
                                        <p:attrNameLst>
                                          <p:attrName>ppt_w</p:attrName>
                                        </p:attrNameLst>
                                      </p:cBhvr>
                                      <p:tavLst>
                                        <p:tav tm="0">
                                          <p:val>
                                            <p:fltVal val="0"/>
                                          </p:val>
                                        </p:tav>
                                        <p:tav tm="100000">
                                          <p:val>
                                            <p:strVal val="#ppt_w"/>
                                          </p:val>
                                        </p:tav>
                                      </p:tavLst>
                                    </p:anim>
                                    <p:anim calcmode="lin" valueType="num">
                                      <p:cBhvr>
                                        <p:cTn id="307" dur="500" fill="hold"/>
                                        <p:tgtEl>
                                          <p:spTgt spid="114"/>
                                        </p:tgtEl>
                                        <p:attrNameLst>
                                          <p:attrName>ppt_h</p:attrName>
                                        </p:attrNameLst>
                                      </p:cBhvr>
                                      <p:tavLst>
                                        <p:tav tm="0">
                                          <p:val>
                                            <p:fltVal val="0"/>
                                          </p:val>
                                        </p:tav>
                                        <p:tav tm="100000">
                                          <p:val>
                                            <p:strVal val="#ppt_h"/>
                                          </p:val>
                                        </p:tav>
                                      </p:tavLst>
                                    </p:anim>
                                  </p:childTnLst>
                                </p:cTn>
                              </p:par>
                              <p:par>
                                <p:cTn id="308" presetID="23" presetClass="entr" presetSubtype="16" fill="hold" nodeType="withEffect">
                                  <p:stCondLst>
                                    <p:cond delay="0"/>
                                  </p:stCondLst>
                                  <p:childTnLst>
                                    <p:set>
                                      <p:cBhvr>
                                        <p:cTn id="309" dur="1" fill="hold">
                                          <p:stCondLst>
                                            <p:cond delay="0"/>
                                          </p:stCondLst>
                                        </p:cTn>
                                        <p:tgtEl>
                                          <p:spTgt spid="117"/>
                                        </p:tgtEl>
                                        <p:attrNameLst>
                                          <p:attrName>style.visibility</p:attrName>
                                        </p:attrNameLst>
                                      </p:cBhvr>
                                      <p:to>
                                        <p:strVal val="visible"/>
                                      </p:to>
                                    </p:set>
                                    <p:anim calcmode="lin" valueType="num">
                                      <p:cBhvr>
                                        <p:cTn id="310" dur="500" fill="hold"/>
                                        <p:tgtEl>
                                          <p:spTgt spid="117"/>
                                        </p:tgtEl>
                                        <p:attrNameLst>
                                          <p:attrName>ppt_w</p:attrName>
                                        </p:attrNameLst>
                                      </p:cBhvr>
                                      <p:tavLst>
                                        <p:tav tm="0">
                                          <p:val>
                                            <p:fltVal val="0"/>
                                          </p:val>
                                        </p:tav>
                                        <p:tav tm="100000">
                                          <p:val>
                                            <p:strVal val="#ppt_w"/>
                                          </p:val>
                                        </p:tav>
                                      </p:tavLst>
                                    </p:anim>
                                    <p:anim calcmode="lin" valueType="num">
                                      <p:cBhvr>
                                        <p:cTn id="311" dur="500" fill="hold"/>
                                        <p:tgtEl>
                                          <p:spTgt spid="117"/>
                                        </p:tgtEl>
                                        <p:attrNameLst>
                                          <p:attrName>ppt_h</p:attrName>
                                        </p:attrNameLst>
                                      </p:cBhvr>
                                      <p:tavLst>
                                        <p:tav tm="0">
                                          <p:val>
                                            <p:fltVal val="0"/>
                                          </p:val>
                                        </p:tav>
                                        <p:tav tm="100000">
                                          <p:val>
                                            <p:strVal val="#ppt_h"/>
                                          </p:val>
                                        </p:tav>
                                      </p:tavLst>
                                    </p:anim>
                                  </p:childTnLst>
                                </p:cTn>
                              </p:par>
                              <p:par>
                                <p:cTn id="312" presetID="23" presetClass="entr" presetSubtype="16" fill="hold" nodeType="withEffect">
                                  <p:stCondLst>
                                    <p:cond delay="0"/>
                                  </p:stCondLst>
                                  <p:childTnLst>
                                    <p:set>
                                      <p:cBhvr>
                                        <p:cTn id="313" dur="1" fill="hold">
                                          <p:stCondLst>
                                            <p:cond delay="0"/>
                                          </p:stCondLst>
                                        </p:cTn>
                                        <p:tgtEl>
                                          <p:spTgt spid="120"/>
                                        </p:tgtEl>
                                        <p:attrNameLst>
                                          <p:attrName>style.visibility</p:attrName>
                                        </p:attrNameLst>
                                      </p:cBhvr>
                                      <p:to>
                                        <p:strVal val="visible"/>
                                      </p:to>
                                    </p:set>
                                    <p:anim calcmode="lin" valueType="num">
                                      <p:cBhvr>
                                        <p:cTn id="314" dur="500" fill="hold"/>
                                        <p:tgtEl>
                                          <p:spTgt spid="120"/>
                                        </p:tgtEl>
                                        <p:attrNameLst>
                                          <p:attrName>ppt_w</p:attrName>
                                        </p:attrNameLst>
                                      </p:cBhvr>
                                      <p:tavLst>
                                        <p:tav tm="0">
                                          <p:val>
                                            <p:fltVal val="0"/>
                                          </p:val>
                                        </p:tav>
                                        <p:tav tm="100000">
                                          <p:val>
                                            <p:strVal val="#ppt_w"/>
                                          </p:val>
                                        </p:tav>
                                      </p:tavLst>
                                    </p:anim>
                                    <p:anim calcmode="lin" valueType="num">
                                      <p:cBhvr>
                                        <p:cTn id="315" dur="500" fill="hold"/>
                                        <p:tgtEl>
                                          <p:spTgt spid="120"/>
                                        </p:tgtEl>
                                        <p:attrNameLst>
                                          <p:attrName>ppt_h</p:attrName>
                                        </p:attrNameLst>
                                      </p:cBhvr>
                                      <p:tavLst>
                                        <p:tav tm="0">
                                          <p:val>
                                            <p:fltVal val="0"/>
                                          </p:val>
                                        </p:tav>
                                        <p:tav tm="100000">
                                          <p:val>
                                            <p:strVal val="#ppt_h"/>
                                          </p:val>
                                        </p:tav>
                                      </p:tavLst>
                                    </p:anim>
                                  </p:childTnLst>
                                </p:cTn>
                              </p:par>
                              <p:par>
                                <p:cTn id="316" presetID="23" presetClass="entr" presetSubtype="16" fill="hold" nodeType="withEffect">
                                  <p:stCondLst>
                                    <p:cond delay="0"/>
                                  </p:stCondLst>
                                  <p:childTnLst>
                                    <p:set>
                                      <p:cBhvr>
                                        <p:cTn id="317" dur="1" fill="hold">
                                          <p:stCondLst>
                                            <p:cond delay="0"/>
                                          </p:stCondLst>
                                        </p:cTn>
                                        <p:tgtEl>
                                          <p:spTgt spid="123"/>
                                        </p:tgtEl>
                                        <p:attrNameLst>
                                          <p:attrName>style.visibility</p:attrName>
                                        </p:attrNameLst>
                                      </p:cBhvr>
                                      <p:to>
                                        <p:strVal val="visible"/>
                                      </p:to>
                                    </p:set>
                                    <p:anim calcmode="lin" valueType="num">
                                      <p:cBhvr>
                                        <p:cTn id="318" dur="500" fill="hold"/>
                                        <p:tgtEl>
                                          <p:spTgt spid="123"/>
                                        </p:tgtEl>
                                        <p:attrNameLst>
                                          <p:attrName>ppt_w</p:attrName>
                                        </p:attrNameLst>
                                      </p:cBhvr>
                                      <p:tavLst>
                                        <p:tav tm="0">
                                          <p:val>
                                            <p:fltVal val="0"/>
                                          </p:val>
                                        </p:tav>
                                        <p:tav tm="100000">
                                          <p:val>
                                            <p:strVal val="#ppt_w"/>
                                          </p:val>
                                        </p:tav>
                                      </p:tavLst>
                                    </p:anim>
                                    <p:anim calcmode="lin" valueType="num">
                                      <p:cBhvr>
                                        <p:cTn id="319" dur="500" fill="hold"/>
                                        <p:tgtEl>
                                          <p:spTgt spid="123"/>
                                        </p:tgtEl>
                                        <p:attrNameLst>
                                          <p:attrName>ppt_h</p:attrName>
                                        </p:attrNameLst>
                                      </p:cBhvr>
                                      <p:tavLst>
                                        <p:tav tm="0">
                                          <p:val>
                                            <p:fltVal val="0"/>
                                          </p:val>
                                        </p:tav>
                                        <p:tav tm="100000">
                                          <p:val>
                                            <p:strVal val="#ppt_h"/>
                                          </p:val>
                                        </p:tav>
                                      </p:tavLst>
                                    </p:anim>
                                  </p:childTnLst>
                                </p:cTn>
                              </p:par>
                              <p:par>
                                <p:cTn id="320" presetID="23" presetClass="entr" presetSubtype="16" fill="hold" nodeType="withEffect">
                                  <p:stCondLst>
                                    <p:cond delay="0"/>
                                  </p:stCondLst>
                                  <p:childTnLst>
                                    <p:set>
                                      <p:cBhvr>
                                        <p:cTn id="321" dur="1" fill="hold">
                                          <p:stCondLst>
                                            <p:cond delay="0"/>
                                          </p:stCondLst>
                                        </p:cTn>
                                        <p:tgtEl>
                                          <p:spTgt spid="126"/>
                                        </p:tgtEl>
                                        <p:attrNameLst>
                                          <p:attrName>style.visibility</p:attrName>
                                        </p:attrNameLst>
                                      </p:cBhvr>
                                      <p:to>
                                        <p:strVal val="visible"/>
                                      </p:to>
                                    </p:set>
                                    <p:anim calcmode="lin" valueType="num">
                                      <p:cBhvr>
                                        <p:cTn id="322" dur="500" fill="hold"/>
                                        <p:tgtEl>
                                          <p:spTgt spid="126"/>
                                        </p:tgtEl>
                                        <p:attrNameLst>
                                          <p:attrName>ppt_w</p:attrName>
                                        </p:attrNameLst>
                                      </p:cBhvr>
                                      <p:tavLst>
                                        <p:tav tm="0">
                                          <p:val>
                                            <p:fltVal val="0"/>
                                          </p:val>
                                        </p:tav>
                                        <p:tav tm="100000">
                                          <p:val>
                                            <p:strVal val="#ppt_w"/>
                                          </p:val>
                                        </p:tav>
                                      </p:tavLst>
                                    </p:anim>
                                    <p:anim calcmode="lin" valueType="num">
                                      <p:cBhvr>
                                        <p:cTn id="323" dur="500" fill="hold"/>
                                        <p:tgtEl>
                                          <p:spTgt spid="126"/>
                                        </p:tgtEl>
                                        <p:attrNameLst>
                                          <p:attrName>ppt_h</p:attrName>
                                        </p:attrNameLst>
                                      </p:cBhvr>
                                      <p:tavLst>
                                        <p:tav tm="0">
                                          <p:val>
                                            <p:fltVal val="0"/>
                                          </p:val>
                                        </p:tav>
                                        <p:tav tm="100000">
                                          <p:val>
                                            <p:strVal val="#ppt_h"/>
                                          </p:val>
                                        </p:tav>
                                      </p:tavLst>
                                    </p:anim>
                                  </p:childTnLst>
                                </p:cTn>
                              </p:par>
                              <p:par>
                                <p:cTn id="324" presetID="23" presetClass="entr" presetSubtype="16" fill="hold" nodeType="withEffect">
                                  <p:stCondLst>
                                    <p:cond delay="0"/>
                                  </p:stCondLst>
                                  <p:childTnLst>
                                    <p:set>
                                      <p:cBhvr>
                                        <p:cTn id="325" dur="1" fill="hold">
                                          <p:stCondLst>
                                            <p:cond delay="0"/>
                                          </p:stCondLst>
                                        </p:cTn>
                                        <p:tgtEl>
                                          <p:spTgt spid="129"/>
                                        </p:tgtEl>
                                        <p:attrNameLst>
                                          <p:attrName>style.visibility</p:attrName>
                                        </p:attrNameLst>
                                      </p:cBhvr>
                                      <p:to>
                                        <p:strVal val="visible"/>
                                      </p:to>
                                    </p:set>
                                    <p:anim calcmode="lin" valueType="num">
                                      <p:cBhvr>
                                        <p:cTn id="326" dur="500" fill="hold"/>
                                        <p:tgtEl>
                                          <p:spTgt spid="129"/>
                                        </p:tgtEl>
                                        <p:attrNameLst>
                                          <p:attrName>ppt_w</p:attrName>
                                        </p:attrNameLst>
                                      </p:cBhvr>
                                      <p:tavLst>
                                        <p:tav tm="0">
                                          <p:val>
                                            <p:fltVal val="0"/>
                                          </p:val>
                                        </p:tav>
                                        <p:tav tm="100000">
                                          <p:val>
                                            <p:strVal val="#ppt_w"/>
                                          </p:val>
                                        </p:tav>
                                      </p:tavLst>
                                    </p:anim>
                                    <p:anim calcmode="lin" valueType="num">
                                      <p:cBhvr>
                                        <p:cTn id="327" dur="500" fill="hold"/>
                                        <p:tgtEl>
                                          <p:spTgt spid="129"/>
                                        </p:tgtEl>
                                        <p:attrNameLst>
                                          <p:attrName>ppt_h</p:attrName>
                                        </p:attrNameLst>
                                      </p:cBhvr>
                                      <p:tavLst>
                                        <p:tav tm="0">
                                          <p:val>
                                            <p:fltVal val="0"/>
                                          </p:val>
                                        </p:tav>
                                        <p:tav tm="100000">
                                          <p:val>
                                            <p:strVal val="#ppt_h"/>
                                          </p:val>
                                        </p:tav>
                                      </p:tavLst>
                                    </p:anim>
                                  </p:childTnLst>
                                </p:cTn>
                              </p:par>
                              <p:par>
                                <p:cTn id="328" presetID="23" presetClass="entr" presetSubtype="16" fill="hold" nodeType="withEffect">
                                  <p:stCondLst>
                                    <p:cond delay="0"/>
                                  </p:stCondLst>
                                  <p:childTnLst>
                                    <p:set>
                                      <p:cBhvr>
                                        <p:cTn id="329" dur="1" fill="hold">
                                          <p:stCondLst>
                                            <p:cond delay="0"/>
                                          </p:stCondLst>
                                        </p:cTn>
                                        <p:tgtEl>
                                          <p:spTgt spid="132"/>
                                        </p:tgtEl>
                                        <p:attrNameLst>
                                          <p:attrName>style.visibility</p:attrName>
                                        </p:attrNameLst>
                                      </p:cBhvr>
                                      <p:to>
                                        <p:strVal val="visible"/>
                                      </p:to>
                                    </p:set>
                                    <p:anim calcmode="lin" valueType="num">
                                      <p:cBhvr>
                                        <p:cTn id="330" dur="500" fill="hold"/>
                                        <p:tgtEl>
                                          <p:spTgt spid="132"/>
                                        </p:tgtEl>
                                        <p:attrNameLst>
                                          <p:attrName>ppt_w</p:attrName>
                                        </p:attrNameLst>
                                      </p:cBhvr>
                                      <p:tavLst>
                                        <p:tav tm="0">
                                          <p:val>
                                            <p:fltVal val="0"/>
                                          </p:val>
                                        </p:tav>
                                        <p:tav tm="100000">
                                          <p:val>
                                            <p:strVal val="#ppt_w"/>
                                          </p:val>
                                        </p:tav>
                                      </p:tavLst>
                                    </p:anim>
                                    <p:anim calcmode="lin" valueType="num">
                                      <p:cBhvr>
                                        <p:cTn id="331" dur="500" fill="hold"/>
                                        <p:tgtEl>
                                          <p:spTgt spid="132"/>
                                        </p:tgtEl>
                                        <p:attrNameLst>
                                          <p:attrName>ppt_h</p:attrName>
                                        </p:attrNameLst>
                                      </p:cBhvr>
                                      <p:tavLst>
                                        <p:tav tm="0">
                                          <p:val>
                                            <p:fltVal val="0"/>
                                          </p:val>
                                        </p:tav>
                                        <p:tav tm="100000">
                                          <p:val>
                                            <p:strVal val="#ppt_h"/>
                                          </p:val>
                                        </p:tav>
                                      </p:tavLst>
                                    </p:anim>
                                  </p:childTnLst>
                                </p:cTn>
                              </p:par>
                              <p:par>
                                <p:cTn id="332" presetID="23" presetClass="entr" presetSubtype="16" fill="hold" nodeType="withEffect">
                                  <p:stCondLst>
                                    <p:cond delay="0"/>
                                  </p:stCondLst>
                                  <p:childTnLst>
                                    <p:set>
                                      <p:cBhvr>
                                        <p:cTn id="333" dur="1" fill="hold">
                                          <p:stCondLst>
                                            <p:cond delay="0"/>
                                          </p:stCondLst>
                                        </p:cTn>
                                        <p:tgtEl>
                                          <p:spTgt spid="137"/>
                                        </p:tgtEl>
                                        <p:attrNameLst>
                                          <p:attrName>style.visibility</p:attrName>
                                        </p:attrNameLst>
                                      </p:cBhvr>
                                      <p:to>
                                        <p:strVal val="visible"/>
                                      </p:to>
                                    </p:set>
                                    <p:anim calcmode="lin" valueType="num">
                                      <p:cBhvr>
                                        <p:cTn id="334" dur="500" fill="hold"/>
                                        <p:tgtEl>
                                          <p:spTgt spid="137"/>
                                        </p:tgtEl>
                                        <p:attrNameLst>
                                          <p:attrName>ppt_w</p:attrName>
                                        </p:attrNameLst>
                                      </p:cBhvr>
                                      <p:tavLst>
                                        <p:tav tm="0">
                                          <p:val>
                                            <p:fltVal val="0"/>
                                          </p:val>
                                        </p:tav>
                                        <p:tav tm="100000">
                                          <p:val>
                                            <p:strVal val="#ppt_w"/>
                                          </p:val>
                                        </p:tav>
                                      </p:tavLst>
                                    </p:anim>
                                    <p:anim calcmode="lin" valueType="num">
                                      <p:cBhvr>
                                        <p:cTn id="335" dur="500" fill="hold"/>
                                        <p:tgtEl>
                                          <p:spTgt spid="137"/>
                                        </p:tgtEl>
                                        <p:attrNameLst>
                                          <p:attrName>ppt_h</p:attrName>
                                        </p:attrNameLst>
                                      </p:cBhvr>
                                      <p:tavLst>
                                        <p:tav tm="0">
                                          <p:val>
                                            <p:fltVal val="0"/>
                                          </p:val>
                                        </p:tav>
                                        <p:tav tm="100000">
                                          <p:val>
                                            <p:strVal val="#ppt_h"/>
                                          </p:val>
                                        </p:tav>
                                      </p:tavLst>
                                    </p:anim>
                                  </p:childTnLst>
                                </p:cTn>
                              </p:par>
                              <p:par>
                                <p:cTn id="336" presetID="23" presetClass="entr" presetSubtype="16" fill="hold" nodeType="withEffect">
                                  <p:stCondLst>
                                    <p:cond delay="0"/>
                                  </p:stCondLst>
                                  <p:childTnLst>
                                    <p:set>
                                      <p:cBhvr>
                                        <p:cTn id="337" dur="1" fill="hold">
                                          <p:stCondLst>
                                            <p:cond delay="0"/>
                                          </p:stCondLst>
                                        </p:cTn>
                                        <p:tgtEl>
                                          <p:spTgt spid="140"/>
                                        </p:tgtEl>
                                        <p:attrNameLst>
                                          <p:attrName>style.visibility</p:attrName>
                                        </p:attrNameLst>
                                      </p:cBhvr>
                                      <p:to>
                                        <p:strVal val="visible"/>
                                      </p:to>
                                    </p:set>
                                    <p:anim calcmode="lin" valueType="num">
                                      <p:cBhvr>
                                        <p:cTn id="338" dur="500" fill="hold"/>
                                        <p:tgtEl>
                                          <p:spTgt spid="140"/>
                                        </p:tgtEl>
                                        <p:attrNameLst>
                                          <p:attrName>ppt_w</p:attrName>
                                        </p:attrNameLst>
                                      </p:cBhvr>
                                      <p:tavLst>
                                        <p:tav tm="0">
                                          <p:val>
                                            <p:fltVal val="0"/>
                                          </p:val>
                                        </p:tav>
                                        <p:tav tm="100000">
                                          <p:val>
                                            <p:strVal val="#ppt_w"/>
                                          </p:val>
                                        </p:tav>
                                      </p:tavLst>
                                    </p:anim>
                                    <p:anim calcmode="lin" valueType="num">
                                      <p:cBhvr>
                                        <p:cTn id="339" dur="500" fill="hold"/>
                                        <p:tgtEl>
                                          <p:spTgt spid="140"/>
                                        </p:tgtEl>
                                        <p:attrNameLst>
                                          <p:attrName>ppt_h</p:attrName>
                                        </p:attrNameLst>
                                      </p:cBhvr>
                                      <p:tavLst>
                                        <p:tav tm="0">
                                          <p:val>
                                            <p:fltVal val="0"/>
                                          </p:val>
                                        </p:tav>
                                        <p:tav tm="100000">
                                          <p:val>
                                            <p:strVal val="#ppt_h"/>
                                          </p:val>
                                        </p:tav>
                                      </p:tavLst>
                                    </p:anim>
                                  </p:childTnLst>
                                </p:cTn>
                              </p:par>
                              <p:par>
                                <p:cTn id="340" presetID="23" presetClass="entr" presetSubtype="16" fill="hold" nodeType="withEffect">
                                  <p:stCondLst>
                                    <p:cond delay="0"/>
                                  </p:stCondLst>
                                  <p:childTnLst>
                                    <p:set>
                                      <p:cBhvr>
                                        <p:cTn id="341" dur="1" fill="hold">
                                          <p:stCondLst>
                                            <p:cond delay="0"/>
                                          </p:stCondLst>
                                        </p:cTn>
                                        <p:tgtEl>
                                          <p:spTgt spid="143"/>
                                        </p:tgtEl>
                                        <p:attrNameLst>
                                          <p:attrName>style.visibility</p:attrName>
                                        </p:attrNameLst>
                                      </p:cBhvr>
                                      <p:to>
                                        <p:strVal val="visible"/>
                                      </p:to>
                                    </p:set>
                                    <p:anim calcmode="lin" valueType="num">
                                      <p:cBhvr>
                                        <p:cTn id="342" dur="500" fill="hold"/>
                                        <p:tgtEl>
                                          <p:spTgt spid="143"/>
                                        </p:tgtEl>
                                        <p:attrNameLst>
                                          <p:attrName>ppt_w</p:attrName>
                                        </p:attrNameLst>
                                      </p:cBhvr>
                                      <p:tavLst>
                                        <p:tav tm="0">
                                          <p:val>
                                            <p:fltVal val="0"/>
                                          </p:val>
                                        </p:tav>
                                        <p:tav tm="100000">
                                          <p:val>
                                            <p:strVal val="#ppt_w"/>
                                          </p:val>
                                        </p:tav>
                                      </p:tavLst>
                                    </p:anim>
                                    <p:anim calcmode="lin" valueType="num">
                                      <p:cBhvr>
                                        <p:cTn id="343" dur="500" fill="hold"/>
                                        <p:tgtEl>
                                          <p:spTgt spid="143"/>
                                        </p:tgtEl>
                                        <p:attrNameLst>
                                          <p:attrName>ppt_h</p:attrName>
                                        </p:attrNameLst>
                                      </p:cBhvr>
                                      <p:tavLst>
                                        <p:tav tm="0">
                                          <p:val>
                                            <p:fltVal val="0"/>
                                          </p:val>
                                        </p:tav>
                                        <p:tav tm="100000">
                                          <p:val>
                                            <p:strVal val="#ppt_h"/>
                                          </p:val>
                                        </p:tav>
                                      </p:tavLst>
                                    </p:anim>
                                  </p:childTnLst>
                                </p:cTn>
                              </p:par>
                              <p:par>
                                <p:cTn id="344" presetID="23" presetClass="entr" presetSubtype="16" fill="hold" nodeType="withEffect">
                                  <p:stCondLst>
                                    <p:cond delay="0"/>
                                  </p:stCondLst>
                                  <p:childTnLst>
                                    <p:set>
                                      <p:cBhvr>
                                        <p:cTn id="345" dur="1" fill="hold">
                                          <p:stCondLst>
                                            <p:cond delay="0"/>
                                          </p:stCondLst>
                                        </p:cTn>
                                        <p:tgtEl>
                                          <p:spTgt spid="146"/>
                                        </p:tgtEl>
                                        <p:attrNameLst>
                                          <p:attrName>style.visibility</p:attrName>
                                        </p:attrNameLst>
                                      </p:cBhvr>
                                      <p:to>
                                        <p:strVal val="visible"/>
                                      </p:to>
                                    </p:set>
                                    <p:anim calcmode="lin" valueType="num">
                                      <p:cBhvr>
                                        <p:cTn id="346" dur="500" fill="hold"/>
                                        <p:tgtEl>
                                          <p:spTgt spid="146"/>
                                        </p:tgtEl>
                                        <p:attrNameLst>
                                          <p:attrName>ppt_w</p:attrName>
                                        </p:attrNameLst>
                                      </p:cBhvr>
                                      <p:tavLst>
                                        <p:tav tm="0">
                                          <p:val>
                                            <p:fltVal val="0"/>
                                          </p:val>
                                        </p:tav>
                                        <p:tav tm="100000">
                                          <p:val>
                                            <p:strVal val="#ppt_w"/>
                                          </p:val>
                                        </p:tav>
                                      </p:tavLst>
                                    </p:anim>
                                    <p:anim calcmode="lin" valueType="num">
                                      <p:cBhvr>
                                        <p:cTn id="347" dur="500" fill="hold"/>
                                        <p:tgtEl>
                                          <p:spTgt spid="146"/>
                                        </p:tgtEl>
                                        <p:attrNameLst>
                                          <p:attrName>ppt_h</p:attrName>
                                        </p:attrNameLst>
                                      </p:cBhvr>
                                      <p:tavLst>
                                        <p:tav tm="0">
                                          <p:val>
                                            <p:fltVal val="0"/>
                                          </p:val>
                                        </p:tav>
                                        <p:tav tm="100000">
                                          <p:val>
                                            <p:strVal val="#ppt_h"/>
                                          </p:val>
                                        </p:tav>
                                      </p:tavLst>
                                    </p:anim>
                                  </p:childTnLst>
                                </p:cTn>
                              </p:par>
                              <p:par>
                                <p:cTn id="348" presetID="23" presetClass="entr" presetSubtype="16" fill="hold" nodeType="withEffect">
                                  <p:stCondLst>
                                    <p:cond delay="0"/>
                                  </p:stCondLst>
                                  <p:childTnLst>
                                    <p:set>
                                      <p:cBhvr>
                                        <p:cTn id="349" dur="1" fill="hold">
                                          <p:stCondLst>
                                            <p:cond delay="0"/>
                                          </p:stCondLst>
                                        </p:cTn>
                                        <p:tgtEl>
                                          <p:spTgt spid="149"/>
                                        </p:tgtEl>
                                        <p:attrNameLst>
                                          <p:attrName>style.visibility</p:attrName>
                                        </p:attrNameLst>
                                      </p:cBhvr>
                                      <p:to>
                                        <p:strVal val="visible"/>
                                      </p:to>
                                    </p:set>
                                    <p:anim calcmode="lin" valueType="num">
                                      <p:cBhvr>
                                        <p:cTn id="350" dur="500" fill="hold"/>
                                        <p:tgtEl>
                                          <p:spTgt spid="149"/>
                                        </p:tgtEl>
                                        <p:attrNameLst>
                                          <p:attrName>ppt_w</p:attrName>
                                        </p:attrNameLst>
                                      </p:cBhvr>
                                      <p:tavLst>
                                        <p:tav tm="0">
                                          <p:val>
                                            <p:fltVal val="0"/>
                                          </p:val>
                                        </p:tav>
                                        <p:tav tm="100000">
                                          <p:val>
                                            <p:strVal val="#ppt_w"/>
                                          </p:val>
                                        </p:tav>
                                      </p:tavLst>
                                    </p:anim>
                                    <p:anim calcmode="lin" valueType="num">
                                      <p:cBhvr>
                                        <p:cTn id="351" dur="500" fill="hold"/>
                                        <p:tgtEl>
                                          <p:spTgt spid="149"/>
                                        </p:tgtEl>
                                        <p:attrNameLst>
                                          <p:attrName>ppt_h</p:attrName>
                                        </p:attrNameLst>
                                      </p:cBhvr>
                                      <p:tavLst>
                                        <p:tav tm="0">
                                          <p:val>
                                            <p:fltVal val="0"/>
                                          </p:val>
                                        </p:tav>
                                        <p:tav tm="100000">
                                          <p:val>
                                            <p:strVal val="#ppt_h"/>
                                          </p:val>
                                        </p:tav>
                                      </p:tavLst>
                                    </p:anim>
                                  </p:childTnLst>
                                </p:cTn>
                              </p:par>
                              <p:par>
                                <p:cTn id="352" presetID="23" presetClass="entr" presetSubtype="16" fill="hold" nodeType="withEffect">
                                  <p:stCondLst>
                                    <p:cond delay="0"/>
                                  </p:stCondLst>
                                  <p:childTnLst>
                                    <p:set>
                                      <p:cBhvr>
                                        <p:cTn id="353" dur="1" fill="hold">
                                          <p:stCondLst>
                                            <p:cond delay="0"/>
                                          </p:stCondLst>
                                        </p:cTn>
                                        <p:tgtEl>
                                          <p:spTgt spid="152"/>
                                        </p:tgtEl>
                                        <p:attrNameLst>
                                          <p:attrName>style.visibility</p:attrName>
                                        </p:attrNameLst>
                                      </p:cBhvr>
                                      <p:to>
                                        <p:strVal val="visible"/>
                                      </p:to>
                                    </p:set>
                                    <p:anim calcmode="lin" valueType="num">
                                      <p:cBhvr>
                                        <p:cTn id="354" dur="500" fill="hold"/>
                                        <p:tgtEl>
                                          <p:spTgt spid="152"/>
                                        </p:tgtEl>
                                        <p:attrNameLst>
                                          <p:attrName>ppt_w</p:attrName>
                                        </p:attrNameLst>
                                      </p:cBhvr>
                                      <p:tavLst>
                                        <p:tav tm="0">
                                          <p:val>
                                            <p:fltVal val="0"/>
                                          </p:val>
                                        </p:tav>
                                        <p:tav tm="100000">
                                          <p:val>
                                            <p:strVal val="#ppt_w"/>
                                          </p:val>
                                        </p:tav>
                                      </p:tavLst>
                                    </p:anim>
                                    <p:anim calcmode="lin" valueType="num">
                                      <p:cBhvr>
                                        <p:cTn id="355" dur="500" fill="hold"/>
                                        <p:tgtEl>
                                          <p:spTgt spid="152"/>
                                        </p:tgtEl>
                                        <p:attrNameLst>
                                          <p:attrName>ppt_h</p:attrName>
                                        </p:attrNameLst>
                                      </p:cBhvr>
                                      <p:tavLst>
                                        <p:tav tm="0">
                                          <p:val>
                                            <p:fltVal val="0"/>
                                          </p:val>
                                        </p:tav>
                                        <p:tav tm="100000">
                                          <p:val>
                                            <p:strVal val="#ppt_h"/>
                                          </p:val>
                                        </p:tav>
                                      </p:tavLst>
                                    </p:anim>
                                  </p:childTnLst>
                                </p:cTn>
                              </p:par>
                              <p:par>
                                <p:cTn id="356" presetID="23" presetClass="entr" presetSubtype="16" fill="hold" nodeType="withEffect">
                                  <p:stCondLst>
                                    <p:cond delay="0"/>
                                  </p:stCondLst>
                                  <p:childTnLst>
                                    <p:set>
                                      <p:cBhvr>
                                        <p:cTn id="357" dur="1" fill="hold">
                                          <p:stCondLst>
                                            <p:cond delay="0"/>
                                          </p:stCondLst>
                                        </p:cTn>
                                        <p:tgtEl>
                                          <p:spTgt spid="155"/>
                                        </p:tgtEl>
                                        <p:attrNameLst>
                                          <p:attrName>style.visibility</p:attrName>
                                        </p:attrNameLst>
                                      </p:cBhvr>
                                      <p:to>
                                        <p:strVal val="visible"/>
                                      </p:to>
                                    </p:set>
                                    <p:anim calcmode="lin" valueType="num">
                                      <p:cBhvr>
                                        <p:cTn id="358" dur="500" fill="hold"/>
                                        <p:tgtEl>
                                          <p:spTgt spid="155"/>
                                        </p:tgtEl>
                                        <p:attrNameLst>
                                          <p:attrName>ppt_w</p:attrName>
                                        </p:attrNameLst>
                                      </p:cBhvr>
                                      <p:tavLst>
                                        <p:tav tm="0">
                                          <p:val>
                                            <p:fltVal val="0"/>
                                          </p:val>
                                        </p:tav>
                                        <p:tav tm="100000">
                                          <p:val>
                                            <p:strVal val="#ppt_w"/>
                                          </p:val>
                                        </p:tav>
                                      </p:tavLst>
                                    </p:anim>
                                    <p:anim calcmode="lin" valueType="num">
                                      <p:cBhvr>
                                        <p:cTn id="359" dur="500" fill="hold"/>
                                        <p:tgtEl>
                                          <p:spTgt spid="155"/>
                                        </p:tgtEl>
                                        <p:attrNameLst>
                                          <p:attrName>ppt_h</p:attrName>
                                        </p:attrNameLst>
                                      </p:cBhvr>
                                      <p:tavLst>
                                        <p:tav tm="0">
                                          <p:val>
                                            <p:fltVal val="0"/>
                                          </p:val>
                                        </p:tav>
                                        <p:tav tm="100000">
                                          <p:val>
                                            <p:strVal val="#ppt_h"/>
                                          </p:val>
                                        </p:tav>
                                      </p:tavLst>
                                    </p:anim>
                                  </p:childTnLst>
                                </p:cTn>
                              </p:par>
                              <p:par>
                                <p:cTn id="360" presetID="23" presetClass="entr" presetSubtype="16" fill="hold" nodeType="withEffect">
                                  <p:stCondLst>
                                    <p:cond delay="0"/>
                                  </p:stCondLst>
                                  <p:childTnLst>
                                    <p:set>
                                      <p:cBhvr>
                                        <p:cTn id="361" dur="1" fill="hold">
                                          <p:stCondLst>
                                            <p:cond delay="0"/>
                                          </p:stCondLst>
                                        </p:cTn>
                                        <p:tgtEl>
                                          <p:spTgt spid="158"/>
                                        </p:tgtEl>
                                        <p:attrNameLst>
                                          <p:attrName>style.visibility</p:attrName>
                                        </p:attrNameLst>
                                      </p:cBhvr>
                                      <p:to>
                                        <p:strVal val="visible"/>
                                      </p:to>
                                    </p:set>
                                    <p:anim calcmode="lin" valueType="num">
                                      <p:cBhvr>
                                        <p:cTn id="362" dur="500" fill="hold"/>
                                        <p:tgtEl>
                                          <p:spTgt spid="158"/>
                                        </p:tgtEl>
                                        <p:attrNameLst>
                                          <p:attrName>ppt_w</p:attrName>
                                        </p:attrNameLst>
                                      </p:cBhvr>
                                      <p:tavLst>
                                        <p:tav tm="0">
                                          <p:val>
                                            <p:fltVal val="0"/>
                                          </p:val>
                                        </p:tav>
                                        <p:tav tm="100000">
                                          <p:val>
                                            <p:strVal val="#ppt_w"/>
                                          </p:val>
                                        </p:tav>
                                      </p:tavLst>
                                    </p:anim>
                                    <p:anim calcmode="lin" valueType="num">
                                      <p:cBhvr>
                                        <p:cTn id="363" dur="500" fill="hold"/>
                                        <p:tgtEl>
                                          <p:spTgt spid="158"/>
                                        </p:tgtEl>
                                        <p:attrNameLst>
                                          <p:attrName>ppt_h</p:attrName>
                                        </p:attrNameLst>
                                      </p:cBhvr>
                                      <p:tavLst>
                                        <p:tav tm="0">
                                          <p:val>
                                            <p:fltVal val="0"/>
                                          </p:val>
                                        </p:tav>
                                        <p:tav tm="100000">
                                          <p:val>
                                            <p:strVal val="#ppt_h"/>
                                          </p:val>
                                        </p:tav>
                                      </p:tavLst>
                                    </p:anim>
                                  </p:childTnLst>
                                </p:cTn>
                              </p:par>
                              <p:par>
                                <p:cTn id="364" presetID="23" presetClass="entr" presetSubtype="16" fill="hold" nodeType="withEffect">
                                  <p:stCondLst>
                                    <p:cond delay="0"/>
                                  </p:stCondLst>
                                  <p:childTnLst>
                                    <p:set>
                                      <p:cBhvr>
                                        <p:cTn id="365" dur="1" fill="hold">
                                          <p:stCondLst>
                                            <p:cond delay="0"/>
                                          </p:stCondLst>
                                        </p:cTn>
                                        <p:tgtEl>
                                          <p:spTgt spid="161"/>
                                        </p:tgtEl>
                                        <p:attrNameLst>
                                          <p:attrName>style.visibility</p:attrName>
                                        </p:attrNameLst>
                                      </p:cBhvr>
                                      <p:to>
                                        <p:strVal val="visible"/>
                                      </p:to>
                                    </p:set>
                                    <p:anim calcmode="lin" valueType="num">
                                      <p:cBhvr>
                                        <p:cTn id="366" dur="500" fill="hold"/>
                                        <p:tgtEl>
                                          <p:spTgt spid="161"/>
                                        </p:tgtEl>
                                        <p:attrNameLst>
                                          <p:attrName>ppt_w</p:attrName>
                                        </p:attrNameLst>
                                      </p:cBhvr>
                                      <p:tavLst>
                                        <p:tav tm="0">
                                          <p:val>
                                            <p:fltVal val="0"/>
                                          </p:val>
                                        </p:tav>
                                        <p:tav tm="100000">
                                          <p:val>
                                            <p:strVal val="#ppt_w"/>
                                          </p:val>
                                        </p:tav>
                                      </p:tavLst>
                                    </p:anim>
                                    <p:anim calcmode="lin" valueType="num">
                                      <p:cBhvr>
                                        <p:cTn id="367" dur="500" fill="hold"/>
                                        <p:tgtEl>
                                          <p:spTgt spid="161"/>
                                        </p:tgtEl>
                                        <p:attrNameLst>
                                          <p:attrName>ppt_h</p:attrName>
                                        </p:attrNameLst>
                                      </p:cBhvr>
                                      <p:tavLst>
                                        <p:tav tm="0">
                                          <p:val>
                                            <p:fltVal val="0"/>
                                          </p:val>
                                        </p:tav>
                                        <p:tav tm="100000">
                                          <p:val>
                                            <p:strVal val="#ppt_h"/>
                                          </p:val>
                                        </p:tav>
                                      </p:tavLst>
                                    </p:anim>
                                  </p:childTnLst>
                                </p:cTn>
                              </p:par>
                              <p:par>
                                <p:cTn id="368" presetID="23" presetClass="entr" presetSubtype="16" fill="hold" nodeType="withEffect">
                                  <p:stCondLst>
                                    <p:cond delay="0"/>
                                  </p:stCondLst>
                                  <p:childTnLst>
                                    <p:set>
                                      <p:cBhvr>
                                        <p:cTn id="369" dur="1" fill="hold">
                                          <p:stCondLst>
                                            <p:cond delay="0"/>
                                          </p:stCondLst>
                                        </p:cTn>
                                        <p:tgtEl>
                                          <p:spTgt spid="164"/>
                                        </p:tgtEl>
                                        <p:attrNameLst>
                                          <p:attrName>style.visibility</p:attrName>
                                        </p:attrNameLst>
                                      </p:cBhvr>
                                      <p:to>
                                        <p:strVal val="visible"/>
                                      </p:to>
                                    </p:set>
                                    <p:anim calcmode="lin" valueType="num">
                                      <p:cBhvr>
                                        <p:cTn id="370" dur="500" fill="hold"/>
                                        <p:tgtEl>
                                          <p:spTgt spid="164"/>
                                        </p:tgtEl>
                                        <p:attrNameLst>
                                          <p:attrName>ppt_w</p:attrName>
                                        </p:attrNameLst>
                                      </p:cBhvr>
                                      <p:tavLst>
                                        <p:tav tm="0">
                                          <p:val>
                                            <p:fltVal val="0"/>
                                          </p:val>
                                        </p:tav>
                                        <p:tav tm="100000">
                                          <p:val>
                                            <p:strVal val="#ppt_w"/>
                                          </p:val>
                                        </p:tav>
                                      </p:tavLst>
                                    </p:anim>
                                    <p:anim calcmode="lin" valueType="num">
                                      <p:cBhvr>
                                        <p:cTn id="371" dur="500" fill="hold"/>
                                        <p:tgtEl>
                                          <p:spTgt spid="164"/>
                                        </p:tgtEl>
                                        <p:attrNameLst>
                                          <p:attrName>ppt_h</p:attrName>
                                        </p:attrNameLst>
                                      </p:cBhvr>
                                      <p:tavLst>
                                        <p:tav tm="0">
                                          <p:val>
                                            <p:fltVal val="0"/>
                                          </p:val>
                                        </p:tav>
                                        <p:tav tm="100000">
                                          <p:val>
                                            <p:strVal val="#ppt_h"/>
                                          </p:val>
                                        </p:tav>
                                      </p:tavLst>
                                    </p:anim>
                                  </p:childTnLst>
                                </p:cTn>
                              </p:par>
                              <p:par>
                                <p:cTn id="372" presetID="23" presetClass="entr" presetSubtype="16" fill="hold" nodeType="withEffect">
                                  <p:stCondLst>
                                    <p:cond delay="0"/>
                                  </p:stCondLst>
                                  <p:childTnLst>
                                    <p:set>
                                      <p:cBhvr>
                                        <p:cTn id="373" dur="1" fill="hold">
                                          <p:stCondLst>
                                            <p:cond delay="0"/>
                                          </p:stCondLst>
                                        </p:cTn>
                                        <p:tgtEl>
                                          <p:spTgt spid="167"/>
                                        </p:tgtEl>
                                        <p:attrNameLst>
                                          <p:attrName>style.visibility</p:attrName>
                                        </p:attrNameLst>
                                      </p:cBhvr>
                                      <p:to>
                                        <p:strVal val="visible"/>
                                      </p:to>
                                    </p:set>
                                    <p:anim calcmode="lin" valueType="num">
                                      <p:cBhvr>
                                        <p:cTn id="374" dur="500" fill="hold"/>
                                        <p:tgtEl>
                                          <p:spTgt spid="167"/>
                                        </p:tgtEl>
                                        <p:attrNameLst>
                                          <p:attrName>ppt_w</p:attrName>
                                        </p:attrNameLst>
                                      </p:cBhvr>
                                      <p:tavLst>
                                        <p:tav tm="0">
                                          <p:val>
                                            <p:fltVal val="0"/>
                                          </p:val>
                                        </p:tav>
                                        <p:tav tm="100000">
                                          <p:val>
                                            <p:strVal val="#ppt_w"/>
                                          </p:val>
                                        </p:tav>
                                      </p:tavLst>
                                    </p:anim>
                                    <p:anim calcmode="lin" valueType="num">
                                      <p:cBhvr>
                                        <p:cTn id="375" dur="500" fill="hold"/>
                                        <p:tgtEl>
                                          <p:spTgt spid="167"/>
                                        </p:tgtEl>
                                        <p:attrNameLst>
                                          <p:attrName>ppt_h</p:attrName>
                                        </p:attrNameLst>
                                      </p:cBhvr>
                                      <p:tavLst>
                                        <p:tav tm="0">
                                          <p:val>
                                            <p:fltVal val="0"/>
                                          </p:val>
                                        </p:tav>
                                        <p:tav tm="100000">
                                          <p:val>
                                            <p:strVal val="#ppt_h"/>
                                          </p:val>
                                        </p:tav>
                                      </p:tavLst>
                                    </p:anim>
                                  </p:childTnLst>
                                </p:cTn>
                              </p:par>
                              <p:par>
                                <p:cTn id="376" presetID="23" presetClass="entr" presetSubtype="16" fill="hold" nodeType="withEffect">
                                  <p:stCondLst>
                                    <p:cond delay="0"/>
                                  </p:stCondLst>
                                  <p:childTnLst>
                                    <p:set>
                                      <p:cBhvr>
                                        <p:cTn id="377" dur="1" fill="hold">
                                          <p:stCondLst>
                                            <p:cond delay="0"/>
                                          </p:stCondLst>
                                        </p:cTn>
                                        <p:tgtEl>
                                          <p:spTgt spid="170"/>
                                        </p:tgtEl>
                                        <p:attrNameLst>
                                          <p:attrName>style.visibility</p:attrName>
                                        </p:attrNameLst>
                                      </p:cBhvr>
                                      <p:to>
                                        <p:strVal val="visible"/>
                                      </p:to>
                                    </p:set>
                                    <p:anim calcmode="lin" valueType="num">
                                      <p:cBhvr>
                                        <p:cTn id="378" dur="500" fill="hold"/>
                                        <p:tgtEl>
                                          <p:spTgt spid="170"/>
                                        </p:tgtEl>
                                        <p:attrNameLst>
                                          <p:attrName>ppt_w</p:attrName>
                                        </p:attrNameLst>
                                      </p:cBhvr>
                                      <p:tavLst>
                                        <p:tav tm="0">
                                          <p:val>
                                            <p:fltVal val="0"/>
                                          </p:val>
                                        </p:tav>
                                        <p:tav tm="100000">
                                          <p:val>
                                            <p:strVal val="#ppt_w"/>
                                          </p:val>
                                        </p:tav>
                                      </p:tavLst>
                                    </p:anim>
                                    <p:anim calcmode="lin" valueType="num">
                                      <p:cBhvr>
                                        <p:cTn id="379" dur="500" fill="hold"/>
                                        <p:tgtEl>
                                          <p:spTgt spid="1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2" grpId="1" animBg="1"/>
      <p:bldP spid="102" grpId="2"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Integration of </a:t>
            </a:r>
            <a:r>
              <a:rPr lang="en-US" dirty="0" smtClean="0">
                <a:latin typeface="Calibri" panose="020F0502020204030204" pitchFamily="34" charset="0"/>
                <a:cs typeface="Calibri" panose="020F0502020204030204" pitchFamily="34" charset="0"/>
              </a:rPr>
              <a:t>Fusion Palettes</a:t>
            </a:r>
            <a:endParaRPr lang="en-GB" dirty="0">
              <a:latin typeface="Calibri" panose="020F0502020204030204" pitchFamily="34" charset="0"/>
              <a:cs typeface="Calibri" panose="020F0502020204030204" pitchFamily="34" charset="0"/>
            </a:endParaRPr>
          </a:p>
        </p:txBody>
      </p:sp>
      <p:pic>
        <p:nvPicPr>
          <p:cNvPr id="5" name="Picture 4" descr="images.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536" y="3838775"/>
            <a:ext cx="609600" cy="616744"/>
          </a:xfrm>
          <a:prstGeom prst="rect">
            <a:avLst/>
          </a:prstGeom>
        </p:spPr>
      </p:pic>
      <p:grpSp>
        <p:nvGrpSpPr>
          <p:cNvPr id="6" name="Group 5"/>
          <p:cNvGrpSpPr/>
          <p:nvPr/>
        </p:nvGrpSpPr>
        <p:grpSpPr>
          <a:xfrm>
            <a:off x="1614736" y="1026519"/>
            <a:ext cx="1905000" cy="971550"/>
            <a:chOff x="1676400" y="914400"/>
            <a:chExt cx="1905000" cy="1295400"/>
          </a:xfrm>
        </p:grpSpPr>
        <p:sp>
          <p:nvSpPr>
            <p:cNvPr id="7" name="Cloud 6"/>
            <p:cNvSpPr/>
            <p:nvPr/>
          </p:nvSpPr>
          <p:spPr>
            <a:xfrm>
              <a:off x="1676400" y="914400"/>
              <a:ext cx="1905000" cy="1295400"/>
            </a:xfrm>
            <a:prstGeom prst="cloud">
              <a:avLst/>
            </a:prstGeom>
            <a:noFill/>
            <a:ln>
              <a:solidFill>
                <a:schemeClr val="dk1">
                  <a:shade val="95000"/>
                  <a:satMod val="105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sz="900" b="1" dirty="0" smtClean="0">
                <a:latin typeface="Calibri" panose="020F0502020204030204" pitchFamily="34" charset="0"/>
                <a:cs typeface="Calibri" panose="020F0502020204030204" pitchFamily="34" charset="0"/>
              </a:endParaRPr>
            </a:p>
          </p:txBody>
        </p:sp>
        <p:grpSp>
          <p:nvGrpSpPr>
            <p:cNvPr id="8" name="Group 7"/>
            <p:cNvGrpSpPr/>
            <p:nvPr/>
          </p:nvGrpSpPr>
          <p:grpSpPr>
            <a:xfrm>
              <a:off x="2057400" y="1219200"/>
              <a:ext cx="1066800" cy="710877"/>
              <a:chOff x="1413426" y="1308766"/>
              <a:chExt cx="868355" cy="558477"/>
            </a:xfrm>
          </p:grpSpPr>
          <p:sp>
            <p:nvSpPr>
              <p:cNvPr id="9" name="Rounded Rectangle 8"/>
              <p:cNvSpPr/>
              <p:nvPr/>
            </p:nvSpPr>
            <p:spPr>
              <a:xfrm>
                <a:off x="1413426" y="1308766"/>
                <a:ext cx="868355" cy="558477"/>
              </a:xfrm>
              <a:prstGeom prst="roundRect">
                <a:avLst/>
              </a:prstGeom>
              <a:solidFill>
                <a:schemeClr val="bg1"/>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b="1" dirty="0" smtClean="0">
                  <a:solidFill>
                    <a:sysClr val="windowText" lastClr="000000"/>
                  </a:solidFill>
                  <a:latin typeface="Calibri" panose="020F0502020204030204" pitchFamily="34" charset="0"/>
                  <a:cs typeface="Calibri" panose="020F0502020204030204" pitchFamily="34" charset="0"/>
                </a:endParaRPr>
              </a:p>
              <a:p>
                <a:pPr algn="ctr"/>
                <a:endParaRPr lang="en-US" sz="800" b="1" dirty="0" smtClean="0">
                  <a:solidFill>
                    <a:sysClr val="windowText" lastClr="000000"/>
                  </a:solidFill>
                  <a:latin typeface="Calibri" panose="020F0502020204030204" pitchFamily="34" charset="0"/>
                  <a:cs typeface="Calibri" panose="020F0502020204030204" pitchFamily="34" charset="0"/>
                </a:endParaRPr>
              </a:p>
              <a:p>
                <a:pPr algn="ctr"/>
                <a:r>
                  <a:rPr lang="en-US" sz="1000" b="1" dirty="0" smtClean="0">
                    <a:solidFill>
                      <a:sysClr val="windowText" lastClr="000000"/>
                    </a:solidFill>
                    <a:latin typeface="Calibri" panose="020F0502020204030204" pitchFamily="34" charset="0"/>
                    <a:cs typeface="Calibri" panose="020F0502020204030204" pitchFamily="34" charset="0"/>
                  </a:rPr>
                  <a:t>Push </a:t>
                </a:r>
                <a:r>
                  <a:rPr lang="en-US" sz="1100" b="1" dirty="0" smtClean="0">
                    <a:solidFill>
                      <a:sysClr val="windowText" lastClr="000000"/>
                    </a:solidFill>
                    <a:latin typeface="Calibri" panose="020F0502020204030204" pitchFamily="34" charset="0"/>
                    <a:cs typeface="Calibri" panose="020F0502020204030204" pitchFamily="34" charset="0"/>
                  </a:rPr>
                  <a:t>Notify</a:t>
                </a:r>
                <a:r>
                  <a:rPr lang="en-US" sz="1000" b="1" dirty="0" smtClean="0">
                    <a:solidFill>
                      <a:sysClr val="windowText" lastClr="000000"/>
                    </a:solidFill>
                    <a:latin typeface="Calibri" panose="020F0502020204030204" pitchFamily="34" charset="0"/>
                    <a:cs typeface="Calibri" panose="020F0502020204030204" pitchFamily="34" charset="0"/>
                  </a:rPr>
                  <a:t> Service</a:t>
                </a:r>
                <a:endParaRPr lang="en-US" sz="1000" b="1" dirty="0">
                  <a:solidFill>
                    <a:sysClr val="windowText" lastClr="000000"/>
                  </a:solidFill>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9502" y="1323225"/>
                <a:ext cx="178312" cy="215897"/>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916242" y="1315034"/>
                <a:ext cx="209617" cy="224087"/>
              </a:xfrm>
              <a:prstGeom prst="rect">
                <a:avLst/>
              </a:prstGeom>
            </p:spPr>
          </p:pic>
        </p:grpSp>
      </p:grpSp>
      <p:grpSp>
        <p:nvGrpSpPr>
          <p:cNvPr id="12" name="Group 11"/>
          <p:cNvGrpSpPr/>
          <p:nvPr/>
        </p:nvGrpSpPr>
        <p:grpSpPr>
          <a:xfrm>
            <a:off x="1690936" y="3255369"/>
            <a:ext cx="1738064" cy="971550"/>
            <a:chOff x="1676400" y="4114800"/>
            <a:chExt cx="1905000" cy="1295400"/>
          </a:xfrm>
        </p:grpSpPr>
        <p:sp>
          <p:nvSpPr>
            <p:cNvPr id="13" name="Cloud 12"/>
            <p:cNvSpPr/>
            <p:nvPr/>
          </p:nvSpPr>
          <p:spPr>
            <a:xfrm>
              <a:off x="1676400" y="4114800"/>
              <a:ext cx="1905000" cy="1295400"/>
            </a:xfrm>
            <a:prstGeom prst="cloud">
              <a:avLst/>
            </a:prstGeom>
            <a:noFill/>
            <a:ln>
              <a:solidFill>
                <a:schemeClr val="dk1">
                  <a:shade val="95000"/>
                  <a:satMod val="105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sz="900" b="1" dirty="0" smtClean="0">
                <a:latin typeface="Calibri" panose="020F0502020204030204" pitchFamily="34" charset="0"/>
                <a:cs typeface="Calibri" panose="020F0502020204030204" pitchFamily="34" charset="0"/>
              </a:endParaRPr>
            </a:p>
          </p:txBody>
        </p:sp>
        <p:sp>
          <p:nvSpPr>
            <p:cNvPr id="14" name="TextBox 13"/>
            <p:cNvSpPr txBox="1"/>
            <p:nvPr/>
          </p:nvSpPr>
          <p:spPr>
            <a:xfrm>
              <a:off x="2057400" y="4641851"/>
              <a:ext cx="1022866" cy="410369"/>
            </a:xfrm>
            <a:prstGeom prst="rect">
              <a:avLst/>
            </a:prstGeom>
            <a:noFill/>
          </p:spPr>
          <p:txBody>
            <a:bodyPr wrap="square" rtlCol="0">
              <a:spAutoFit/>
            </a:bodyPr>
            <a:lstStyle/>
            <a:p>
              <a:pPr algn="ctr"/>
              <a:r>
                <a:rPr lang="en-US" sz="1400" dirty="0" smtClean="0">
                  <a:latin typeface="Calibri" panose="020F0502020204030204" pitchFamily="34" charset="0"/>
                  <a:cs typeface="Calibri" panose="020F0502020204030204" pitchFamily="34" charset="0"/>
                </a:rPr>
                <a:t>PSTN </a:t>
              </a:r>
            </a:p>
          </p:txBody>
        </p:sp>
      </p:grpSp>
      <p:cxnSp>
        <p:nvCxnSpPr>
          <p:cNvPr id="15" name="Straight Connector 14"/>
          <p:cNvCxnSpPr/>
          <p:nvPr/>
        </p:nvCxnSpPr>
        <p:spPr>
          <a:xfrm rot="5400000">
            <a:off x="3206106" y="2940349"/>
            <a:ext cx="3828455" cy="794"/>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1758306" y="2940349"/>
            <a:ext cx="3828455" cy="794"/>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748336" y="719826"/>
            <a:ext cx="1295400" cy="369332"/>
          </a:xfrm>
          <a:prstGeom prst="rect">
            <a:avLst/>
          </a:prstGeom>
          <a:noFill/>
        </p:spPr>
        <p:txBody>
          <a:bodyPr wrap="square" rtlCol="0">
            <a:spAutoFit/>
          </a:bodyPr>
          <a:lstStyle/>
          <a:p>
            <a:pPr algn="ctr"/>
            <a:r>
              <a:rPr lang="en-US" b="1" dirty="0" smtClean="0">
                <a:latin typeface="Calibri" panose="020F0502020204030204" pitchFamily="34" charset="0"/>
                <a:cs typeface="Calibri" panose="020F0502020204030204" pitchFamily="34" charset="0"/>
              </a:rPr>
              <a:t>DMZ</a:t>
            </a:r>
            <a:endParaRPr lang="en-US" b="1" dirty="0">
              <a:latin typeface="Calibri" panose="020F0502020204030204" pitchFamily="34" charset="0"/>
              <a:cs typeface="Calibri" panose="020F0502020204030204" pitchFamily="34" charset="0"/>
            </a:endParaRPr>
          </a:p>
        </p:txBody>
      </p:sp>
      <p:grpSp>
        <p:nvGrpSpPr>
          <p:cNvPr id="27" name="Group 26"/>
          <p:cNvGrpSpPr/>
          <p:nvPr/>
        </p:nvGrpSpPr>
        <p:grpSpPr>
          <a:xfrm>
            <a:off x="5605272" y="1085009"/>
            <a:ext cx="1024128" cy="813315"/>
            <a:chOff x="5562600" y="685800"/>
            <a:chExt cx="1024128" cy="1084420"/>
          </a:xfrm>
        </p:grpSpPr>
        <p:grpSp>
          <p:nvGrpSpPr>
            <p:cNvPr id="28" name="Group 27"/>
            <p:cNvGrpSpPr/>
            <p:nvPr/>
          </p:nvGrpSpPr>
          <p:grpSpPr>
            <a:xfrm>
              <a:off x="5562600" y="685800"/>
              <a:ext cx="1024128" cy="1084420"/>
              <a:chOff x="3683338" y="1066800"/>
              <a:chExt cx="1024128" cy="1084420"/>
            </a:xfrm>
          </p:grpSpPr>
          <p:sp>
            <p:nvSpPr>
              <p:cNvPr id="30" name="Rounded Rectangle 29"/>
              <p:cNvSpPr/>
              <p:nvPr/>
            </p:nvSpPr>
            <p:spPr>
              <a:xfrm>
                <a:off x="3683338" y="1066800"/>
                <a:ext cx="1024128" cy="914400"/>
              </a:xfrm>
              <a:prstGeom prst="roundRect">
                <a:avLst/>
              </a:prstGeom>
              <a:solidFill>
                <a:schemeClr val="bg1"/>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smtClean="0">
                  <a:solidFill>
                    <a:sysClr val="windowText" lastClr="000000"/>
                  </a:solidFill>
                  <a:latin typeface="Calibri" panose="020F0502020204030204" pitchFamily="34" charset="0"/>
                  <a:cs typeface="Calibri" panose="020F0502020204030204" pitchFamily="34" charset="0"/>
                </a:endParaRPr>
              </a:p>
              <a:p>
                <a:pPr algn="ctr"/>
                <a:endParaRPr lang="en-US" sz="1000" b="1" dirty="0" smtClean="0">
                  <a:solidFill>
                    <a:sysClr val="windowText" lastClr="000000"/>
                  </a:solidFill>
                  <a:latin typeface="Calibri" panose="020F0502020204030204" pitchFamily="34" charset="0"/>
                  <a:cs typeface="Calibri" panose="020F0502020204030204" pitchFamily="34" charset="0"/>
                </a:endParaRPr>
              </a:p>
              <a:p>
                <a:pPr algn="ctr"/>
                <a:endParaRPr lang="en-US" sz="1000" b="1" dirty="0" smtClean="0">
                  <a:solidFill>
                    <a:sysClr val="windowText" lastClr="000000"/>
                  </a:solidFill>
                  <a:latin typeface="Calibri" panose="020F0502020204030204" pitchFamily="34" charset="0"/>
                  <a:cs typeface="Calibri" panose="020F0502020204030204" pitchFamily="34" charset="0"/>
                </a:endParaRPr>
              </a:p>
            </p:txBody>
          </p:sp>
          <p:sp>
            <p:nvSpPr>
              <p:cNvPr id="31" name="Rectangle 30"/>
              <p:cNvSpPr/>
              <p:nvPr/>
            </p:nvSpPr>
            <p:spPr>
              <a:xfrm>
                <a:off x="3793065" y="1535667"/>
                <a:ext cx="838201" cy="615553"/>
              </a:xfrm>
              <a:prstGeom prst="rect">
                <a:avLst/>
              </a:prstGeom>
            </p:spPr>
            <p:txBody>
              <a:bodyPr wrap="square">
                <a:spAutoFit/>
              </a:bodyPr>
              <a:lstStyle/>
              <a:p>
                <a:pPr algn="ctr"/>
                <a:r>
                  <a:rPr lang="en-US" sz="1200" b="1" dirty="0" smtClean="0">
                    <a:solidFill>
                      <a:sysClr val="windowText" lastClr="000000"/>
                    </a:solidFill>
                    <a:latin typeface="Calibri" panose="020F0502020204030204" pitchFamily="34" charset="0"/>
                    <a:cs typeface="Calibri" panose="020F0502020204030204" pitchFamily="34" charset="0"/>
                  </a:rPr>
                  <a:t>Palettes Server</a:t>
                </a:r>
              </a:p>
            </p:txBody>
          </p:sp>
        </p:grpSp>
        <p:pic>
          <p:nvPicPr>
            <p:cNvPr id="29" name="Picture 8" descr="C:\Users\AMacGowen\Desktop\UAS_icon.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91200" y="685800"/>
              <a:ext cx="605563" cy="60960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8" name="Elbow Connector 37"/>
          <p:cNvCxnSpPr>
            <a:stCxn id="30" idx="1"/>
            <a:endCxn id="9" idx="3"/>
          </p:cNvCxnSpPr>
          <p:nvPr/>
        </p:nvCxnSpPr>
        <p:spPr>
          <a:xfrm rot="10800000" flipV="1">
            <a:off x="3062536" y="1427909"/>
            <a:ext cx="2542736" cy="93789"/>
          </a:xfrm>
          <a:prstGeom prst="bentConnector3">
            <a:avLst/>
          </a:prstGeom>
          <a:ln>
            <a:prstDash val="sysDash"/>
            <a:tailEnd type="arrow"/>
          </a:ln>
        </p:spPr>
        <p:style>
          <a:lnRef idx="2">
            <a:schemeClr val="accent6"/>
          </a:lnRef>
          <a:fillRef idx="0">
            <a:schemeClr val="accent6"/>
          </a:fillRef>
          <a:effectRef idx="1">
            <a:schemeClr val="accent6"/>
          </a:effectRef>
          <a:fontRef idx="minor">
            <a:schemeClr val="tx1"/>
          </a:fontRef>
        </p:style>
      </p:cxnSp>
      <p:cxnSp>
        <p:nvCxnSpPr>
          <p:cNvPr id="39" name="Elbow Connector 38"/>
          <p:cNvCxnSpPr>
            <a:stCxn id="9" idx="1"/>
            <a:endCxn id="63" idx="0"/>
          </p:cNvCxnSpPr>
          <p:nvPr/>
        </p:nvCxnSpPr>
        <p:spPr>
          <a:xfrm rot="10800000" flipV="1">
            <a:off x="776536" y="1521698"/>
            <a:ext cx="1219200" cy="259677"/>
          </a:xfrm>
          <a:prstGeom prst="bentConnector2">
            <a:avLst/>
          </a:prstGeom>
          <a:ln>
            <a:prstDash val="sysDash"/>
            <a:tailEnd type="arrow"/>
          </a:ln>
        </p:spPr>
        <p:style>
          <a:lnRef idx="2">
            <a:schemeClr val="accent6"/>
          </a:lnRef>
          <a:fillRef idx="0">
            <a:schemeClr val="accent6"/>
          </a:fillRef>
          <a:effectRef idx="1">
            <a:schemeClr val="accent6"/>
          </a:effectRef>
          <a:fontRef idx="minor">
            <a:schemeClr val="tx1"/>
          </a:fontRef>
        </p:style>
      </p:cxnSp>
      <p:cxnSp>
        <p:nvCxnSpPr>
          <p:cNvPr id="43" name="Elbow Connector 42"/>
          <p:cNvCxnSpPr>
            <a:stCxn id="5" idx="3"/>
          </p:cNvCxnSpPr>
          <p:nvPr/>
        </p:nvCxnSpPr>
        <p:spPr>
          <a:xfrm flipV="1">
            <a:off x="1005137" y="3826870"/>
            <a:ext cx="767909" cy="320277"/>
          </a:xfrm>
          <a:prstGeom prst="bentConnector3">
            <a:avLst>
              <a:gd name="adj1" fmla="val 50000"/>
            </a:avLst>
          </a:prstGeom>
          <a:ln w="28575" cmpd="sng">
            <a:headEnd type="arrow"/>
            <a:tailEnd type="arrow"/>
          </a:ln>
        </p:spPr>
        <p:style>
          <a:lnRef idx="2">
            <a:schemeClr val="accent4"/>
          </a:lnRef>
          <a:fillRef idx="0">
            <a:schemeClr val="accent4"/>
          </a:fillRef>
          <a:effectRef idx="1">
            <a:schemeClr val="accent4"/>
          </a:effectRef>
          <a:fontRef idx="minor">
            <a:schemeClr val="tx1"/>
          </a:fontRef>
        </p:style>
      </p:cxnSp>
      <p:grpSp>
        <p:nvGrpSpPr>
          <p:cNvPr id="47" name="Group 46"/>
          <p:cNvGrpSpPr/>
          <p:nvPr/>
        </p:nvGrpSpPr>
        <p:grpSpPr>
          <a:xfrm>
            <a:off x="3886200" y="1826620"/>
            <a:ext cx="1038664" cy="736838"/>
            <a:chOff x="3668802" y="1066800"/>
            <a:chExt cx="1038664" cy="982450"/>
          </a:xfrm>
        </p:grpSpPr>
        <p:sp>
          <p:nvSpPr>
            <p:cNvPr id="48" name="Rounded Rectangle 47"/>
            <p:cNvSpPr/>
            <p:nvPr/>
          </p:nvSpPr>
          <p:spPr>
            <a:xfrm>
              <a:off x="3683338" y="1066800"/>
              <a:ext cx="1024128" cy="914400"/>
            </a:xfrm>
            <a:prstGeom prst="roundRect">
              <a:avLst/>
            </a:prstGeom>
            <a:solidFill>
              <a:schemeClr val="bg1"/>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smtClean="0">
                <a:solidFill>
                  <a:sysClr val="windowText" lastClr="000000"/>
                </a:solidFill>
                <a:latin typeface="Calibri" panose="020F0502020204030204" pitchFamily="34" charset="0"/>
                <a:cs typeface="Calibri" panose="020F0502020204030204" pitchFamily="34" charset="0"/>
              </a:endParaRPr>
            </a:p>
            <a:p>
              <a:pPr algn="ctr"/>
              <a:endParaRPr lang="en-US" sz="1000" b="1" dirty="0" smtClean="0">
                <a:solidFill>
                  <a:sysClr val="windowText" lastClr="000000"/>
                </a:solidFill>
                <a:latin typeface="Calibri" panose="020F0502020204030204" pitchFamily="34" charset="0"/>
                <a:cs typeface="Calibri" panose="020F0502020204030204" pitchFamily="34" charset="0"/>
              </a:endParaRPr>
            </a:p>
            <a:p>
              <a:pPr algn="ctr"/>
              <a:endParaRPr lang="en-US" sz="1000" b="1" dirty="0" smtClean="0">
                <a:solidFill>
                  <a:sysClr val="windowText" lastClr="000000"/>
                </a:solidFill>
                <a:latin typeface="Calibri" panose="020F0502020204030204" pitchFamily="34" charset="0"/>
                <a:cs typeface="Calibri" panose="020F0502020204030204" pitchFamily="34" charset="0"/>
              </a:endParaRPr>
            </a:p>
          </p:txBody>
        </p:sp>
        <p:sp>
          <p:nvSpPr>
            <p:cNvPr id="49" name="Rectangle 48"/>
            <p:cNvSpPr/>
            <p:nvPr/>
          </p:nvSpPr>
          <p:spPr>
            <a:xfrm>
              <a:off x="3668802" y="1187475"/>
              <a:ext cx="990600" cy="861775"/>
            </a:xfrm>
            <a:prstGeom prst="rect">
              <a:avLst/>
            </a:prstGeom>
          </p:spPr>
          <p:txBody>
            <a:bodyPr wrap="square">
              <a:spAutoFit/>
            </a:bodyPr>
            <a:lstStyle/>
            <a:p>
              <a:pPr algn="ctr"/>
              <a:r>
                <a:rPr lang="en-US" sz="1200" b="1" dirty="0" smtClean="0">
                  <a:solidFill>
                    <a:sysClr val="windowText" lastClr="000000"/>
                  </a:solidFill>
                  <a:latin typeface="Calibri" panose="020F0502020204030204" pitchFamily="34" charset="0"/>
                  <a:cs typeface="Calibri" panose="020F0502020204030204" pitchFamily="34" charset="0"/>
                </a:rPr>
                <a:t>HTTP Reverse Proxy</a:t>
              </a:r>
            </a:p>
          </p:txBody>
        </p:sp>
      </p:grpSp>
      <p:cxnSp>
        <p:nvCxnSpPr>
          <p:cNvPr id="50" name="Elbow Connector 49"/>
          <p:cNvCxnSpPr>
            <a:endCxn id="48" idx="3"/>
          </p:cNvCxnSpPr>
          <p:nvPr/>
        </p:nvCxnSpPr>
        <p:spPr>
          <a:xfrm rot="10800000" flipV="1">
            <a:off x="4924864" y="1802825"/>
            <a:ext cx="942536" cy="366694"/>
          </a:xfrm>
          <a:prstGeom prst="bentConnector3">
            <a:avLst>
              <a:gd name="adj1" fmla="val 176"/>
            </a:avLst>
          </a:prstGeom>
          <a:ln>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51" name="Elbow Connector 50"/>
          <p:cNvCxnSpPr>
            <a:stCxn id="48" idx="1"/>
            <a:endCxn id="61" idx="3"/>
          </p:cNvCxnSpPr>
          <p:nvPr/>
        </p:nvCxnSpPr>
        <p:spPr>
          <a:xfrm rot="10800000" flipV="1">
            <a:off x="1151132" y="2169519"/>
            <a:ext cx="2749604" cy="897029"/>
          </a:xfrm>
          <a:prstGeom prst="bentConnector3">
            <a:avLst>
              <a:gd name="adj1" fmla="val 82332"/>
            </a:avLst>
          </a:prstGeom>
          <a:ln>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1386136" y="719826"/>
            <a:ext cx="1295400" cy="369332"/>
          </a:xfrm>
          <a:prstGeom prst="rect">
            <a:avLst/>
          </a:prstGeom>
          <a:noFill/>
        </p:spPr>
        <p:txBody>
          <a:bodyPr wrap="square" rtlCol="0">
            <a:spAutoFit/>
          </a:bodyPr>
          <a:lstStyle/>
          <a:p>
            <a:pPr algn="ctr"/>
            <a:r>
              <a:rPr lang="en-US" b="1" dirty="0" smtClean="0">
                <a:latin typeface="Calibri" panose="020F0502020204030204" pitchFamily="34" charset="0"/>
                <a:cs typeface="Calibri" panose="020F0502020204030204" pitchFamily="34" charset="0"/>
              </a:rPr>
              <a:t>Public</a:t>
            </a:r>
            <a:endParaRPr lang="en-US" b="1" dirty="0">
              <a:latin typeface="Calibri" panose="020F0502020204030204" pitchFamily="34" charset="0"/>
              <a:cs typeface="Calibri" panose="020F0502020204030204" pitchFamily="34" charset="0"/>
            </a:endParaRPr>
          </a:p>
        </p:txBody>
      </p:sp>
      <p:sp>
        <p:nvSpPr>
          <p:cNvPr id="53" name="TextBox 52"/>
          <p:cNvSpPr txBox="1"/>
          <p:nvPr/>
        </p:nvSpPr>
        <p:spPr>
          <a:xfrm>
            <a:off x="5653336" y="719826"/>
            <a:ext cx="2514600" cy="369332"/>
          </a:xfrm>
          <a:prstGeom prst="rect">
            <a:avLst/>
          </a:prstGeom>
          <a:noFill/>
        </p:spPr>
        <p:txBody>
          <a:bodyPr wrap="square" rtlCol="0">
            <a:spAutoFit/>
          </a:bodyPr>
          <a:lstStyle/>
          <a:p>
            <a:pPr algn="ctr"/>
            <a:r>
              <a:rPr lang="en-US" b="1" dirty="0" smtClean="0">
                <a:latin typeface="Calibri" panose="020F0502020204030204" pitchFamily="34" charset="0"/>
                <a:cs typeface="Calibri" panose="020F0502020204030204" pitchFamily="34" charset="0"/>
              </a:rPr>
              <a:t>Private/Private Cloud</a:t>
            </a:r>
            <a:endParaRPr lang="en-US" b="1" dirty="0">
              <a:latin typeface="Calibri" panose="020F0502020204030204" pitchFamily="34" charset="0"/>
              <a:cs typeface="Calibri" panose="020F0502020204030204" pitchFamily="34" charset="0"/>
            </a:endParaRPr>
          </a:p>
        </p:txBody>
      </p:sp>
      <p:sp>
        <p:nvSpPr>
          <p:cNvPr id="60" name="Rounded Rectangle 59"/>
          <p:cNvSpPr/>
          <p:nvPr/>
        </p:nvSpPr>
        <p:spPr>
          <a:xfrm>
            <a:off x="395537" y="2810075"/>
            <a:ext cx="777367" cy="857250"/>
          </a:xfrm>
          <a:prstGeom prst="roundRect">
            <a:avLst/>
          </a:prstGeom>
          <a:solidFill>
            <a:schemeClr val="bg1"/>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b="1" dirty="0" smtClean="0">
              <a:solidFill>
                <a:sysClr val="windowText" lastClr="000000"/>
              </a:solidFill>
              <a:latin typeface="Calibri" panose="020F0502020204030204" pitchFamily="34" charset="0"/>
              <a:cs typeface="Calibri" panose="020F0502020204030204" pitchFamily="34" charset="0"/>
            </a:endParaRPr>
          </a:p>
          <a:p>
            <a:pPr algn="ctr"/>
            <a:endParaRPr lang="en-US" sz="800" b="1" dirty="0" smtClean="0">
              <a:solidFill>
                <a:sysClr val="windowText" lastClr="000000"/>
              </a:solidFill>
              <a:latin typeface="Calibri" panose="020F0502020204030204" pitchFamily="34" charset="0"/>
              <a:cs typeface="Calibri" panose="020F0502020204030204" pitchFamily="34" charset="0"/>
            </a:endParaRPr>
          </a:p>
          <a:p>
            <a:pPr algn="ctr"/>
            <a:endParaRPr lang="en-US" sz="800" b="1" dirty="0" smtClean="0">
              <a:solidFill>
                <a:sysClr val="windowText" lastClr="000000"/>
              </a:solidFill>
              <a:latin typeface="Calibri" panose="020F0502020204030204" pitchFamily="34" charset="0"/>
              <a:cs typeface="Calibri" panose="020F0502020204030204" pitchFamily="34" charset="0"/>
            </a:endParaRPr>
          </a:p>
        </p:txBody>
      </p:sp>
      <p:pic>
        <p:nvPicPr>
          <p:cNvPr id="61" name="Picture 60" descr="C:\Users\AMacGowen\Desktop\UAS_icon.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1736" y="2810075"/>
            <a:ext cx="679396" cy="512945"/>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p:cNvSpPr/>
          <p:nvPr/>
        </p:nvSpPr>
        <p:spPr>
          <a:xfrm>
            <a:off x="436032" y="3210125"/>
            <a:ext cx="721505" cy="507831"/>
          </a:xfrm>
          <a:prstGeom prst="rect">
            <a:avLst/>
          </a:prstGeom>
        </p:spPr>
        <p:txBody>
          <a:bodyPr wrap="square">
            <a:spAutoFit/>
          </a:bodyPr>
          <a:lstStyle/>
          <a:p>
            <a:pPr algn="ctr"/>
            <a:r>
              <a:rPr lang="en-US" sz="900" b="1" dirty="0" smtClean="0">
                <a:solidFill>
                  <a:sysClr val="windowText" lastClr="000000"/>
                </a:solidFill>
                <a:latin typeface="Calibri" panose="020F0502020204030204" pitchFamily="34" charset="0"/>
                <a:cs typeface="Calibri" panose="020F0502020204030204" pitchFamily="34" charset="0"/>
              </a:rPr>
              <a:t>Fusion</a:t>
            </a:r>
          </a:p>
          <a:p>
            <a:pPr algn="ctr"/>
            <a:r>
              <a:rPr lang="en-US" sz="900" b="1" dirty="0" smtClean="0">
                <a:solidFill>
                  <a:sysClr val="windowText" lastClr="000000"/>
                </a:solidFill>
                <a:latin typeface="Calibri" panose="020F0502020204030204" pitchFamily="34" charset="0"/>
                <a:cs typeface="Calibri" panose="020F0502020204030204" pitchFamily="34" charset="0"/>
              </a:rPr>
              <a:t>Palettes SDK</a:t>
            </a:r>
            <a:endParaRPr lang="en-US" sz="900" dirty="0">
              <a:latin typeface="Calibri" panose="020F0502020204030204" pitchFamily="34" charset="0"/>
              <a:cs typeface="Calibri" panose="020F0502020204030204" pitchFamily="34" charset="0"/>
            </a:endParaRPr>
          </a:p>
        </p:txBody>
      </p:sp>
      <p:sp>
        <p:nvSpPr>
          <p:cNvPr id="63" name="Rounded Rectangle 62"/>
          <p:cNvSpPr/>
          <p:nvPr/>
        </p:nvSpPr>
        <p:spPr>
          <a:xfrm>
            <a:off x="243136" y="1781375"/>
            <a:ext cx="1066800" cy="2000250"/>
          </a:xfrm>
          <a:prstGeom prst="roundRect">
            <a:avLst/>
          </a:prstGeom>
          <a:noFill/>
          <a:ln w="19050" cmpd="sng">
            <a:prstDash val="dash"/>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64" name="Group 63"/>
          <p:cNvGrpSpPr/>
          <p:nvPr/>
        </p:nvGrpSpPr>
        <p:grpSpPr>
          <a:xfrm>
            <a:off x="471736" y="1879007"/>
            <a:ext cx="685800" cy="828862"/>
            <a:chOff x="5943600" y="2362200"/>
            <a:chExt cx="685800" cy="1105149"/>
          </a:xfrm>
        </p:grpSpPr>
        <p:pic>
          <p:nvPicPr>
            <p:cNvPr id="65" name="Picture 6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43600" y="2362200"/>
              <a:ext cx="622619" cy="1105149"/>
            </a:xfrm>
            <a:prstGeom prst="rect">
              <a:avLst/>
            </a:prstGeom>
          </p:spPr>
        </p:pic>
        <p:sp>
          <p:nvSpPr>
            <p:cNvPr id="66" name="Rectangle 65"/>
            <p:cNvSpPr/>
            <p:nvPr/>
          </p:nvSpPr>
          <p:spPr>
            <a:xfrm>
              <a:off x="5943600" y="2411998"/>
              <a:ext cx="685800" cy="72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grpSp>
        <p:nvGrpSpPr>
          <p:cNvPr id="70" name="Group 220"/>
          <p:cNvGrpSpPr>
            <a:grpSpLocks/>
          </p:cNvGrpSpPr>
          <p:nvPr/>
        </p:nvGrpSpPr>
        <p:grpSpPr bwMode="auto">
          <a:xfrm>
            <a:off x="7467600" y="1059875"/>
            <a:ext cx="990600" cy="685800"/>
            <a:chOff x="1182" y="3022"/>
            <a:chExt cx="387" cy="381"/>
          </a:xfrm>
        </p:grpSpPr>
        <p:sp>
          <p:nvSpPr>
            <p:cNvPr id="71" name="AutoShape 221"/>
            <p:cNvSpPr>
              <a:spLocks noChangeAspect="1" noChangeArrowheads="1" noTextEdit="1"/>
            </p:cNvSpPr>
            <p:nvPr/>
          </p:nvSpPr>
          <p:spPr bwMode="auto">
            <a:xfrm>
              <a:off x="1182" y="3022"/>
              <a:ext cx="387"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72" name="Freeform 222"/>
            <p:cNvSpPr>
              <a:spLocks/>
            </p:cNvSpPr>
            <p:nvPr/>
          </p:nvSpPr>
          <p:spPr bwMode="auto">
            <a:xfrm>
              <a:off x="1182" y="3062"/>
              <a:ext cx="341" cy="339"/>
            </a:xfrm>
            <a:custGeom>
              <a:avLst/>
              <a:gdLst>
                <a:gd name="T0" fmla="*/ 0 w 341"/>
                <a:gd name="T1" fmla="*/ 0 h 339"/>
                <a:gd name="T2" fmla="*/ 0 w 341"/>
                <a:gd name="T3" fmla="*/ 339 h 339"/>
                <a:gd name="T4" fmla="*/ 341 w 341"/>
                <a:gd name="T5" fmla="*/ 339 h 339"/>
                <a:gd name="T6" fmla="*/ 341 w 341"/>
                <a:gd name="T7" fmla="*/ 0 h 339"/>
                <a:gd name="T8" fmla="*/ 0 w 341"/>
                <a:gd name="T9" fmla="*/ 0 h 339"/>
                <a:gd name="T10" fmla="*/ 0 w 341"/>
                <a:gd name="T11" fmla="*/ 0 h 339"/>
                <a:gd name="T12" fmla="*/ 0 60000 65536"/>
                <a:gd name="T13" fmla="*/ 0 60000 65536"/>
                <a:gd name="T14" fmla="*/ 0 60000 65536"/>
                <a:gd name="T15" fmla="*/ 0 60000 65536"/>
                <a:gd name="T16" fmla="*/ 0 60000 65536"/>
                <a:gd name="T17" fmla="*/ 0 60000 65536"/>
                <a:gd name="T18" fmla="*/ 0 w 341"/>
                <a:gd name="T19" fmla="*/ 0 h 339"/>
                <a:gd name="T20" fmla="*/ 341 w 341"/>
                <a:gd name="T21" fmla="*/ 339 h 339"/>
              </a:gdLst>
              <a:ahLst/>
              <a:cxnLst>
                <a:cxn ang="T12">
                  <a:pos x="T0" y="T1"/>
                </a:cxn>
                <a:cxn ang="T13">
                  <a:pos x="T2" y="T3"/>
                </a:cxn>
                <a:cxn ang="T14">
                  <a:pos x="T4" y="T5"/>
                </a:cxn>
                <a:cxn ang="T15">
                  <a:pos x="T6" y="T7"/>
                </a:cxn>
                <a:cxn ang="T16">
                  <a:pos x="T8" y="T9"/>
                </a:cxn>
                <a:cxn ang="T17">
                  <a:pos x="T10" y="T11"/>
                </a:cxn>
              </a:cxnLst>
              <a:rect l="T18" t="T19" r="T20" b="T21"/>
              <a:pathLst>
                <a:path w="341" h="339">
                  <a:moveTo>
                    <a:pt x="0" y="0"/>
                  </a:moveTo>
                  <a:lnTo>
                    <a:pt x="0" y="339"/>
                  </a:lnTo>
                  <a:lnTo>
                    <a:pt x="341" y="339"/>
                  </a:lnTo>
                  <a:lnTo>
                    <a:pt x="341" y="0"/>
                  </a:lnTo>
                  <a:lnTo>
                    <a:pt x="0" y="0"/>
                  </a:lnTo>
                  <a:close/>
                </a:path>
              </a:pathLst>
            </a:custGeom>
            <a:solidFill>
              <a:srgbClr val="0096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73" name="Rectangle 223"/>
            <p:cNvSpPr>
              <a:spLocks noChangeArrowheads="1"/>
            </p:cNvSpPr>
            <p:nvPr/>
          </p:nvSpPr>
          <p:spPr bwMode="auto">
            <a:xfrm>
              <a:off x="1182" y="3062"/>
              <a:ext cx="339" cy="337"/>
            </a:xfrm>
            <a:prstGeom prst="rect">
              <a:avLst/>
            </a:prstGeom>
            <a:noFill/>
            <a:ln w="6350" cap="rnd">
              <a:solidFill>
                <a:srgbClr val="AAE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panose="020F0502020204030204" pitchFamily="34" charset="0"/>
                <a:cs typeface="Calibri" panose="020F0502020204030204" pitchFamily="34" charset="0"/>
              </a:endParaRPr>
            </a:p>
          </p:txBody>
        </p:sp>
        <p:sp>
          <p:nvSpPr>
            <p:cNvPr id="74" name="Freeform 224"/>
            <p:cNvSpPr>
              <a:spLocks/>
            </p:cNvSpPr>
            <p:nvPr/>
          </p:nvSpPr>
          <p:spPr bwMode="auto">
            <a:xfrm>
              <a:off x="1182" y="3022"/>
              <a:ext cx="385" cy="40"/>
            </a:xfrm>
            <a:custGeom>
              <a:avLst/>
              <a:gdLst>
                <a:gd name="T0" fmla="*/ 0 w 385"/>
                <a:gd name="T1" fmla="*/ 40 h 40"/>
                <a:gd name="T2" fmla="*/ 42 w 385"/>
                <a:gd name="T3" fmla="*/ 0 h 40"/>
                <a:gd name="T4" fmla="*/ 385 w 385"/>
                <a:gd name="T5" fmla="*/ 0 h 40"/>
                <a:gd name="T6" fmla="*/ 341 w 385"/>
                <a:gd name="T7" fmla="*/ 40 h 40"/>
                <a:gd name="T8" fmla="*/ 0 w 385"/>
                <a:gd name="T9" fmla="*/ 40 h 40"/>
                <a:gd name="T10" fmla="*/ 0 w 385"/>
                <a:gd name="T11" fmla="*/ 40 h 40"/>
                <a:gd name="T12" fmla="*/ 0 60000 65536"/>
                <a:gd name="T13" fmla="*/ 0 60000 65536"/>
                <a:gd name="T14" fmla="*/ 0 60000 65536"/>
                <a:gd name="T15" fmla="*/ 0 60000 65536"/>
                <a:gd name="T16" fmla="*/ 0 60000 65536"/>
                <a:gd name="T17" fmla="*/ 0 60000 65536"/>
                <a:gd name="T18" fmla="*/ 0 w 385"/>
                <a:gd name="T19" fmla="*/ 0 h 40"/>
                <a:gd name="T20" fmla="*/ 385 w 385"/>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385" h="40">
                  <a:moveTo>
                    <a:pt x="0" y="40"/>
                  </a:moveTo>
                  <a:lnTo>
                    <a:pt x="42" y="0"/>
                  </a:lnTo>
                  <a:lnTo>
                    <a:pt x="385" y="0"/>
                  </a:lnTo>
                  <a:lnTo>
                    <a:pt x="341" y="40"/>
                  </a:lnTo>
                  <a:lnTo>
                    <a:pt x="0" y="40"/>
                  </a:lnTo>
                  <a:close/>
                </a:path>
              </a:pathLst>
            </a:custGeom>
            <a:solidFill>
              <a:srgbClr val="00B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75" name="Freeform 225"/>
            <p:cNvSpPr>
              <a:spLocks/>
            </p:cNvSpPr>
            <p:nvPr/>
          </p:nvSpPr>
          <p:spPr bwMode="auto">
            <a:xfrm>
              <a:off x="1523" y="3022"/>
              <a:ext cx="44" cy="375"/>
            </a:xfrm>
            <a:custGeom>
              <a:avLst/>
              <a:gdLst>
                <a:gd name="T0" fmla="*/ 0 w 44"/>
                <a:gd name="T1" fmla="*/ 40 h 375"/>
                <a:gd name="T2" fmla="*/ 44 w 44"/>
                <a:gd name="T3" fmla="*/ 0 h 375"/>
                <a:gd name="T4" fmla="*/ 44 w 44"/>
                <a:gd name="T5" fmla="*/ 335 h 375"/>
                <a:gd name="T6" fmla="*/ 0 w 44"/>
                <a:gd name="T7" fmla="*/ 375 h 375"/>
                <a:gd name="T8" fmla="*/ 0 w 44"/>
                <a:gd name="T9" fmla="*/ 40 h 375"/>
                <a:gd name="T10" fmla="*/ 0 w 44"/>
                <a:gd name="T11" fmla="*/ 40 h 375"/>
                <a:gd name="T12" fmla="*/ 0 60000 65536"/>
                <a:gd name="T13" fmla="*/ 0 60000 65536"/>
                <a:gd name="T14" fmla="*/ 0 60000 65536"/>
                <a:gd name="T15" fmla="*/ 0 60000 65536"/>
                <a:gd name="T16" fmla="*/ 0 60000 65536"/>
                <a:gd name="T17" fmla="*/ 0 60000 65536"/>
                <a:gd name="T18" fmla="*/ 0 w 44"/>
                <a:gd name="T19" fmla="*/ 0 h 375"/>
                <a:gd name="T20" fmla="*/ 44 w 44"/>
                <a:gd name="T21" fmla="*/ 375 h 375"/>
              </a:gdLst>
              <a:ahLst/>
              <a:cxnLst>
                <a:cxn ang="T12">
                  <a:pos x="T0" y="T1"/>
                </a:cxn>
                <a:cxn ang="T13">
                  <a:pos x="T2" y="T3"/>
                </a:cxn>
                <a:cxn ang="T14">
                  <a:pos x="T4" y="T5"/>
                </a:cxn>
                <a:cxn ang="T15">
                  <a:pos x="T6" y="T7"/>
                </a:cxn>
                <a:cxn ang="T16">
                  <a:pos x="T8" y="T9"/>
                </a:cxn>
                <a:cxn ang="T17">
                  <a:pos x="T10" y="T11"/>
                </a:cxn>
              </a:cxnLst>
              <a:rect l="T18" t="T19" r="T20" b="T21"/>
              <a:pathLst>
                <a:path w="44" h="375">
                  <a:moveTo>
                    <a:pt x="0" y="40"/>
                  </a:moveTo>
                  <a:lnTo>
                    <a:pt x="44" y="0"/>
                  </a:lnTo>
                  <a:lnTo>
                    <a:pt x="44" y="335"/>
                  </a:lnTo>
                  <a:lnTo>
                    <a:pt x="0" y="375"/>
                  </a:lnTo>
                  <a:lnTo>
                    <a:pt x="0" y="40"/>
                  </a:lnTo>
                  <a:close/>
                </a:path>
              </a:pathLst>
            </a:custGeom>
            <a:solidFill>
              <a:srgbClr val="005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76" name="Freeform 226"/>
            <p:cNvSpPr>
              <a:spLocks/>
            </p:cNvSpPr>
            <p:nvPr/>
          </p:nvSpPr>
          <p:spPr bwMode="auto">
            <a:xfrm>
              <a:off x="1521" y="3022"/>
              <a:ext cx="46" cy="377"/>
            </a:xfrm>
            <a:custGeom>
              <a:avLst/>
              <a:gdLst>
                <a:gd name="T0" fmla="*/ 0 w 46"/>
                <a:gd name="T1" fmla="*/ 40 h 377"/>
                <a:gd name="T2" fmla="*/ 46 w 46"/>
                <a:gd name="T3" fmla="*/ 0 h 377"/>
                <a:gd name="T4" fmla="*/ 46 w 46"/>
                <a:gd name="T5" fmla="*/ 335 h 377"/>
                <a:gd name="T6" fmla="*/ 0 w 46"/>
                <a:gd name="T7" fmla="*/ 377 h 377"/>
                <a:gd name="T8" fmla="*/ 0 w 46"/>
                <a:gd name="T9" fmla="*/ 40 h 377"/>
                <a:gd name="T10" fmla="*/ 0 60000 65536"/>
                <a:gd name="T11" fmla="*/ 0 60000 65536"/>
                <a:gd name="T12" fmla="*/ 0 60000 65536"/>
                <a:gd name="T13" fmla="*/ 0 60000 65536"/>
                <a:gd name="T14" fmla="*/ 0 60000 65536"/>
                <a:gd name="T15" fmla="*/ 0 w 46"/>
                <a:gd name="T16" fmla="*/ 0 h 377"/>
                <a:gd name="T17" fmla="*/ 46 w 46"/>
                <a:gd name="T18" fmla="*/ 377 h 377"/>
              </a:gdLst>
              <a:ahLst/>
              <a:cxnLst>
                <a:cxn ang="T10">
                  <a:pos x="T0" y="T1"/>
                </a:cxn>
                <a:cxn ang="T11">
                  <a:pos x="T2" y="T3"/>
                </a:cxn>
                <a:cxn ang="T12">
                  <a:pos x="T4" y="T5"/>
                </a:cxn>
                <a:cxn ang="T13">
                  <a:pos x="T6" y="T7"/>
                </a:cxn>
                <a:cxn ang="T14">
                  <a:pos x="T8" y="T9"/>
                </a:cxn>
              </a:cxnLst>
              <a:rect l="T15" t="T16" r="T17" b="T18"/>
              <a:pathLst>
                <a:path w="46" h="377">
                  <a:moveTo>
                    <a:pt x="0" y="40"/>
                  </a:moveTo>
                  <a:lnTo>
                    <a:pt x="46" y="0"/>
                  </a:lnTo>
                  <a:lnTo>
                    <a:pt x="46" y="335"/>
                  </a:lnTo>
                  <a:lnTo>
                    <a:pt x="0" y="377"/>
                  </a:lnTo>
                  <a:lnTo>
                    <a:pt x="0" y="40"/>
                  </a:lnTo>
                  <a:close/>
                </a:path>
              </a:pathLst>
            </a:custGeom>
            <a:noFill/>
            <a:ln w="6350" cap="rnd">
              <a:solidFill>
                <a:srgbClr val="AAE6FF"/>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panose="020F0502020204030204" pitchFamily="34" charset="0"/>
                <a:cs typeface="Calibri" panose="020F0502020204030204" pitchFamily="34" charset="0"/>
              </a:endParaRPr>
            </a:p>
          </p:txBody>
        </p:sp>
        <p:sp>
          <p:nvSpPr>
            <p:cNvPr id="77" name="Freeform 227"/>
            <p:cNvSpPr>
              <a:spLocks/>
            </p:cNvSpPr>
            <p:nvPr/>
          </p:nvSpPr>
          <p:spPr bwMode="auto">
            <a:xfrm>
              <a:off x="1182" y="3022"/>
              <a:ext cx="385" cy="40"/>
            </a:xfrm>
            <a:custGeom>
              <a:avLst/>
              <a:gdLst>
                <a:gd name="T0" fmla="*/ 385 w 385"/>
                <a:gd name="T1" fmla="*/ 0 h 40"/>
                <a:gd name="T2" fmla="*/ 42 w 385"/>
                <a:gd name="T3" fmla="*/ 0 h 40"/>
                <a:gd name="T4" fmla="*/ 0 w 385"/>
                <a:gd name="T5" fmla="*/ 40 h 40"/>
                <a:gd name="T6" fmla="*/ 339 w 385"/>
                <a:gd name="T7" fmla="*/ 40 h 40"/>
                <a:gd name="T8" fmla="*/ 385 w 385"/>
                <a:gd name="T9" fmla="*/ 0 h 40"/>
                <a:gd name="T10" fmla="*/ 0 60000 65536"/>
                <a:gd name="T11" fmla="*/ 0 60000 65536"/>
                <a:gd name="T12" fmla="*/ 0 60000 65536"/>
                <a:gd name="T13" fmla="*/ 0 60000 65536"/>
                <a:gd name="T14" fmla="*/ 0 60000 65536"/>
                <a:gd name="T15" fmla="*/ 0 w 385"/>
                <a:gd name="T16" fmla="*/ 0 h 40"/>
                <a:gd name="T17" fmla="*/ 385 w 385"/>
                <a:gd name="T18" fmla="*/ 40 h 40"/>
              </a:gdLst>
              <a:ahLst/>
              <a:cxnLst>
                <a:cxn ang="T10">
                  <a:pos x="T0" y="T1"/>
                </a:cxn>
                <a:cxn ang="T11">
                  <a:pos x="T2" y="T3"/>
                </a:cxn>
                <a:cxn ang="T12">
                  <a:pos x="T4" y="T5"/>
                </a:cxn>
                <a:cxn ang="T13">
                  <a:pos x="T6" y="T7"/>
                </a:cxn>
                <a:cxn ang="T14">
                  <a:pos x="T8" y="T9"/>
                </a:cxn>
              </a:cxnLst>
              <a:rect l="T15" t="T16" r="T17" b="T18"/>
              <a:pathLst>
                <a:path w="385" h="40">
                  <a:moveTo>
                    <a:pt x="385" y="0"/>
                  </a:moveTo>
                  <a:lnTo>
                    <a:pt x="42" y="0"/>
                  </a:lnTo>
                  <a:lnTo>
                    <a:pt x="0" y="40"/>
                  </a:lnTo>
                  <a:lnTo>
                    <a:pt x="339" y="40"/>
                  </a:lnTo>
                  <a:lnTo>
                    <a:pt x="385" y="0"/>
                  </a:lnTo>
                  <a:close/>
                </a:path>
              </a:pathLst>
            </a:custGeom>
            <a:noFill/>
            <a:ln w="6350" cap="rnd">
              <a:solidFill>
                <a:srgbClr val="AAE6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panose="020F0502020204030204" pitchFamily="34" charset="0"/>
                <a:cs typeface="Calibri" panose="020F0502020204030204" pitchFamily="34" charset="0"/>
              </a:endParaRPr>
            </a:p>
          </p:txBody>
        </p:sp>
        <p:sp>
          <p:nvSpPr>
            <p:cNvPr id="78" name="Freeform 228"/>
            <p:cNvSpPr>
              <a:spLocks/>
            </p:cNvSpPr>
            <p:nvPr/>
          </p:nvSpPr>
          <p:spPr bwMode="auto">
            <a:xfrm>
              <a:off x="1228" y="3072"/>
              <a:ext cx="63" cy="160"/>
            </a:xfrm>
            <a:custGeom>
              <a:avLst/>
              <a:gdLst>
                <a:gd name="T0" fmla="*/ 22 w 63"/>
                <a:gd name="T1" fmla="*/ 160 h 160"/>
                <a:gd name="T2" fmla="*/ 22 w 63"/>
                <a:gd name="T3" fmla="*/ 41 h 160"/>
                <a:gd name="T4" fmla="*/ 0 w 63"/>
                <a:gd name="T5" fmla="*/ 41 h 160"/>
                <a:gd name="T6" fmla="*/ 31 w 63"/>
                <a:gd name="T7" fmla="*/ 0 h 160"/>
                <a:gd name="T8" fmla="*/ 63 w 63"/>
                <a:gd name="T9" fmla="*/ 41 h 160"/>
                <a:gd name="T10" fmla="*/ 41 w 63"/>
                <a:gd name="T11" fmla="*/ 41 h 160"/>
                <a:gd name="T12" fmla="*/ 41 w 63"/>
                <a:gd name="T13" fmla="*/ 134 h 160"/>
                <a:gd name="T14" fmla="*/ 22 w 63"/>
                <a:gd name="T15" fmla="*/ 160 h 160"/>
                <a:gd name="T16" fmla="*/ 22 w 63"/>
                <a:gd name="T17" fmla="*/ 160 h 1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160"/>
                <a:gd name="T29" fmla="*/ 63 w 63"/>
                <a:gd name="T30" fmla="*/ 160 h 1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160">
                  <a:moveTo>
                    <a:pt x="22" y="160"/>
                  </a:moveTo>
                  <a:lnTo>
                    <a:pt x="22" y="41"/>
                  </a:lnTo>
                  <a:lnTo>
                    <a:pt x="0" y="41"/>
                  </a:lnTo>
                  <a:lnTo>
                    <a:pt x="31" y="0"/>
                  </a:lnTo>
                  <a:lnTo>
                    <a:pt x="63" y="41"/>
                  </a:lnTo>
                  <a:lnTo>
                    <a:pt x="41" y="41"/>
                  </a:lnTo>
                  <a:lnTo>
                    <a:pt x="41" y="134"/>
                  </a:lnTo>
                  <a:lnTo>
                    <a:pt x="22" y="1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79" name="Freeform 229"/>
            <p:cNvSpPr>
              <a:spLocks/>
            </p:cNvSpPr>
            <p:nvPr/>
          </p:nvSpPr>
          <p:spPr bwMode="auto">
            <a:xfrm>
              <a:off x="1349" y="3103"/>
              <a:ext cx="155" cy="64"/>
            </a:xfrm>
            <a:custGeom>
              <a:avLst/>
              <a:gdLst>
                <a:gd name="T0" fmla="*/ 0 w 155"/>
                <a:gd name="T1" fmla="*/ 22 h 64"/>
                <a:gd name="T2" fmla="*/ 117 w 155"/>
                <a:gd name="T3" fmla="*/ 22 h 64"/>
                <a:gd name="T4" fmla="*/ 117 w 155"/>
                <a:gd name="T5" fmla="*/ 0 h 64"/>
                <a:gd name="T6" fmla="*/ 155 w 155"/>
                <a:gd name="T7" fmla="*/ 32 h 64"/>
                <a:gd name="T8" fmla="*/ 117 w 155"/>
                <a:gd name="T9" fmla="*/ 64 h 64"/>
                <a:gd name="T10" fmla="*/ 117 w 155"/>
                <a:gd name="T11" fmla="*/ 40 h 64"/>
                <a:gd name="T12" fmla="*/ 24 w 155"/>
                <a:gd name="T13" fmla="*/ 40 h 64"/>
                <a:gd name="T14" fmla="*/ 0 w 155"/>
                <a:gd name="T15" fmla="*/ 22 h 64"/>
                <a:gd name="T16" fmla="*/ 0 w 155"/>
                <a:gd name="T17" fmla="*/ 22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5"/>
                <a:gd name="T28" fmla="*/ 0 h 64"/>
                <a:gd name="T29" fmla="*/ 155 w 155"/>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5" h="64">
                  <a:moveTo>
                    <a:pt x="0" y="22"/>
                  </a:moveTo>
                  <a:lnTo>
                    <a:pt x="117" y="22"/>
                  </a:lnTo>
                  <a:lnTo>
                    <a:pt x="117" y="0"/>
                  </a:lnTo>
                  <a:lnTo>
                    <a:pt x="155" y="32"/>
                  </a:lnTo>
                  <a:lnTo>
                    <a:pt x="117" y="64"/>
                  </a:lnTo>
                  <a:lnTo>
                    <a:pt x="117" y="40"/>
                  </a:lnTo>
                  <a:lnTo>
                    <a:pt x="24" y="4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80" name="Freeform 230"/>
            <p:cNvSpPr>
              <a:spLocks/>
            </p:cNvSpPr>
            <p:nvPr/>
          </p:nvSpPr>
          <p:spPr bwMode="auto">
            <a:xfrm>
              <a:off x="1408" y="3232"/>
              <a:ext cx="62" cy="155"/>
            </a:xfrm>
            <a:custGeom>
              <a:avLst/>
              <a:gdLst>
                <a:gd name="T0" fmla="*/ 42 w 62"/>
                <a:gd name="T1" fmla="*/ 0 h 155"/>
                <a:gd name="T2" fmla="*/ 42 w 62"/>
                <a:gd name="T3" fmla="*/ 115 h 155"/>
                <a:gd name="T4" fmla="*/ 62 w 62"/>
                <a:gd name="T5" fmla="*/ 115 h 155"/>
                <a:gd name="T6" fmla="*/ 32 w 62"/>
                <a:gd name="T7" fmla="*/ 155 h 155"/>
                <a:gd name="T8" fmla="*/ 0 w 62"/>
                <a:gd name="T9" fmla="*/ 115 h 155"/>
                <a:gd name="T10" fmla="*/ 24 w 62"/>
                <a:gd name="T11" fmla="*/ 115 h 155"/>
                <a:gd name="T12" fmla="*/ 24 w 62"/>
                <a:gd name="T13" fmla="*/ 24 h 155"/>
                <a:gd name="T14" fmla="*/ 20 w 62"/>
                <a:gd name="T15" fmla="*/ 24 h 155"/>
                <a:gd name="T16" fmla="*/ 42 w 62"/>
                <a:gd name="T17" fmla="*/ 0 h 155"/>
                <a:gd name="T18" fmla="*/ 42 w 62"/>
                <a:gd name="T19" fmla="*/ 0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155"/>
                <a:gd name="T32" fmla="*/ 62 w 62"/>
                <a:gd name="T33" fmla="*/ 155 h 1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155">
                  <a:moveTo>
                    <a:pt x="42" y="0"/>
                  </a:moveTo>
                  <a:lnTo>
                    <a:pt x="42" y="115"/>
                  </a:lnTo>
                  <a:lnTo>
                    <a:pt x="62" y="115"/>
                  </a:lnTo>
                  <a:lnTo>
                    <a:pt x="32" y="155"/>
                  </a:lnTo>
                  <a:lnTo>
                    <a:pt x="0" y="115"/>
                  </a:lnTo>
                  <a:lnTo>
                    <a:pt x="24" y="115"/>
                  </a:lnTo>
                  <a:lnTo>
                    <a:pt x="24" y="24"/>
                  </a:lnTo>
                  <a:lnTo>
                    <a:pt x="20" y="24"/>
                  </a:ln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81" name="Freeform 231"/>
            <p:cNvSpPr>
              <a:spLocks/>
            </p:cNvSpPr>
            <p:nvPr/>
          </p:nvSpPr>
          <p:spPr bwMode="auto">
            <a:xfrm>
              <a:off x="1194" y="3292"/>
              <a:ext cx="157" cy="65"/>
            </a:xfrm>
            <a:custGeom>
              <a:avLst/>
              <a:gdLst>
                <a:gd name="T0" fmla="*/ 157 w 157"/>
                <a:gd name="T1" fmla="*/ 41 h 65"/>
                <a:gd name="T2" fmla="*/ 38 w 157"/>
                <a:gd name="T3" fmla="*/ 41 h 65"/>
                <a:gd name="T4" fmla="*/ 38 w 157"/>
                <a:gd name="T5" fmla="*/ 65 h 65"/>
                <a:gd name="T6" fmla="*/ 0 w 157"/>
                <a:gd name="T7" fmla="*/ 32 h 65"/>
                <a:gd name="T8" fmla="*/ 38 w 157"/>
                <a:gd name="T9" fmla="*/ 0 h 65"/>
                <a:gd name="T10" fmla="*/ 38 w 157"/>
                <a:gd name="T11" fmla="*/ 24 h 65"/>
                <a:gd name="T12" fmla="*/ 131 w 157"/>
                <a:gd name="T13" fmla="*/ 24 h 65"/>
                <a:gd name="T14" fmla="*/ 157 w 157"/>
                <a:gd name="T15" fmla="*/ 41 h 65"/>
                <a:gd name="T16" fmla="*/ 157 w 157"/>
                <a:gd name="T17" fmla="*/ 41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7"/>
                <a:gd name="T28" fmla="*/ 0 h 65"/>
                <a:gd name="T29" fmla="*/ 157 w 157"/>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7" h="65">
                  <a:moveTo>
                    <a:pt x="157" y="41"/>
                  </a:moveTo>
                  <a:lnTo>
                    <a:pt x="38" y="41"/>
                  </a:lnTo>
                  <a:lnTo>
                    <a:pt x="38" y="65"/>
                  </a:lnTo>
                  <a:lnTo>
                    <a:pt x="0" y="32"/>
                  </a:lnTo>
                  <a:lnTo>
                    <a:pt x="38" y="0"/>
                  </a:lnTo>
                  <a:lnTo>
                    <a:pt x="38" y="24"/>
                  </a:lnTo>
                  <a:lnTo>
                    <a:pt x="131" y="24"/>
                  </a:lnTo>
                  <a:lnTo>
                    <a:pt x="157"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82" name="Freeform 232"/>
            <p:cNvSpPr>
              <a:spLocks noEditPoints="1"/>
            </p:cNvSpPr>
            <p:nvPr/>
          </p:nvSpPr>
          <p:spPr bwMode="auto">
            <a:xfrm>
              <a:off x="1250" y="3125"/>
              <a:ext cx="200" cy="208"/>
            </a:xfrm>
            <a:custGeom>
              <a:avLst/>
              <a:gdLst>
                <a:gd name="T0" fmla="*/ 0 w 99"/>
                <a:gd name="T1" fmla="*/ 269537347 h 103"/>
                <a:gd name="T2" fmla="*/ 256216477 w 99"/>
                <a:gd name="T3" fmla="*/ 534014404 h 103"/>
                <a:gd name="T4" fmla="*/ 517609044 w 99"/>
                <a:gd name="T5" fmla="*/ 269537347 h 103"/>
                <a:gd name="T6" fmla="*/ 256216477 w 99"/>
                <a:gd name="T7" fmla="*/ 0 h 103"/>
                <a:gd name="T8" fmla="*/ 0 w 99"/>
                <a:gd name="T9" fmla="*/ 269537347 h 103"/>
                <a:gd name="T10" fmla="*/ 46164905 w 99"/>
                <a:gd name="T11" fmla="*/ 269537347 h 103"/>
                <a:gd name="T12" fmla="*/ 256216477 w 99"/>
                <a:gd name="T13" fmla="*/ 40908939 h 103"/>
                <a:gd name="T14" fmla="*/ 471445885 w 99"/>
                <a:gd name="T15" fmla="*/ 269537347 h 103"/>
                <a:gd name="T16" fmla="*/ 256216477 w 99"/>
                <a:gd name="T17" fmla="*/ 493815676 h 103"/>
                <a:gd name="T18" fmla="*/ 46164905 w 99"/>
                <a:gd name="T19" fmla="*/ 269537347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
                <a:gd name="T31" fmla="*/ 0 h 103"/>
                <a:gd name="T32" fmla="*/ 99 w 99"/>
                <a:gd name="T33" fmla="*/ 103 h 1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 h="103">
                  <a:moveTo>
                    <a:pt x="0" y="52"/>
                  </a:moveTo>
                  <a:cubicBezTo>
                    <a:pt x="0" y="80"/>
                    <a:pt x="23" y="103"/>
                    <a:pt x="49" y="103"/>
                  </a:cubicBezTo>
                  <a:cubicBezTo>
                    <a:pt x="76" y="103"/>
                    <a:pt x="99" y="80"/>
                    <a:pt x="99" y="52"/>
                  </a:cubicBezTo>
                  <a:cubicBezTo>
                    <a:pt x="99" y="23"/>
                    <a:pt x="76" y="0"/>
                    <a:pt x="49" y="0"/>
                  </a:cubicBezTo>
                  <a:cubicBezTo>
                    <a:pt x="23" y="0"/>
                    <a:pt x="0" y="23"/>
                    <a:pt x="0" y="52"/>
                  </a:cubicBezTo>
                  <a:close/>
                  <a:moveTo>
                    <a:pt x="9" y="52"/>
                  </a:moveTo>
                  <a:cubicBezTo>
                    <a:pt x="9" y="28"/>
                    <a:pt x="27" y="8"/>
                    <a:pt x="49" y="8"/>
                  </a:cubicBezTo>
                  <a:cubicBezTo>
                    <a:pt x="72" y="8"/>
                    <a:pt x="90" y="28"/>
                    <a:pt x="90" y="52"/>
                  </a:cubicBezTo>
                  <a:cubicBezTo>
                    <a:pt x="90" y="75"/>
                    <a:pt x="72" y="95"/>
                    <a:pt x="49" y="95"/>
                  </a:cubicBezTo>
                  <a:cubicBezTo>
                    <a:pt x="27" y="95"/>
                    <a:pt x="9" y="75"/>
                    <a:pt x="9" y="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83" name="Freeform 233"/>
            <p:cNvSpPr>
              <a:spLocks/>
            </p:cNvSpPr>
            <p:nvPr/>
          </p:nvSpPr>
          <p:spPr bwMode="auto">
            <a:xfrm>
              <a:off x="1230" y="3077"/>
              <a:ext cx="65" cy="159"/>
            </a:xfrm>
            <a:custGeom>
              <a:avLst/>
              <a:gdLst>
                <a:gd name="T0" fmla="*/ 24 w 65"/>
                <a:gd name="T1" fmla="*/ 159 h 159"/>
                <a:gd name="T2" fmla="*/ 24 w 65"/>
                <a:gd name="T3" fmla="*/ 38 h 159"/>
                <a:gd name="T4" fmla="*/ 0 w 65"/>
                <a:gd name="T5" fmla="*/ 38 h 159"/>
                <a:gd name="T6" fmla="*/ 33 w 65"/>
                <a:gd name="T7" fmla="*/ 0 h 159"/>
                <a:gd name="T8" fmla="*/ 65 w 65"/>
                <a:gd name="T9" fmla="*/ 38 h 159"/>
                <a:gd name="T10" fmla="*/ 41 w 65"/>
                <a:gd name="T11" fmla="*/ 38 h 159"/>
                <a:gd name="T12" fmla="*/ 41 w 65"/>
                <a:gd name="T13" fmla="*/ 131 h 159"/>
                <a:gd name="T14" fmla="*/ 24 w 65"/>
                <a:gd name="T15" fmla="*/ 159 h 159"/>
                <a:gd name="T16" fmla="*/ 24 w 65"/>
                <a:gd name="T17" fmla="*/ 159 h 1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159"/>
                <a:gd name="T29" fmla="*/ 65 w 65"/>
                <a:gd name="T30" fmla="*/ 159 h 1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159">
                  <a:moveTo>
                    <a:pt x="24" y="159"/>
                  </a:moveTo>
                  <a:lnTo>
                    <a:pt x="24" y="38"/>
                  </a:lnTo>
                  <a:lnTo>
                    <a:pt x="0" y="38"/>
                  </a:lnTo>
                  <a:lnTo>
                    <a:pt x="33" y="0"/>
                  </a:lnTo>
                  <a:lnTo>
                    <a:pt x="65" y="38"/>
                  </a:lnTo>
                  <a:lnTo>
                    <a:pt x="41" y="38"/>
                  </a:lnTo>
                  <a:lnTo>
                    <a:pt x="41" y="131"/>
                  </a:lnTo>
                  <a:lnTo>
                    <a:pt x="24"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84" name="Freeform 234"/>
            <p:cNvSpPr>
              <a:spLocks/>
            </p:cNvSpPr>
            <p:nvPr/>
          </p:nvSpPr>
          <p:spPr bwMode="auto">
            <a:xfrm>
              <a:off x="1353" y="3107"/>
              <a:ext cx="155" cy="64"/>
            </a:xfrm>
            <a:custGeom>
              <a:avLst/>
              <a:gdLst>
                <a:gd name="T0" fmla="*/ 0 w 155"/>
                <a:gd name="T1" fmla="*/ 22 h 64"/>
                <a:gd name="T2" fmla="*/ 117 w 155"/>
                <a:gd name="T3" fmla="*/ 22 h 64"/>
                <a:gd name="T4" fmla="*/ 117 w 155"/>
                <a:gd name="T5" fmla="*/ 0 h 64"/>
                <a:gd name="T6" fmla="*/ 155 w 155"/>
                <a:gd name="T7" fmla="*/ 32 h 64"/>
                <a:gd name="T8" fmla="*/ 117 w 155"/>
                <a:gd name="T9" fmla="*/ 64 h 64"/>
                <a:gd name="T10" fmla="*/ 117 w 155"/>
                <a:gd name="T11" fmla="*/ 40 h 64"/>
                <a:gd name="T12" fmla="*/ 24 w 155"/>
                <a:gd name="T13" fmla="*/ 40 h 64"/>
                <a:gd name="T14" fmla="*/ 0 w 155"/>
                <a:gd name="T15" fmla="*/ 22 h 64"/>
                <a:gd name="T16" fmla="*/ 0 w 155"/>
                <a:gd name="T17" fmla="*/ 22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5"/>
                <a:gd name="T28" fmla="*/ 0 h 64"/>
                <a:gd name="T29" fmla="*/ 155 w 155"/>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5" h="64">
                  <a:moveTo>
                    <a:pt x="0" y="22"/>
                  </a:moveTo>
                  <a:lnTo>
                    <a:pt x="117" y="22"/>
                  </a:lnTo>
                  <a:lnTo>
                    <a:pt x="117" y="0"/>
                  </a:lnTo>
                  <a:lnTo>
                    <a:pt x="155" y="32"/>
                  </a:lnTo>
                  <a:lnTo>
                    <a:pt x="117" y="64"/>
                  </a:lnTo>
                  <a:lnTo>
                    <a:pt x="117" y="40"/>
                  </a:lnTo>
                  <a:lnTo>
                    <a:pt x="24" y="40"/>
                  </a:lnTo>
                  <a:lnTo>
                    <a:pt x="0"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85" name="Freeform 235"/>
            <p:cNvSpPr>
              <a:spLocks/>
            </p:cNvSpPr>
            <p:nvPr/>
          </p:nvSpPr>
          <p:spPr bwMode="auto">
            <a:xfrm>
              <a:off x="1410" y="3234"/>
              <a:ext cx="64" cy="155"/>
            </a:xfrm>
            <a:custGeom>
              <a:avLst/>
              <a:gdLst>
                <a:gd name="T0" fmla="*/ 42 w 64"/>
                <a:gd name="T1" fmla="*/ 0 h 155"/>
                <a:gd name="T2" fmla="*/ 42 w 64"/>
                <a:gd name="T3" fmla="*/ 117 h 155"/>
                <a:gd name="T4" fmla="*/ 64 w 64"/>
                <a:gd name="T5" fmla="*/ 117 h 155"/>
                <a:gd name="T6" fmla="*/ 32 w 64"/>
                <a:gd name="T7" fmla="*/ 155 h 155"/>
                <a:gd name="T8" fmla="*/ 0 w 64"/>
                <a:gd name="T9" fmla="*/ 117 h 155"/>
                <a:gd name="T10" fmla="*/ 24 w 64"/>
                <a:gd name="T11" fmla="*/ 117 h 155"/>
                <a:gd name="T12" fmla="*/ 24 w 64"/>
                <a:gd name="T13" fmla="*/ 26 h 155"/>
                <a:gd name="T14" fmla="*/ 22 w 64"/>
                <a:gd name="T15" fmla="*/ 26 h 155"/>
                <a:gd name="T16" fmla="*/ 42 w 64"/>
                <a:gd name="T17" fmla="*/ 0 h 155"/>
                <a:gd name="T18" fmla="*/ 42 w 64"/>
                <a:gd name="T19" fmla="*/ 0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155"/>
                <a:gd name="T32" fmla="*/ 64 w 64"/>
                <a:gd name="T33" fmla="*/ 155 h 1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155">
                  <a:moveTo>
                    <a:pt x="42" y="0"/>
                  </a:moveTo>
                  <a:lnTo>
                    <a:pt x="42" y="117"/>
                  </a:lnTo>
                  <a:lnTo>
                    <a:pt x="64" y="117"/>
                  </a:lnTo>
                  <a:lnTo>
                    <a:pt x="32" y="155"/>
                  </a:lnTo>
                  <a:lnTo>
                    <a:pt x="0" y="117"/>
                  </a:lnTo>
                  <a:lnTo>
                    <a:pt x="24" y="117"/>
                  </a:lnTo>
                  <a:lnTo>
                    <a:pt x="24" y="26"/>
                  </a:lnTo>
                  <a:lnTo>
                    <a:pt x="22" y="26"/>
                  </a:lnTo>
                  <a:lnTo>
                    <a:pt x="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86" name="Freeform 236"/>
            <p:cNvSpPr>
              <a:spLocks/>
            </p:cNvSpPr>
            <p:nvPr/>
          </p:nvSpPr>
          <p:spPr bwMode="auto">
            <a:xfrm>
              <a:off x="1198" y="3296"/>
              <a:ext cx="155" cy="65"/>
            </a:xfrm>
            <a:custGeom>
              <a:avLst/>
              <a:gdLst>
                <a:gd name="T0" fmla="*/ 155 w 155"/>
                <a:gd name="T1" fmla="*/ 41 h 65"/>
                <a:gd name="T2" fmla="*/ 40 w 155"/>
                <a:gd name="T3" fmla="*/ 41 h 65"/>
                <a:gd name="T4" fmla="*/ 40 w 155"/>
                <a:gd name="T5" fmla="*/ 65 h 65"/>
                <a:gd name="T6" fmla="*/ 0 w 155"/>
                <a:gd name="T7" fmla="*/ 32 h 65"/>
                <a:gd name="T8" fmla="*/ 40 w 155"/>
                <a:gd name="T9" fmla="*/ 0 h 65"/>
                <a:gd name="T10" fmla="*/ 40 w 155"/>
                <a:gd name="T11" fmla="*/ 24 h 65"/>
                <a:gd name="T12" fmla="*/ 131 w 155"/>
                <a:gd name="T13" fmla="*/ 24 h 65"/>
                <a:gd name="T14" fmla="*/ 155 w 155"/>
                <a:gd name="T15" fmla="*/ 41 h 65"/>
                <a:gd name="T16" fmla="*/ 155 w 155"/>
                <a:gd name="T17" fmla="*/ 41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5"/>
                <a:gd name="T28" fmla="*/ 0 h 65"/>
                <a:gd name="T29" fmla="*/ 155 w 155"/>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5" h="65">
                  <a:moveTo>
                    <a:pt x="155" y="41"/>
                  </a:moveTo>
                  <a:lnTo>
                    <a:pt x="40" y="41"/>
                  </a:lnTo>
                  <a:lnTo>
                    <a:pt x="40" y="65"/>
                  </a:lnTo>
                  <a:lnTo>
                    <a:pt x="0" y="32"/>
                  </a:lnTo>
                  <a:lnTo>
                    <a:pt x="40" y="0"/>
                  </a:lnTo>
                  <a:lnTo>
                    <a:pt x="40" y="24"/>
                  </a:lnTo>
                  <a:lnTo>
                    <a:pt x="131" y="24"/>
                  </a:lnTo>
                  <a:lnTo>
                    <a:pt x="155"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87" name="Freeform 237"/>
            <p:cNvSpPr>
              <a:spLocks noEditPoints="1"/>
            </p:cNvSpPr>
            <p:nvPr/>
          </p:nvSpPr>
          <p:spPr bwMode="auto">
            <a:xfrm>
              <a:off x="1254" y="3129"/>
              <a:ext cx="198" cy="208"/>
            </a:xfrm>
            <a:custGeom>
              <a:avLst/>
              <a:gdLst>
                <a:gd name="T0" fmla="*/ 0 w 98"/>
                <a:gd name="T1" fmla="*/ 269537347 h 103"/>
                <a:gd name="T2" fmla="*/ 256877270 w 98"/>
                <a:gd name="T3" fmla="*/ 534014404 h 103"/>
                <a:gd name="T4" fmla="*/ 513538308 w 98"/>
                <a:gd name="T5" fmla="*/ 269537347 h 103"/>
                <a:gd name="T6" fmla="*/ 256877270 w 98"/>
                <a:gd name="T7" fmla="*/ 0 h 103"/>
                <a:gd name="T8" fmla="*/ 0 w 98"/>
                <a:gd name="T9" fmla="*/ 269537347 h 103"/>
                <a:gd name="T10" fmla="*/ 41252185 w 98"/>
                <a:gd name="T11" fmla="*/ 269537347 h 103"/>
                <a:gd name="T12" fmla="*/ 256877270 w 98"/>
                <a:gd name="T13" fmla="*/ 40908939 h 103"/>
                <a:gd name="T14" fmla="*/ 473046926 w 98"/>
                <a:gd name="T15" fmla="*/ 269537347 h 103"/>
                <a:gd name="T16" fmla="*/ 256877270 w 98"/>
                <a:gd name="T17" fmla="*/ 493815676 h 103"/>
                <a:gd name="T18" fmla="*/ 41252185 w 98"/>
                <a:gd name="T19" fmla="*/ 269537347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8"/>
                <a:gd name="T31" fmla="*/ 0 h 103"/>
                <a:gd name="T32" fmla="*/ 98 w 98"/>
                <a:gd name="T33" fmla="*/ 103 h 1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8" h="103">
                  <a:moveTo>
                    <a:pt x="0" y="52"/>
                  </a:moveTo>
                  <a:cubicBezTo>
                    <a:pt x="0" y="80"/>
                    <a:pt x="22" y="103"/>
                    <a:pt x="49" y="103"/>
                  </a:cubicBezTo>
                  <a:cubicBezTo>
                    <a:pt x="76" y="103"/>
                    <a:pt x="98" y="80"/>
                    <a:pt x="98" y="52"/>
                  </a:cubicBezTo>
                  <a:cubicBezTo>
                    <a:pt x="98" y="23"/>
                    <a:pt x="76" y="0"/>
                    <a:pt x="49" y="0"/>
                  </a:cubicBezTo>
                  <a:cubicBezTo>
                    <a:pt x="22" y="0"/>
                    <a:pt x="0" y="23"/>
                    <a:pt x="0" y="52"/>
                  </a:cubicBezTo>
                  <a:close/>
                  <a:moveTo>
                    <a:pt x="8" y="52"/>
                  </a:moveTo>
                  <a:cubicBezTo>
                    <a:pt x="8" y="28"/>
                    <a:pt x="26" y="8"/>
                    <a:pt x="49" y="8"/>
                  </a:cubicBezTo>
                  <a:cubicBezTo>
                    <a:pt x="72" y="8"/>
                    <a:pt x="90" y="28"/>
                    <a:pt x="90" y="52"/>
                  </a:cubicBezTo>
                  <a:cubicBezTo>
                    <a:pt x="90" y="75"/>
                    <a:pt x="72" y="95"/>
                    <a:pt x="49" y="95"/>
                  </a:cubicBezTo>
                  <a:cubicBezTo>
                    <a:pt x="26" y="95"/>
                    <a:pt x="8" y="75"/>
                    <a:pt x="8" y="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grpSp>
          <p:nvGrpSpPr>
            <p:cNvPr id="88" name="Group 238"/>
            <p:cNvGrpSpPr>
              <a:grpSpLocks/>
            </p:cNvGrpSpPr>
            <p:nvPr/>
          </p:nvGrpSpPr>
          <p:grpSpPr bwMode="auto">
            <a:xfrm>
              <a:off x="1290" y="3207"/>
              <a:ext cx="127" cy="48"/>
              <a:chOff x="652" y="2817"/>
              <a:chExt cx="223" cy="83"/>
            </a:xfrm>
          </p:grpSpPr>
          <p:sp>
            <p:nvSpPr>
              <p:cNvPr id="93" name="Freeform 239"/>
              <p:cNvSpPr>
                <a:spLocks/>
              </p:cNvSpPr>
              <p:nvPr/>
            </p:nvSpPr>
            <p:spPr bwMode="auto">
              <a:xfrm>
                <a:off x="652" y="2817"/>
                <a:ext cx="71" cy="83"/>
              </a:xfrm>
              <a:custGeom>
                <a:avLst/>
                <a:gdLst>
                  <a:gd name="T0" fmla="*/ 2147483647 w 30"/>
                  <a:gd name="T1" fmla="*/ 2147483647 h 35"/>
                  <a:gd name="T2" fmla="*/ 2147483647 w 30"/>
                  <a:gd name="T3" fmla="*/ 2147483647 h 35"/>
                  <a:gd name="T4" fmla="*/ 2147483647 w 30"/>
                  <a:gd name="T5" fmla="*/ 2147483647 h 35"/>
                  <a:gd name="T6" fmla="*/ 2147483647 w 30"/>
                  <a:gd name="T7" fmla="*/ 2147483647 h 35"/>
                  <a:gd name="T8" fmla="*/ 1221336583 w 30"/>
                  <a:gd name="T9" fmla="*/ 2147483647 h 35"/>
                  <a:gd name="T10" fmla="*/ 357344609 w 30"/>
                  <a:gd name="T11" fmla="*/ 2147483647 h 35"/>
                  <a:gd name="T12" fmla="*/ 0 w 30"/>
                  <a:gd name="T13" fmla="*/ 2147483647 h 35"/>
                  <a:gd name="T14" fmla="*/ 357344609 w 30"/>
                  <a:gd name="T15" fmla="*/ 1428447404 h 35"/>
                  <a:gd name="T16" fmla="*/ 1373724922 w 30"/>
                  <a:gd name="T17" fmla="*/ 372148786 h 35"/>
                  <a:gd name="T18" fmla="*/ 2147483647 w 30"/>
                  <a:gd name="T19" fmla="*/ 0 h 35"/>
                  <a:gd name="T20" fmla="*/ 2147483647 w 30"/>
                  <a:gd name="T21" fmla="*/ 372148786 h 35"/>
                  <a:gd name="T22" fmla="*/ 2147483647 w 30"/>
                  <a:gd name="T23" fmla="*/ 1800888414 h 35"/>
                  <a:gd name="T24" fmla="*/ 2147483647 w 30"/>
                  <a:gd name="T25" fmla="*/ 1964577526 h 35"/>
                  <a:gd name="T26" fmla="*/ 2147483647 w 30"/>
                  <a:gd name="T27" fmla="*/ 882524264 h 35"/>
                  <a:gd name="T28" fmla="*/ 2147483647 w 30"/>
                  <a:gd name="T29" fmla="*/ 533999872 h 35"/>
                  <a:gd name="T30" fmla="*/ 1735881367 w 30"/>
                  <a:gd name="T31" fmla="*/ 882524264 h 35"/>
                  <a:gd name="T32" fmla="*/ 1004506398 w 30"/>
                  <a:gd name="T33" fmla="*/ 1800888414 h 35"/>
                  <a:gd name="T34" fmla="*/ 845715575 w 30"/>
                  <a:gd name="T35" fmla="*/ 2147483647 h 35"/>
                  <a:gd name="T36" fmla="*/ 1004506398 w 30"/>
                  <a:gd name="T37" fmla="*/ 2147483647 h 35"/>
                  <a:gd name="T38" fmla="*/ 1735881367 w 30"/>
                  <a:gd name="T39" fmla="*/ 2147483647 h 35"/>
                  <a:gd name="T40" fmla="*/ 2147483647 w 30"/>
                  <a:gd name="T41" fmla="*/ 2147483647 h 35"/>
                  <a:gd name="T42" fmla="*/ 2147483647 w 30"/>
                  <a:gd name="T43" fmla="*/ 2147483647 h 35"/>
                  <a:gd name="T44" fmla="*/ 2147483647 w 30"/>
                  <a:gd name="T45" fmla="*/ 2147483647 h 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
                  <a:gd name="T70" fmla="*/ 0 h 35"/>
                  <a:gd name="T71" fmla="*/ 30 w 30"/>
                  <a:gd name="T72" fmla="*/ 35 h 3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 h="35">
                    <a:moveTo>
                      <a:pt x="26" y="22"/>
                    </a:moveTo>
                    <a:cubicBezTo>
                      <a:pt x="30" y="24"/>
                      <a:pt x="30" y="24"/>
                      <a:pt x="30" y="24"/>
                    </a:cubicBezTo>
                    <a:cubicBezTo>
                      <a:pt x="29" y="27"/>
                      <a:pt x="28" y="30"/>
                      <a:pt x="25" y="32"/>
                    </a:cubicBezTo>
                    <a:cubicBezTo>
                      <a:pt x="23" y="34"/>
                      <a:pt x="20" y="35"/>
                      <a:pt x="16" y="35"/>
                    </a:cubicBezTo>
                    <a:cubicBezTo>
                      <a:pt x="12" y="35"/>
                      <a:pt x="9" y="34"/>
                      <a:pt x="7" y="33"/>
                    </a:cubicBezTo>
                    <a:cubicBezTo>
                      <a:pt x="5" y="31"/>
                      <a:pt x="3" y="29"/>
                      <a:pt x="2" y="26"/>
                    </a:cubicBezTo>
                    <a:cubicBezTo>
                      <a:pt x="1" y="23"/>
                      <a:pt x="0" y="20"/>
                      <a:pt x="0" y="17"/>
                    </a:cubicBezTo>
                    <a:cubicBezTo>
                      <a:pt x="0" y="13"/>
                      <a:pt x="1" y="10"/>
                      <a:pt x="2" y="8"/>
                    </a:cubicBezTo>
                    <a:cubicBezTo>
                      <a:pt x="3" y="5"/>
                      <a:pt x="5" y="3"/>
                      <a:pt x="8" y="2"/>
                    </a:cubicBezTo>
                    <a:cubicBezTo>
                      <a:pt x="10" y="0"/>
                      <a:pt x="13" y="0"/>
                      <a:pt x="16" y="0"/>
                    </a:cubicBezTo>
                    <a:cubicBezTo>
                      <a:pt x="20" y="0"/>
                      <a:pt x="23" y="0"/>
                      <a:pt x="25" y="2"/>
                    </a:cubicBezTo>
                    <a:cubicBezTo>
                      <a:pt x="27" y="4"/>
                      <a:pt x="29" y="6"/>
                      <a:pt x="30" y="10"/>
                    </a:cubicBezTo>
                    <a:cubicBezTo>
                      <a:pt x="25" y="11"/>
                      <a:pt x="25" y="11"/>
                      <a:pt x="25" y="11"/>
                    </a:cubicBezTo>
                    <a:cubicBezTo>
                      <a:pt x="25" y="8"/>
                      <a:pt x="23" y="6"/>
                      <a:pt x="22" y="5"/>
                    </a:cubicBezTo>
                    <a:cubicBezTo>
                      <a:pt x="20" y="4"/>
                      <a:pt x="18" y="3"/>
                      <a:pt x="16" y="3"/>
                    </a:cubicBezTo>
                    <a:cubicBezTo>
                      <a:pt x="13" y="3"/>
                      <a:pt x="11" y="4"/>
                      <a:pt x="10" y="5"/>
                    </a:cubicBezTo>
                    <a:cubicBezTo>
                      <a:pt x="8" y="7"/>
                      <a:pt x="6" y="8"/>
                      <a:pt x="6" y="10"/>
                    </a:cubicBezTo>
                    <a:cubicBezTo>
                      <a:pt x="5" y="13"/>
                      <a:pt x="5" y="15"/>
                      <a:pt x="5" y="17"/>
                    </a:cubicBezTo>
                    <a:cubicBezTo>
                      <a:pt x="5" y="20"/>
                      <a:pt x="5" y="22"/>
                      <a:pt x="6" y="25"/>
                    </a:cubicBezTo>
                    <a:cubicBezTo>
                      <a:pt x="7" y="27"/>
                      <a:pt x="8" y="28"/>
                      <a:pt x="10" y="30"/>
                    </a:cubicBezTo>
                    <a:cubicBezTo>
                      <a:pt x="12" y="31"/>
                      <a:pt x="14" y="31"/>
                      <a:pt x="16" y="31"/>
                    </a:cubicBezTo>
                    <a:cubicBezTo>
                      <a:pt x="18" y="31"/>
                      <a:pt x="20" y="30"/>
                      <a:pt x="22" y="29"/>
                    </a:cubicBezTo>
                    <a:cubicBezTo>
                      <a:pt x="24" y="27"/>
                      <a:pt x="25" y="25"/>
                      <a:pt x="26" y="2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94" name="Freeform 240"/>
              <p:cNvSpPr>
                <a:spLocks/>
              </p:cNvSpPr>
              <p:nvPr/>
            </p:nvSpPr>
            <p:spPr bwMode="auto">
              <a:xfrm>
                <a:off x="728" y="2817"/>
                <a:ext cx="76" cy="81"/>
              </a:xfrm>
              <a:custGeom>
                <a:avLst/>
                <a:gdLst>
                  <a:gd name="T0" fmla="*/ 2147483647 w 32"/>
                  <a:gd name="T1" fmla="*/ 2147483647 h 34"/>
                  <a:gd name="T2" fmla="*/ 0 w 32"/>
                  <a:gd name="T3" fmla="*/ 0 h 34"/>
                  <a:gd name="T4" fmla="*/ 907815901 w 32"/>
                  <a:gd name="T5" fmla="*/ 0 h 34"/>
                  <a:gd name="T6" fmla="*/ 2147483647 w 32"/>
                  <a:gd name="T7" fmla="*/ 2147483647 h 34"/>
                  <a:gd name="T8" fmla="*/ 2147483647 w 32"/>
                  <a:gd name="T9" fmla="*/ 2147483647 h 34"/>
                  <a:gd name="T10" fmla="*/ 2147483647 w 32"/>
                  <a:gd name="T11" fmla="*/ 2147483647 h 34"/>
                  <a:gd name="T12" fmla="*/ 2147483647 w 32"/>
                  <a:gd name="T13" fmla="*/ 0 h 34"/>
                  <a:gd name="T14" fmla="*/ 2147483647 w 32"/>
                  <a:gd name="T15" fmla="*/ 0 h 34"/>
                  <a:gd name="T16" fmla="*/ 2147483647 w 32"/>
                  <a:gd name="T17" fmla="*/ 2147483647 h 34"/>
                  <a:gd name="T18" fmla="*/ 2147483647 w 32"/>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34"/>
                  <a:gd name="T32" fmla="*/ 32 w 32"/>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34">
                    <a:moveTo>
                      <a:pt x="14" y="34"/>
                    </a:moveTo>
                    <a:cubicBezTo>
                      <a:pt x="0" y="0"/>
                      <a:pt x="0" y="0"/>
                      <a:pt x="0" y="0"/>
                    </a:cubicBezTo>
                    <a:cubicBezTo>
                      <a:pt x="5" y="0"/>
                      <a:pt x="5" y="0"/>
                      <a:pt x="5" y="0"/>
                    </a:cubicBezTo>
                    <a:cubicBezTo>
                      <a:pt x="14" y="25"/>
                      <a:pt x="14" y="25"/>
                      <a:pt x="14" y="25"/>
                    </a:cubicBezTo>
                    <a:cubicBezTo>
                      <a:pt x="15" y="27"/>
                      <a:pt x="16" y="29"/>
                      <a:pt x="16" y="31"/>
                    </a:cubicBezTo>
                    <a:cubicBezTo>
                      <a:pt x="17" y="29"/>
                      <a:pt x="17" y="27"/>
                      <a:pt x="18" y="25"/>
                    </a:cubicBezTo>
                    <a:cubicBezTo>
                      <a:pt x="27" y="0"/>
                      <a:pt x="27" y="0"/>
                      <a:pt x="27" y="0"/>
                    </a:cubicBezTo>
                    <a:cubicBezTo>
                      <a:pt x="32" y="0"/>
                      <a:pt x="32" y="0"/>
                      <a:pt x="32" y="0"/>
                    </a:cubicBezTo>
                    <a:cubicBezTo>
                      <a:pt x="18" y="34"/>
                      <a:pt x="18" y="34"/>
                      <a:pt x="18" y="34"/>
                    </a:cubicBezTo>
                    <a:lnTo>
                      <a:pt x="14"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95" name="Freeform 241"/>
              <p:cNvSpPr>
                <a:spLocks noEditPoints="1"/>
              </p:cNvSpPr>
              <p:nvPr/>
            </p:nvSpPr>
            <p:spPr bwMode="auto">
              <a:xfrm>
                <a:off x="813" y="2817"/>
                <a:ext cx="62" cy="81"/>
              </a:xfrm>
              <a:custGeom>
                <a:avLst/>
                <a:gdLst>
                  <a:gd name="T0" fmla="*/ 0 w 26"/>
                  <a:gd name="T1" fmla="*/ 2147483647 h 34"/>
                  <a:gd name="T2" fmla="*/ 0 w 26"/>
                  <a:gd name="T3" fmla="*/ 0 h 34"/>
                  <a:gd name="T4" fmla="*/ 2147483647 w 26"/>
                  <a:gd name="T5" fmla="*/ 0 h 34"/>
                  <a:gd name="T6" fmla="*/ 2147483647 w 26"/>
                  <a:gd name="T7" fmla="*/ 0 h 34"/>
                  <a:gd name="T8" fmla="*/ 2147483647 w 26"/>
                  <a:gd name="T9" fmla="*/ 420752820 h 34"/>
                  <a:gd name="T10" fmla="*/ 2147483647 w 26"/>
                  <a:gd name="T11" fmla="*/ 1002381718 h 34"/>
                  <a:gd name="T12" fmla="*/ 2147483647 w 26"/>
                  <a:gd name="T13" fmla="*/ 1980000028 h 34"/>
                  <a:gd name="T14" fmla="*/ 2147483647 w 26"/>
                  <a:gd name="T15" fmla="*/ 2147483647 h 34"/>
                  <a:gd name="T16" fmla="*/ 2147483647 w 26"/>
                  <a:gd name="T17" fmla="*/ 2147483647 h 34"/>
                  <a:gd name="T18" fmla="*/ 1024117724 w 26"/>
                  <a:gd name="T19" fmla="*/ 2147483647 h 34"/>
                  <a:gd name="T20" fmla="*/ 1024117724 w 26"/>
                  <a:gd name="T21" fmla="*/ 2147483647 h 34"/>
                  <a:gd name="T22" fmla="*/ 0 w 26"/>
                  <a:gd name="T23" fmla="*/ 2147483647 h 34"/>
                  <a:gd name="T24" fmla="*/ 1024117724 w 26"/>
                  <a:gd name="T25" fmla="*/ 2147483647 h 34"/>
                  <a:gd name="T26" fmla="*/ 2147483647 w 26"/>
                  <a:gd name="T27" fmla="*/ 2147483647 h 34"/>
                  <a:gd name="T28" fmla="*/ 2147483647 w 26"/>
                  <a:gd name="T29" fmla="*/ 2147483647 h 34"/>
                  <a:gd name="T30" fmla="*/ 2147483647 w 26"/>
                  <a:gd name="T31" fmla="*/ 1980000028 h 34"/>
                  <a:gd name="T32" fmla="*/ 2147483647 w 26"/>
                  <a:gd name="T33" fmla="*/ 1148923307 h 34"/>
                  <a:gd name="T34" fmla="*/ 2147483647 w 26"/>
                  <a:gd name="T35" fmla="*/ 831111123 h 34"/>
                  <a:gd name="T36" fmla="*/ 2147483647 w 26"/>
                  <a:gd name="T37" fmla="*/ 831111123 h 34"/>
                  <a:gd name="T38" fmla="*/ 1024117724 w 26"/>
                  <a:gd name="T39" fmla="*/ 831111123 h 34"/>
                  <a:gd name="T40" fmla="*/ 1024117724 w 26"/>
                  <a:gd name="T41" fmla="*/ 2147483647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
                  <a:gd name="T64" fmla="*/ 0 h 34"/>
                  <a:gd name="T65" fmla="*/ 26 w 26"/>
                  <a:gd name="T66" fmla="*/ 34 h 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 h="34">
                    <a:moveTo>
                      <a:pt x="0" y="34"/>
                    </a:moveTo>
                    <a:cubicBezTo>
                      <a:pt x="0" y="0"/>
                      <a:pt x="0" y="0"/>
                      <a:pt x="0" y="0"/>
                    </a:cubicBezTo>
                    <a:cubicBezTo>
                      <a:pt x="13" y="0"/>
                      <a:pt x="13" y="0"/>
                      <a:pt x="13" y="0"/>
                    </a:cubicBezTo>
                    <a:cubicBezTo>
                      <a:pt x="15" y="0"/>
                      <a:pt x="17" y="0"/>
                      <a:pt x="18" y="0"/>
                    </a:cubicBezTo>
                    <a:cubicBezTo>
                      <a:pt x="20" y="1"/>
                      <a:pt x="21" y="1"/>
                      <a:pt x="22" y="2"/>
                    </a:cubicBezTo>
                    <a:cubicBezTo>
                      <a:pt x="24" y="3"/>
                      <a:pt x="24" y="4"/>
                      <a:pt x="25" y="5"/>
                    </a:cubicBezTo>
                    <a:cubicBezTo>
                      <a:pt x="26" y="7"/>
                      <a:pt x="26" y="8"/>
                      <a:pt x="26" y="10"/>
                    </a:cubicBezTo>
                    <a:cubicBezTo>
                      <a:pt x="26" y="13"/>
                      <a:pt x="25" y="15"/>
                      <a:pt x="23" y="17"/>
                    </a:cubicBezTo>
                    <a:cubicBezTo>
                      <a:pt x="22" y="19"/>
                      <a:pt x="18" y="20"/>
                      <a:pt x="13" y="20"/>
                    </a:cubicBezTo>
                    <a:cubicBezTo>
                      <a:pt x="5" y="20"/>
                      <a:pt x="5" y="20"/>
                      <a:pt x="5" y="20"/>
                    </a:cubicBezTo>
                    <a:cubicBezTo>
                      <a:pt x="5" y="34"/>
                      <a:pt x="5" y="34"/>
                      <a:pt x="5" y="34"/>
                    </a:cubicBezTo>
                    <a:lnTo>
                      <a:pt x="0" y="34"/>
                    </a:lnTo>
                    <a:close/>
                    <a:moveTo>
                      <a:pt x="5" y="16"/>
                    </a:moveTo>
                    <a:cubicBezTo>
                      <a:pt x="13" y="16"/>
                      <a:pt x="13" y="16"/>
                      <a:pt x="13" y="16"/>
                    </a:cubicBezTo>
                    <a:cubicBezTo>
                      <a:pt x="16" y="16"/>
                      <a:pt x="18" y="16"/>
                      <a:pt x="20" y="15"/>
                    </a:cubicBezTo>
                    <a:cubicBezTo>
                      <a:pt x="21" y="14"/>
                      <a:pt x="22" y="12"/>
                      <a:pt x="22" y="10"/>
                    </a:cubicBezTo>
                    <a:cubicBezTo>
                      <a:pt x="22" y="9"/>
                      <a:pt x="21" y="8"/>
                      <a:pt x="20" y="6"/>
                    </a:cubicBezTo>
                    <a:cubicBezTo>
                      <a:pt x="20" y="5"/>
                      <a:pt x="19" y="5"/>
                      <a:pt x="18" y="4"/>
                    </a:cubicBezTo>
                    <a:cubicBezTo>
                      <a:pt x="17" y="4"/>
                      <a:pt x="15" y="4"/>
                      <a:pt x="13" y="4"/>
                    </a:cubicBezTo>
                    <a:cubicBezTo>
                      <a:pt x="5" y="4"/>
                      <a:pt x="5" y="4"/>
                      <a:pt x="5" y="4"/>
                    </a:cubicBezTo>
                    <a:lnTo>
                      <a:pt x="5"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grpSp>
        <p:grpSp>
          <p:nvGrpSpPr>
            <p:cNvPr id="89" name="Group 242"/>
            <p:cNvGrpSpPr>
              <a:grpSpLocks/>
            </p:cNvGrpSpPr>
            <p:nvPr/>
          </p:nvGrpSpPr>
          <p:grpSpPr bwMode="auto">
            <a:xfrm>
              <a:off x="1294" y="3207"/>
              <a:ext cx="127" cy="48"/>
              <a:chOff x="652" y="2817"/>
              <a:chExt cx="223" cy="83"/>
            </a:xfrm>
          </p:grpSpPr>
          <p:sp>
            <p:nvSpPr>
              <p:cNvPr id="90" name="Freeform 243"/>
              <p:cNvSpPr>
                <a:spLocks/>
              </p:cNvSpPr>
              <p:nvPr/>
            </p:nvSpPr>
            <p:spPr bwMode="auto">
              <a:xfrm>
                <a:off x="652" y="2817"/>
                <a:ext cx="71" cy="83"/>
              </a:xfrm>
              <a:custGeom>
                <a:avLst/>
                <a:gdLst>
                  <a:gd name="T0" fmla="*/ 2147483647 w 30"/>
                  <a:gd name="T1" fmla="*/ 2147483647 h 35"/>
                  <a:gd name="T2" fmla="*/ 2147483647 w 30"/>
                  <a:gd name="T3" fmla="*/ 2147483647 h 35"/>
                  <a:gd name="T4" fmla="*/ 2147483647 w 30"/>
                  <a:gd name="T5" fmla="*/ 2147483647 h 35"/>
                  <a:gd name="T6" fmla="*/ 2147483647 w 30"/>
                  <a:gd name="T7" fmla="*/ 2147483647 h 35"/>
                  <a:gd name="T8" fmla="*/ 1221336583 w 30"/>
                  <a:gd name="T9" fmla="*/ 2147483647 h 35"/>
                  <a:gd name="T10" fmla="*/ 357344609 w 30"/>
                  <a:gd name="T11" fmla="*/ 2147483647 h 35"/>
                  <a:gd name="T12" fmla="*/ 0 w 30"/>
                  <a:gd name="T13" fmla="*/ 2147483647 h 35"/>
                  <a:gd name="T14" fmla="*/ 357344609 w 30"/>
                  <a:gd name="T15" fmla="*/ 1428447404 h 35"/>
                  <a:gd name="T16" fmla="*/ 1373724922 w 30"/>
                  <a:gd name="T17" fmla="*/ 372148786 h 35"/>
                  <a:gd name="T18" fmla="*/ 2147483647 w 30"/>
                  <a:gd name="T19" fmla="*/ 0 h 35"/>
                  <a:gd name="T20" fmla="*/ 2147483647 w 30"/>
                  <a:gd name="T21" fmla="*/ 372148786 h 35"/>
                  <a:gd name="T22" fmla="*/ 2147483647 w 30"/>
                  <a:gd name="T23" fmla="*/ 1800888414 h 35"/>
                  <a:gd name="T24" fmla="*/ 2147483647 w 30"/>
                  <a:gd name="T25" fmla="*/ 1964577526 h 35"/>
                  <a:gd name="T26" fmla="*/ 2147483647 w 30"/>
                  <a:gd name="T27" fmla="*/ 882524264 h 35"/>
                  <a:gd name="T28" fmla="*/ 2147483647 w 30"/>
                  <a:gd name="T29" fmla="*/ 533999872 h 35"/>
                  <a:gd name="T30" fmla="*/ 1735881367 w 30"/>
                  <a:gd name="T31" fmla="*/ 882524264 h 35"/>
                  <a:gd name="T32" fmla="*/ 1004506398 w 30"/>
                  <a:gd name="T33" fmla="*/ 1800888414 h 35"/>
                  <a:gd name="T34" fmla="*/ 845715575 w 30"/>
                  <a:gd name="T35" fmla="*/ 2147483647 h 35"/>
                  <a:gd name="T36" fmla="*/ 1004506398 w 30"/>
                  <a:gd name="T37" fmla="*/ 2147483647 h 35"/>
                  <a:gd name="T38" fmla="*/ 1735881367 w 30"/>
                  <a:gd name="T39" fmla="*/ 2147483647 h 35"/>
                  <a:gd name="T40" fmla="*/ 2147483647 w 30"/>
                  <a:gd name="T41" fmla="*/ 2147483647 h 35"/>
                  <a:gd name="T42" fmla="*/ 2147483647 w 30"/>
                  <a:gd name="T43" fmla="*/ 2147483647 h 35"/>
                  <a:gd name="T44" fmla="*/ 2147483647 w 30"/>
                  <a:gd name="T45" fmla="*/ 2147483647 h 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
                  <a:gd name="T70" fmla="*/ 0 h 35"/>
                  <a:gd name="T71" fmla="*/ 30 w 30"/>
                  <a:gd name="T72" fmla="*/ 35 h 3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 h="35">
                    <a:moveTo>
                      <a:pt x="26" y="22"/>
                    </a:moveTo>
                    <a:cubicBezTo>
                      <a:pt x="30" y="24"/>
                      <a:pt x="30" y="24"/>
                      <a:pt x="30" y="24"/>
                    </a:cubicBezTo>
                    <a:cubicBezTo>
                      <a:pt x="29" y="27"/>
                      <a:pt x="28" y="30"/>
                      <a:pt x="25" y="32"/>
                    </a:cubicBezTo>
                    <a:cubicBezTo>
                      <a:pt x="23" y="34"/>
                      <a:pt x="20" y="35"/>
                      <a:pt x="16" y="35"/>
                    </a:cubicBezTo>
                    <a:cubicBezTo>
                      <a:pt x="12" y="35"/>
                      <a:pt x="9" y="34"/>
                      <a:pt x="7" y="33"/>
                    </a:cubicBezTo>
                    <a:cubicBezTo>
                      <a:pt x="5" y="31"/>
                      <a:pt x="3" y="29"/>
                      <a:pt x="2" y="26"/>
                    </a:cubicBezTo>
                    <a:cubicBezTo>
                      <a:pt x="1" y="23"/>
                      <a:pt x="0" y="20"/>
                      <a:pt x="0" y="17"/>
                    </a:cubicBezTo>
                    <a:cubicBezTo>
                      <a:pt x="0" y="13"/>
                      <a:pt x="1" y="10"/>
                      <a:pt x="2" y="8"/>
                    </a:cubicBezTo>
                    <a:cubicBezTo>
                      <a:pt x="3" y="5"/>
                      <a:pt x="5" y="3"/>
                      <a:pt x="8" y="2"/>
                    </a:cubicBezTo>
                    <a:cubicBezTo>
                      <a:pt x="10" y="0"/>
                      <a:pt x="13" y="0"/>
                      <a:pt x="16" y="0"/>
                    </a:cubicBezTo>
                    <a:cubicBezTo>
                      <a:pt x="20" y="0"/>
                      <a:pt x="23" y="0"/>
                      <a:pt x="25" y="2"/>
                    </a:cubicBezTo>
                    <a:cubicBezTo>
                      <a:pt x="27" y="4"/>
                      <a:pt x="29" y="6"/>
                      <a:pt x="30" y="10"/>
                    </a:cubicBezTo>
                    <a:cubicBezTo>
                      <a:pt x="25" y="11"/>
                      <a:pt x="25" y="11"/>
                      <a:pt x="25" y="11"/>
                    </a:cubicBezTo>
                    <a:cubicBezTo>
                      <a:pt x="25" y="8"/>
                      <a:pt x="23" y="6"/>
                      <a:pt x="22" y="5"/>
                    </a:cubicBezTo>
                    <a:cubicBezTo>
                      <a:pt x="20" y="4"/>
                      <a:pt x="18" y="3"/>
                      <a:pt x="16" y="3"/>
                    </a:cubicBezTo>
                    <a:cubicBezTo>
                      <a:pt x="13" y="3"/>
                      <a:pt x="11" y="4"/>
                      <a:pt x="10" y="5"/>
                    </a:cubicBezTo>
                    <a:cubicBezTo>
                      <a:pt x="8" y="7"/>
                      <a:pt x="6" y="8"/>
                      <a:pt x="6" y="10"/>
                    </a:cubicBezTo>
                    <a:cubicBezTo>
                      <a:pt x="5" y="13"/>
                      <a:pt x="5" y="15"/>
                      <a:pt x="5" y="17"/>
                    </a:cubicBezTo>
                    <a:cubicBezTo>
                      <a:pt x="5" y="20"/>
                      <a:pt x="5" y="22"/>
                      <a:pt x="6" y="25"/>
                    </a:cubicBezTo>
                    <a:cubicBezTo>
                      <a:pt x="7" y="27"/>
                      <a:pt x="8" y="28"/>
                      <a:pt x="10" y="30"/>
                    </a:cubicBezTo>
                    <a:cubicBezTo>
                      <a:pt x="12" y="31"/>
                      <a:pt x="14" y="31"/>
                      <a:pt x="16" y="31"/>
                    </a:cubicBezTo>
                    <a:cubicBezTo>
                      <a:pt x="18" y="31"/>
                      <a:pt x="20" y="30"/>
                      <a:pt x="22" y="29"/>
                    </a:cubicBezTo>
                    <a:cubicBezTo>
                      <a:pt x="24" y="27"/>
                      <a:pt x="25" y="25"/>
                      <a:pt x="26" y="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91" name="Freeform 244"/>
              <p:cNvSpPr>
                <a:spLocks/>
              </p:cNvSpPr>
              <p:nvPr/>
            </p:nvSpPr>
            <p:spPr bwMode="auto">
              <a:xfrm>
                <a:off x="728" y="2817"/>
                <a:ext cx="76" cy="81"/>
              </a:xfrm>
              <a:custGeom>
                <a:avLst/>
                <a:gdLst>
                  <a:gd name="T0" fmla="*/ 2147483647 w 32"/>
                  <a:gd name="T1" fmla="*/ 2147483647 h 34"/>
                  <a:gd name="T2" fmla="*/ 0 w 32"/>
                  <a:gd name="T3" fmla="*/ 0 h 34"/>
                  <a:gd name="T4" fmla="*/ 907815901 w 32"/>
                  <a:gd name="T5" fmla="*/ 0 h 34"/>
                  <a:gd name="T6" fmla="*/ 2147483647 w 32"/>
                  <a:gd name="T7" fmla="*/ 2147483647 h 34"/>
                  <a:gd name="T8" fmla="*/ 2147483647 w 32"/>
                  <a:gd name="T9" fmla="*/ 2147483647 h 34"/>
                  <a:gd name="T10" fmla="*/ 2147483647 w 32"/>
                  <a:gd name="T11" fmla="*/ 2147483647 h 34"/>
                  <a:gd name="T12" fmla="*/ 2147483647 w 32"/>
                  <a:gd name="T13" fmla="*/ 0 h 34"/>
                  <a:gd name="T14" fmla="*/ 2147483647 w 32"/>
                  <a:gd name="T15" fmla="*/ 0 h 34"/>
                  <a:gd name="T16" fmla="*/ 2147483647 w 32"/>
                  <a:gd name="T17" fmla="*/ 2147483647 h 34"/>
                  <a:gd name="T18" fmla="*/ 2147483647 w 32"/>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34"/>
                  <a:gd name="T32" fmla="*/ 32 w 32"/>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34">
                    <a:moveTo>
                      <a:pt x="14" y="34"/>
                    </a:moveTo>
                    <a:cubicBezTo>
                      <a:pt x="0" y="0"/>
                      <a:pt x="0" y="0"/>
                      <a:pt x="0" y="0"/>
                    </a:cubicBezTo>
                    <a:cubicBezTo>
                      <a:pt x="5" y="0"/>
                      <a:pt x="5" y="0"/>
                      <a:pt x="5" y="0"/>
                    </a:cubicBezTo>
                    <a:cubicBezTo>
                      <a:pt x="14" y="25"/>
                      <a:pt x="14" y="25"/>
                      <a:pt x="14" y="25"/>
                    </a:cubicBezTo>
                    <a:cubicBezTo>
                      <a:pt x="15" y="27"/>
                      <a:pt x="16" y="29"/>
                      <a:pt x="16" y="31"/>
                    </a:cubicBezTo>
                    <a:cubicBezTo>
                      <a:pt x="17" y="29"/>
                      <a:pt x="17" y="27"/>
                      <a:pt x="18" y="25"/>
                    </a:cubicBezTo>
                    <a:cubicBezTo>
                      <a:pt x="27" y="0"/>
                      <a:pt x="27" y="0"/>
                      <a:pt x="27" y="0"/>
                    </a:cubicBezTo>
                    <a:cubicBezTo>
                      <a:pt x="32" y="0"/>
                      <a:pt x="32" y="0"/>
                      <a:pt x="32" y="0"/>
                    </a:cubicBezTo>
                    <a:cubicBezTo>
                      <a:pt x="18" y="34"/>
                      <a:pt x="18" y="34"/>
                      <a:pt x="18" y="34"/>
                    </a:cubicBezTo>
                    <a:lnTo>
                      <a:pt x="14" y="3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92" name="Freeform 245"/>
              <p:cNvSpPr>
                <a:spLocks noEditPoints="1"/>
              </p:cNvSpPr>
              <p:nvPr/>
            </p:nvSpPr>
            <p:spPr bwMode="auto">
              <a:xfrm>
                <a:off x="813" y="2817"/>
                <a:ext cx="62" cy="81"/>
              </a:xfrm>
              <a:custGeom>
                <a:avLst/>
                <a:gdLst>
                  <a:gd name="T0" fmla="*/ 0 w 26"/>
                  <a:gd name="T1" fmla="*/ 2147483647 h 34"/>
                  <a:gd name="T2" fmla="*/ 0 w 26"/>
                  <a:gd name="T3" fmla="*/ 0 h 34"/>
                  <a:gd name="T4" fmla="*/ 2147483647 w 26"/>
                  <a:gd name="T5" fmla="*/ 0 h 34"/>
                  <a:gd name="T6" fmla="*/ 2147483647 w 26"/>
                  <a:gd name="T7" fmla="*/ 0 h 34"/>
                  <a:gd name="T8" fmla="*/ 2147483647 w 26"/>
                  <a:gd name="T9" fmla="*/ 420752820 h 34"/>
                  <a:gd name="T10" fmla="*/ 2147483647 w 26"/>
                  <a:gd name="T11" fmla="*/ 1002381718 h 34"/>
                  <a:gd name="T12" fmla="*/ 2147483647 w 26"/>
                  <a:gd name="T13" fmla="*/ 1980000028 h 34"/>
                  <a:gd name="T14" fmla="*/ 2147483647 w 26"/>
                  <a:gd name="T15" fmla="*/ 2147483647 h 34"/>
                  <a:gd name="T16" fmla="*/ 2147483647 w 26"/>
                  <a:gd name="T17" fmla="*/ 2147483647 h 34"/>
                  <a:gd name="T18" fmla="*/ 1024117724 w 26"/>
                  <a:gd name="T19" fmla="*/ 2147483647 h 34"/>
                  <a:gd name="T20" fmla="*/ 1024117724 w 26"/>
                  <a:gd name="T21" fmla="*/ 2147483647 h 34"/>
                  <a:gd name="T22" fmla="*/ 0 w 26"/>
                  <a:gd name="T23" fmla="*/ 2147483647 h 34"/>
                  <a:gd name="T24" fmla="*/ 1024117724 w 26"/>
                  <a:gd name="T25" fmla="*/ 2147483647 h 34"/>
                  <a:gd name="T26" fmla="*/ 2147483647 w 26"/>
                  <a:gd name="T27" fmla="*/ 2147483647 h 34"/>
                  <a:gd name="T28" fmla="*/ 2147483647 w 26"/>
                  <a:gd name="T29" fmla="*/ 2147483647 h 34"/>
                  <a:gd name="T30" fmla="*/ 2147483647 w 26"/>
                  <a:gd name="T31" fmla="*/ 1980000028 h 34"/>
                  <a:gd name="T32" fmla="*/ 2147483647 w 26"/>
                  <a:gd name="T33" fmla="*/ 1148923307 h 34"/>
                  <a:gd name="T34" fmla="*/ 2147483647 w 26"/>
                  <a:gd name="T35" fmla="*/ 831111123 h 34"/>
                  <a:gd name="T36" fmla="*/ 2147483647 w 26"/>
                  <a:gd name="T37" fmla="*/ 831111123 h 34"/>
                  <a:gd name="T38" fmla="*/ 1024117724 w 26"/>
                  <a:gd name="T39" fmla="*/ 831111123 h 34"/>
                  <a:gd name="T40" fmla="*/ 1024117724 w 26"/>
                  <a:gd name="T41" fmla="*/ 2147483647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
                  <a:gd name="T64" fmla="*/ 0 h 34"/>
                  <a:gd name="T65" fmla="*/ 26 w 26"/>
                  <a:gd name="T66" fmla="*/ 34 h 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 h="34">
                    <a:moveTo>
                      <a:pt x="0" y="34"/>
                    </a:moveTo>
                    <a:cubicBezTo>
                      <a:pt x="0" y="0"/>
                      <a:pt x="0" y="0"/>
                      <a:pt x="0" y="0"/>
                    </a:cubicBezTo>
                    <a:cubicBezTo>
                      <a:pt x="13" y="0"/>
                      <a:pt x="13" y="0"/>
                      <a:pt x="13" y="0"/>
                    </a:cubicBezTo>
                    <a:cubicBezTo>
                      <a:pt x="15" y="0"/>
                      <a:pt x="17" y="0"/>
                      <a:pt x="18" y="0"/>
                    </a:cubicBezTo>
                    <a:cubicBezTo>
                      <a:pt x="20" y="1"/>
                      <a:pt x="21" y="1"/>
                      <a:pt x="22" y="2"/>
                    </a:cubicBezTo>
                    <a:cubicBezTo>
                      <a:pt x="24" y="3"/>
                      <a:pt x="24" y="4"/>
                      <a:pt x="25" y="5"/>
                    </a:cubicBezTo>
                    <a:cubicBezTo>
                      <a:pt x="26" y="7"/>
                      <a:pt x="26" y="8"/>
                      <a:pt x="26" y="10"/>
                    </a:cubicBezTo>
                    <a:cubicBezTo>
                      <a:pt x="26" y="13"/>
                      <a:pt x="25" y="15"/>
                      <a:pt x="23" y="17"/>
                    </a:cubicBezTo>
                    <a:cubicBezTo>
                      <a:pt x="22" y="19"/>
                      <a:pt x="18" y="20"/>
                      <a:pt x="13" y="20"/>
                    </a:cubicBezTo>
                    <a:cubicBezTo>
                      <a:pt x="5" y="20"/>
                      <a:pt x="5" y="20"/>
                      <a:pt x="5" y="20"/>
                    </a:cubicBezTo>
                    <a:cubicBezTo>
                      <a:pt x="5" y="34"/>
                      <a:pt x="5" y="34"/>
                      <a:pt x="5" y="34"/>
                    </a:cubicBezTo>
                    <a:lnTo>
                      <a:pt x="0" y="34"/>
                    </a:lnTo>
                    <a:close/>
                    <a:moveTo>
                      <a:pt x="5" y="16"/>
                    </a:moveTo>
                    <a:cubicBezTo>
                      <a:pt x="13" y="16"/>
                      <a:pt x="13" y="16"/>
                      <a:pt x="13" y="16"/>
                    </a:cubicBezTo>
                    <a:cubicBezTo>
                      <a:pt x="16" y="16"/>
                      <a:pt x="18" y="16"/>
                      <a:pt x="20" y="15"/>
                    </a:cubicBezTo>
                    <a:cubicBezTo>
                      <a:pt x="21" y="14"/>
                      <a:pt x="22" y="12"/>
                      <a:pt x="22" y="10"/>
                    </a:cubicBezTo>
                    <a:cubicBezTo>
                      <a:pt x="22" y="9"/>
                      <a:pt x="21" y="8"/>
                      <a:pt x="20" y="6"/>
                    </a:cubicBezTo>
                    <a:cubicBezTo>
                      <a:pt x="20" y="5"/>
                      <a:pt x="19" y="5"/>
                      <a:pt x="18" y="4"/>
                    </a:cubicBezTo>
                    <a:cubicBezTo>
                      <a:pt x="17" y="4"/>
                      <a:pt x="15" y="4"/>
                      <a:pt x="13" y="4"/>
                    </a:cubicBezTo>
                    <a:cubicBezTo>
                      <a:pt x="5" y="4"/>
                      <a:pt x="5" y="4"/>
                      <a:pt x="5" y="4"/>
                    </a:cubicBezTo>
                    <a:lnTo>
                      <a:pt x="5" y="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grpSp>
      </p:grpSp>
      <p:grpSp>
        <p:nvGrpSpPr>
          <p:cNvPr id="96" name="Group 156"/>
          <p:cNvGrpSpPr>
            <a:grpSpLocks/>
          </p:cNvGrpSpPr>
          <p:nvPr/>
        </p:nvGrpSpPr>
        <p:grpSpPr bwMode="auto">
          <a:xfrm>
            <a:off x="7467600" y="3174425"/>
            <a:ext cx="914400" cy="914400"/>
            <a:chOff x="1169" y="1139"/>
            <a:chExt cx="393" cy="622"/>
          </a:xfrm>
        </p:grpSpPr>
        <p:sp>
          <p:nvSpPr>
            <p:cNvPr id="97" name="AutoShape 157"/>
            <p:cNvSpPr>
              <a:spLocks noChangeAspect="1" noChangeArrowheads="1" noTextEdit="1"/>
            </p:cNvSpPr>
            <p:nvPr/>
          </p:nvSpPr>
          <p:spPr bwMode="auto">
            <a:xfrm>
              <a:off x="1169" y="1139"/>
              <a:ext cx="393" cy="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98" name="Freeform 158"/>
            <p:cNvSpPr>
              <a:spLocks/>
            </p:cNvSpPr>
            <p:nvPr/>
          </p:nvSpPr>
          <p:spPr bwMode="auto">
            <a:xfrm>
              <a:off x="1173" y="1187"/>
              <a:ext cx="339" cy="572"/>
            </a:xfrm>
            <a:custGeom>
              <a:avLst/>
              <a:gdLst>
                <a:gd name="T0" fmla="*/ 0 w 339"/>
                <a:gd name="T1" fmla="*/ 0 h 572"/>
                <a:gd name="T2" fmla="*/ 0 w 339"/>
                <a:gd name="T3" fmla="*/ 572 h 572"/>
                <a:gd name="T4" fmla="*/ 339 w 339"/>
                <a:gd name="T5" fmla="*/ 572 h 572"/>
                <a:gd name="T6" fmla="*/ 339 w 339"/>
                <a:gd name="T7" fmla="*/ 0 h 572"/>
                <a:gd name="T8" fmla="*/ 0 w 339"/>
                <a:gd name="T9" fmla="*/ 0 h 572"/>
                <a:gd name="T10" fmla="*/ 0 w 339"/>
                <a:gd name="T11" fmla="*/ 0 h 572"/>
                <a:gd name="T12" fmla="*/ 0 w 339"/>
                <a:gd name="T13" fmla="*/ 0 h 572"/>
                <a:gd name="T14" fmla="*/ 0 w 339"/>
                <a:gd name="T15" fmla="*/ 0 h 572"/>
                <a:gd name="T16" fmla="*/ 0 60000 65536"/>
                <a:gd name="T17" fmla="*/ 0 60000 65536"/>
                <a:gd name="T18" fmla="*/ 0 60000 65536"/>
                <a:gd name="T19" fmla="*/ 0 60000 65536"/>
                <a:gd name="T20" fmla="*/ 0 60000 65536"/>
                <a:gd name="T21" fmla="*/ 0 60000 65536"/>
                <a:gd name="T22" fmla="*/ 0 60000 65536"/>
                <a:gd name="T23" fmla="*/ 0 60000 65536"/>
                <a:gd name="T24" fmla="*/ 0 w 339"/>
                <a:gd name="T25" fmla="*/ 0 h 572"/>
                <a:gd name="T26" fmla="*/ 339 w 339"/>
                <a:gd name="T27" fmla="*/ 572 h 5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9" h="572">
                  <a:moveTo>
                    <a:pt x="0" y="0"/>
                  </a:moveTo>
                  <a:lnTo>
                    <a:pt x="0" y="572"/>
                  </a:lnTo>
                  <a:lnTo>
                    <a:pt x="339" y="572"/>
                  </a:lnTo>
                  <a:lnTo>
                    <a:pt x="339" y="0"/>
                  </a:lnTo>
                  <a:lnTo>
                    <a:pt x="0" y="0"/>
                  </a:lnTo>
                  <a:close/>
                </a:path>
              </a:pathLst>
            </a:custGeom>
            <a:solidFill>
              <a:srgbClr val="0096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99" name="Freeform 159"/>
            <p:cNvSpPr>
              <a:spLocks noEditPoints="1"/>
            </p:cNvSpPr>
            <p:nvPr/>
          </p:nvSpPr>
          <p:spPr bwMode="auto">
            <a:xfrm>
              <a:off x="1171" y="1185"/>
              <a:ext cx="343" cy="576"/>
            </a:xfrm>
            <a:custGeom>
              <a:avLst/>
              <a:gdLst>
                <a:gd name="T0" fmla="*/ 4892354 w 170"/>
                <a:gd name="T1" fmla="*/ 0 h 286"/>
                <a:gd name="T2" fmla="*/ 0 w 170"/>
                <a:gd name="T3" fmla="*/ 4699266 h 286"/>
                <a:gd name="T4" fmla="*/ 0 w 170"/>
                <a:gd name="T5" fmla="*/ 1393526066 h 286"/>
                <a:gd name="T6" fmla="*/ 4892354 w 170"/>
                <a:gd name="T7" fmla="*/ 1398300045 h 286"/>
                <a:gd name="T8" fmla="*/ 859707586 w 170"/>
                <a:gd name="T9" fmla="*/ 1398300045 h 286"/>
                <a:gd name="T10" fmla="*/ 864971222 w 170"/>
                <a:gd name="T11" fmla="*/ 1393526066 h 286"/>
                <a:gd name="T12" fmla="*/ 864971222 w 170"/>
                <a:gd name="T13" fmla="*/ 4699266 h 286"/>
                <a:gd name="T14" fmla="*/ 859707586 w 170"/>
                <a:gd name="T15" fmla="*/ 0 h 286"/>
                <a:gd name="T16" fmla="*/ 4892354 w 170"/>
                <a:gd name="T17" fmla="*/ 0 h 286"/>
                <a:gd name="T18" fmla="*/ 854814621 w 170"/>
                <a:gd name="T19" fmla="*/ 9464256 h 286"/>
                <a:gd name="T20" fmla="*/ 854814621 w 170"/>
                <a:gd name="T21" fmla="*/ 1388394051 h 286"/>
                <a:gd name="T22" fmla="*/ 9871044 w 170"/>
                <a:gd name="T23" fmla="*/ 1388394051 h 286"/>
                <a:gd name="T24" fmla="*/ 9871044 w 170"/>
                <a:gd name="T25" fmla="*/ 9464256 h 286"/>
                <a:gd name="T26" fmla="*/ 854814621 w 170"/>
                <a:gd name="T27" fmla="*/ 9464256 h 2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0"/>
                <a:gd name="T43" fmla="*/ 0 h 286"/>
                <a:gd name="T44" fmla="*/ 170 w 170"/>
                <a:gd name="T45" fmla="*/ 286 h 28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0" h="286">
                  <a:moveTo>
                    <a:pt x="1" y="0"/>
                  </a:moveTo>
                  <a:cubicBezTo>
                    <a:pt x="0" y="1"/>
                    <a:pt x="0" y="1"/>
                    <a:pt x="0" y="1"/>
                  </a:cubicBezTo>
                  <a:cubicBezTo>
                    <a:pt x="0" y="285"/>
                    <a:pt x="0" y="285"/>
                    <a:pt x="0" y="285"/>
                  </a:cubicBezTo>
                  <a:cubicBezTo>
                    <a:pt x="1" y="286"/>
                    <a:pt x="1" y="286"/>
                    <a:pt x="1" y="286"/>
                  </a:cubicBezTo>
                  <a:cubicBezTo>
                    <a:pt x="169" y="286"/>
                    <a:pt x="169" y="286"/>
                    <a:pt x="169" y="286"/>
                  </a:cubicBezTo>
                  <a:cubicBezTo>
                    <a:pt x="170" y="285"/>
                    <a:pt x="170" y="285"/>
                    <a:pt x="170" y="285"/>
                  </a:cubicBezTo>
                  <a:cubicBezTo>
                    <a:pt x="170" y="1"/>
                    <a:pt x="170" y="1"/>
                    <a:pt x="170" y="1"/>
                  </a:cubicBezTo>
                  <a:cubicBezTo>
                    <a:pt x="169" y="0"/>
                    <a:pt x="169" y="0"/>
                    <a:pt x="169" y="0"/>
                  </a:cubicBezTo>
                  <a:lnTo>
                    <a:pt x="1" y="0"/>
                  </a:lnTo>
                  <a:close/>
                  <a:moveTo>
                    <a:pt x="168" y="2"/>
                  </a:moveTo>
                  <a:cubicBezTo>
                    <a:pt x="168" y="4"/>
                    <a:pt x="168" y="282"/>
                    <a:pt x="168" y="284"/>
                  </a:cubicBezTo>
                  <a:cubicBezTo>
                    <a:pt x="166" y="284"/>
                    <a:pt x="5" y="284"/>
                    <a:pt x="2" y="284"/>
                  </a:cubicBezTo>
                  <a:cubicBezTo>
                    <a:pt x="2" y="282"/>
                    <a:pt x="2" y="4"/>
                    <a:pt x="2" y="2"/>
                  </a:cubicBezTo>
                  <a:cubicBezTo>
                    <a:pt x="5" y="2"/>
                    <a:pt x="166" y="2"/>
                    <a:pt x="168" y="2"/>
                  </a:cubicBezTo>
                  <a:close/>
                </a:path>
              </a:pathLst>
            </a:custGeom>
            <a:solidFill>
              <a:srgbClr val="AA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100" name="Freeform 160"/>
            <p:cNvSpPr>
              <a:spLocks/>
            </p:cNvSpPr>
            <p:nvPr/>
          </p:nvSpPr>
          <p:spPr bwMode="auto">
            <a:xfrm>
              <a:off x="1173" y="1141"/>
              <a:ext cx="385" cy="46"/>
            </a:xfrm>
            <a:custGeom>
              <a:avLst/>
              <a:gdLst>
                <a:gd name="T0" fmla="*/ 0 w 385"/>
                <a:gd name="T1" fmla="*/ 46 h 46"/>
                <a:gd name="T2" fmla="*/ 46 w 385"/>
                <a:gd name="T3" fmla="*/ 0 h 46"/>
                <a:gd name="T4" fmla="*/ 385 w 385"/>
                <a:gd name="T5" fmla="*/ 0 h 46"/>
                <a:gd name="T6" fmla="*/ 339 w 385"/>
                <a:gd name="T7" fmla="*/ 46 h 46"/>
                <a:gd name="T8" fmla="*/ 0 w 385"/>
                <a:gd name="T9" fmla="*/ 46 h 46"/>
                <a:gd name="T10" fmla="*/ 0 w 385"/>
                <a:gd name="T11" fmla="*/ 46 h 46"/>
                <a:gd name="T12" fmla="*/ 0 w 385"/>
                <a:gd name="T13" fmla="*/ 46 h 46"/>
                <a:gd name="T14" fmla="*/ 0 w 385"/>
                <a:gd name="T15" fmla="*/ 46 h 46"/>
                <a:gd name="T16" fmla="*/ 0 60000 65536"/>
                <a:gd name="T17" fmla="*/ 0 60000 65536"/>
                <a:gd name="T18" fmla="*/ 0 60000 65536"/>
                <a:gd name="T19" fmla="*/ 0 60000 65536"/>
                <a:gd name="T20" fmla="*/ 0 60000 65536"/>
                <a:gd name="T21" fmla="*/ 0 60000 65536"/>
                <a:gd name="T22" fmla="*/ 0 60000 65536"/>
                <a:gd name="T23" fmla="*/ 0 60000 65536"/>
                <a:gd name="T24" fmla="*/ 0 w 385"/>
                <a:gd name="T25" fmla="*/ 0 h 46"/>
                <a:gd name="T26" fmla="*/ 385 w 385"/>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5" h="46">
                  <a:moveTo>
                    <a:pt x="0" y="46"/>
                  </a:moveTo>
                  <a:lnTo>
                    <a:pt x="46" y="0"/>
                  </a:lnTo>
                  <a:lnTo>
                    <a:pt x="385" y="0"/>
                  </a:lnTo>
                  <a:lnTo>
                    <a:pt x="339" y="46"/>
                  </a:lnTo>
                  <a:lnTo>
                    <a:pt x="0" y="46"/>
                  </a:lnTo>
                  <a:close/>
                </a:path>
              </a:pathLst>
            </a:custGeom>
            <a:solidFill>
              <a:srgbClr val="00B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101" name="Freeform 161"/>
            <p:cNvSpPr>
              <a:spLocks noEditPoints="1"/>
            </p:cNvSpPr>
            <p:nvPr/>
          </p:nvSpPr>
          <p:spPr bwMode="auto">
            <a:xfrm>
              <a:off x="1173" y="1139"/>
              <a:ext cx="385" cy="50"/>
            </a:xfrm>
            <a:custGeom>
              <a:avLst/>
              <a:gdLst>
                <a:gd name="T0" fmla="*/ 113796061 w 191"/>
                <a:gd name="T1" fmla="*/ 0 h 25"/>
                <a:gd name="T2" fmla="*/ 113796061 w 191"/>
                <a:gd name="T3" fmla="*/ 0 h 25"/>
                <a:gd name="T4" fmla="*/ 0 w 191"/>
                <a:gd name="T5" fmla="*/ 96468992 h 25"/>
                <a:gd name="T6" fmla="*/ 0 w 191"/>
                <a:gd name="T7" fmla="*/ 104857600 h 25"/>
                <a:gd name="T8" fmla="*/ 837805839 w 191"/>
                <a:gd name="T9" fmla="*/ 104857600 h 25"/>
                <a:gd name="T10" fmla="*/ 842555038 w 191"/>
                <a:gd name="T11" fmla="*/ 100663296 h 25"/>
                <a:gd name="T12" fmla="*/ 951600795 w 191"/>
                <a:gd name="T13" fmla="*/ 8388608 h 25"/>
                <a:gd name="T14" fmla="*/ 951600795 w 191"/>
                <a:gd name="T15" fmla="*/ 0 h 25"/>
                <a:gd name="T16" fmla="*/ 113796061 w 191"/>
                <a:gd name="T17" fmla="*/ 0 h 25"/>
                <a:gd name="T18" fmla="*/ 936736149 w 191"/>
                <a:gd name="T19" fmla="*/ 8388608 h 25"/>
                <a:gd name="T20" fmla="*/ 837805839 w 191"/>
                <a:gd name="T21" fmla="*/ 96468992 h 25"/>
                <a:gd name="T22" fmla="*/ 14554391 w 191"/>
                <a:gd name="T23" fmla="*/ 96468992 h 25"/>
                <a:gd name="T24" fmla="*/ 119199965 w 191"/>
                <a:gd name="T25" fmla="*/ 8388608 h 25"/>
                <a:gd name="T26" fmla="*/ 936736149 w 191"/>
                <a:gd name="T27" fmla="*/ 8388608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1"/>
                <a:gd name="T43" fmla="*/ 0 h 25"/>
                <a:gd name="T44" fmla="*/ 191 w 191"/>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1" h="25">
                  <a:moveTo>
                    <a:pt x="23" y="0"/>
                  </a:moveTo>
                  <a:cubicBezTo>
                    <a:pt x="23" y="0"/>
                    <a:pt x="23" y="0"/>
                    <a:pt x="23" y="0"/>
                  </a:cubicBezTo>
                  <a:cubicBezTo>
                    <a:pt x="0" y="23"/>
                    <a:pt x="0" y="23"/>
                    <a:pt x="0" y="23"/>
                  </a:cubicBezTo>
                  <a:cubicBezTo>
                    <a:pt x="0" y="25"/>
                    <a:pt x="0" y="25"/>
                    <a:pt x="0" y="25"/>
                  </a:cubicBezTo>
                  <a:cubicBezTo>
                    <a:pt x="168" y="25"/>
                    <a:pt x="168" y="25"/>
                    <a:pt x="168" y="25"/>
                  </a:cubicBezTo>
                  <a:cubicBezTo>
                    <a:pt x="169" y="24"/>
                    <a:pt x="169" y="24"/>
                    <a:pt x="169" y="24"/>
                  </a:cubicBezTo>
                  <a:cubicBezTo>
                    <a:pt x="191" y="2"/>
                    <a:pt x="191" y="2"/>
                    <a:pt x="191" y="2"/>
                  </a:cubicBezTo>
                  <a:cubicBezTo>
                    <a:pt x="191" y="0"/>
                    <a:pt x="191" y="0"/>
                    <a:pt x="191" y="0"/>
                  </a:cubicBezTo>
                  <a:lnTo>
                    <a:pt x="23" y="0"/>
                  </a:lnTo>
                  <a:close/>
                  <a:moveTo>
                    <a:pt x="188" y="2"/>
                  </a:moveTo>
                  <a:cubicBezTo>
                    <a:pt x="185" y="5"/>
                    <a:pt x="168" y="22"/>
                    <a:pt x="168" y="23"/>
                  </a:cubicBezTo>
                  <a:cubicBezTo>
                    <a:pt x="167" y="23"/>
                    <a:pt x="8" y="23"/>
                    <a:pt x="3" y="23"/>
                  </a:cubicBezTo>
                  <a:cubicBezTo>
                    <a:pt x="6" y="20"/>
                    <a:pt x="23" y="3"/>
                    <a:pt x="24" y="2"/>
                  </a:cubicBezTo>
                  <a:cubicBezTo>
                    <a:pt x="24" y="2"/>
                    <a:pt x="184" y="2"/>
                    <a:pt x="188" y="2"/>
                  </a:cubicBezTo>
                  <a:close/>
                </a:path>
              </a:pathLst>
            </a:custGeom>
            <a:solidFill>
              <a:srgbClr val="AA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102" name="Freeform 162"/>
            <p:cNvSpPr>
              <a:spLocks/>
            </p:cNvSpPr>
            <p:nvPr/>
          </p:nvSpPr>
          <p:spPr bwMode="auto">
            <a:xfrm>
              <a:off x="1193" y="1222"/>
              <a:ext cx="151" cy="70"/>
            </a:xfrm>
            <a:custGeom>
              <a:avLst/>
              <a:gdLst>
                <a:gd name="T0" fmla="*/ 0 w 151"/>
                <a:gd name="T1" fmla="*/ 0 h 70"/>
                <a:gd name="T2" fmla="*/ 151 w 151"/>
                <a:gd name="T3" fmla="*/ 0 h 70"/>
                <a:gd name="T4" fmla="*/ 151 w 151"/>
                <a:gd name="T5" fmla="*/ 70 h 70"/>
                <a:gd name="T6" fmla="*/ 0 w 151"/>
                <a:gd name="T7" fmla="*/ 70 h 70"/>
                <a:gd name="T8" fmla="*/ 0 w 151"/>
                <a:gd name="T9" fmla="*/ 0 h 70"/>
                <a:gd name="T10" fmla="*/ 0 w 151"/>
                <a:gd name="T11" fmla="*/ 0 h 70"/>
                <a:gd name="T12" fmla="*/ 0 w 151"/>
                <a:gd name="T13" fmla="*/ 0 h 70"/>
                <a:gd name="T14" fmla="*/ 0 60000 65536"/>
                <a:gd name="T15" fmla="*/ 0 60000 65536"/>
                <a:gd name="T16" fmla="*/ 0 60000 65536"/>
                <a:gd name="T17" fmla="*/ 0 60000 65536"/>
                <a:gd name="T18" fmla="*/ 0 60000 65536"/>
                <a:gd name="T19" fmla="*/ 0 60000 65536"/>
                <a:gd name="T20" fmla="*/ 0 60000 65536"/>
                <a:gd name="T21" fmla="*/ 0 w 151"/>
                <a:gd name="T22" fmla="*/ 0 h 70"/>
                <a:gd name="T23" fmla="*/ 151 w 151"/>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1" h="70">
                  <a:moveTo>
                    <a:pt x="0" y="0"/>
                  </a:moveTo>
                  <a:lnTo>
                    <a:pt x="151" y="0"/>
                  </a:lnTo>
                  <a:lnTo>
                    <a:pt x="151" y="70"/>
                  </a:lnTo>
                  <a:lnTo>
                    <a:pt x="0" y="70"/>
                  </a:lnTo>
                  <a:lnTo>
                    <a:pt x="0" y="0"/>
                  </a:lnTo>
                  <a:close/>
                </a:path>
              </a:pathLst>
            </a:custGeom>
            <a:solidFill>
              <a:srgbClr val="2AC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103" name="Freeform 163"/>
            <p:cNvSpPr>
              <a:spLocks noEditPoints="1"/>
            </p:cNvSpPr>
            <p:nvPr/>
          </p:nvSpPr>
          <p:spPr bwMode="auto">
            <a:xfrm>
              <a:off x="1191" y="1218"/>
              <a:ext cx="155" cy="76"/>
            </a:xfrm>
            <a:custGeom>
              <a:avLst/>
              <a:gdLst>
                <a:gd name="T0" fmla="*/ 367584716 w 77"/>
                <a:gd name="T1" fmla="*/ 0 h 38"/>
                <a:gd name="T2" fmla="*/ 0 w 77"/>
                <a:gd name="T3" fmla="*/ 0 h 38"/>
                <a:gd name="T4" fmla="*/ 0 w 77"/>
                <a:gd name="T5" fmla="*/ 159383552 h 38"/>
                <a:gd name="T6" fmla="*/ 372254806 w 77"/>
                <a:gd name="T7" fmla="*/ 159383552 h 38"/>
                <a:gd name="T8" fmla="*/ 372254806 w 77"/>
                <a:gd name="T9" fmla="*/ 0 h 38"/>
                <a:gd name="T10" fmla="*/ 367584716 w 77"/>
                <a:gd name="T11" fmla="*/ 0 h 38"/>
                <a:gd name="T12" fmla="*/ 362871764 w 77"/>
                <a:gd name="T13" fmla="*/ 12582912 h 38"/>
                <a:gd name="T14" fmla="*/ 362871764 w 77"/>
                <a:gd name="T15" fmla="*/ 150994944 h 38"/>
                <a:gd name="T16" fmla="*/ 9385739 w 77"/>
                <a:gd name="T17" fmla="*/ 150994944 h 38"/>
                <a:gd name="T18" fmla="*/ 9385739 w 77"/>
                <a:gd name="T19" fmla="*/ 12582912 h 38"/>
                <a:gd name="T20" fmla="*/ 362871764 w 77"/>
                <a:gd name="T21" fmla="*/ 12582912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7"/>
                <a:gd name="T34" fmla="*/ 0 h 38"/>
                <a:gd name="T35" fmla="*/ 77 w 77"/>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7" h="38">
                  <a:moveTo>
                    <a:pt x="76" y="0"/>
                  </a:moveTo>
                  <a:cubicBezTo>
                    <a:pt x="0" y="0"/>
                    <a:pt x="0" y="0"/>
                    <a:pt x="0" y="0"/>
                  </a:cubicBezTo>
                  <a:cubicBezTo>
                    <a:pt x="0" y="38"/>
                    <a:pt x="0" y="38"/>
                    <a:pt x="0" y="38"/>
                  </a:cubicBezTo>
                  <a:cubicBezTo>
                    <a:pt x="77" y="38"/>
                    <a:pt x="77" y="38"/>
                    <a:pt x="77" y="38"/>
                  </a:cubicBezTo>
                  <a:cubicBezTo>
                    <a:pt x="77" y="0"/>
                    <a:pt x="77" y="0"/>
                    <a:pt x="77" y="0"/>
                  </a:cubicBezTo>
                  <a:lnTo>
                    <a:pt x="76" y="0"/>
                  </a:lnTo>
                  <a:close/>
                  <a:moveTo>
                    <a:pt x="75" y="3"/>
                  </a:moveTo>
                  <a:cubicBezTo>
                    <a:pt x="75" y="4"/>
                    <a:pt x="75" y="34"/>
                    <a:pt x="75" y="36"/>
                  </a:cubicBezTo>
                  <a:cubicBezTo>
                    <a:pt x="73" y="36"/>
                    <a:pt x="4" y="36"/>
                    <a:pt x="2" y="36"/>
                  </a:cubicBezTo>
                  <a:cubicBezTo>
                    <a:pt x="2" y="34"/>
                    <a:pt x="2" y="4"/>
                    <a:pt x="2" y="3"/>
                  </a:cubicBezTo>
                  <a:cubicBezTo>
                    <a:pt x="4" y="3"/>
                    <a:pt x="73" y="3"/>
                    <a:pt x="75" y="3"/>
                  </a:cubicBezTo>
                  <a:close/>
                </a:path>
              </a:pathLst>
            </a:custGeom>
            <a:solidFill>
              <a:srgbClr val="005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104" name="Freeform 164"/>
            <p:cNvSpPr>
              <a:spLocks/>
            </p:cNvSpPr>
            <p:nvPr/>
          </p:nvSpPr>
          <p:spPr bwMode="auto">
            <a:xfrm>
              <a:off x="1215" y="1252"/>
              <a:ext cx="107" cy="8"/>
            </a:xfrm>
            <a:custGeom>
              <a:avLst/>
              <a:gdLst>
                <a:gd name="T0" fmla="*/ 103 w 107"/>
                <a:gd name="T1" fmla="*/ 0 h 8"/>
                <a:gd name="T2" fmla="*/ 0 w 107"/>
                <a:gd name="T3" fmla="*/ 0 h 8"/>
                <a:gd name="T4" fmla="*/ 0 w 107"/>
                <a:gd name="T5" fmla="*/ 8 h 8"/>
                <a:gd name="T6" fmla="*/ 107 w 107"/>
                <a:gd name="T7" fmla="*/ 8 h 8"/>
                <a:gd name="T8" fmla="*/ 107 w 107"/>
                <a:gd name="T9" fmla="*/ 0 h 8"/>
                <a:gd name="T10" fmla="*/ 103 w 107"/>
                <a:gd name="T11" fmla="*/ 0 h 8"/>
                <a:gd name="T12" fmla="*/ 103 w 107"/>
                <a:gd name="T13" fmla="*/ 0 h 8"/>
                <a:gd name="T14" fmla="*/ 0 60000 65536"/>
                <a:gd name="T15" fmla="*/ 0 60000 65536"/>
                <a:gd name="T16" fmla="*/ 0 60000 65536"/>
                <a:gd name="T17" fmla="*/ 0 60000 65536"/>
                <a:gd name="T18" fmla="*/ 0 60000 65536"/>
                <a:gd name="T19" fmla="*/ 0 60000 65536"/>
                <a:gd name="T20" fmla="*/ 0 60000 65536"/>
                <a:gd name="T21" fmla="*/ 0 w 107"/>
                <a:gd name="T22" fmla="*/ 0 h 8"/>
                <a:gd name="T23" fmla="*/ 107 w 107"/>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 h="8">
                  <a:moveTo>
                    <a:pt x="103" y="0"/>
                  </a:moveTo>
                  <a:lnTo>
                    <a:pt x="0" y="0"/>
                  </a:lnTo>
                  <a:lnTo>
                    <a:pt x="0" y="8"/>
                  </a:lnTo>
                  <a:lnTo>
                    <a:pt x="107" y="8"/>
                  </a:lnTo>
                  <a:lnTo>
                    <a:pt x="107" y="0"/>
                  </a:lnTo>
                  <a:lnTo>
                    <a:pt x="103" y="0"/>
                  </a:lnTo>
                  <a:close/>
                </a:path>
              </a:pathLst>
            </a:custGeom>
            <a:solidFill>
              <a:srgbClr val="AA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105" name="Freeform 165"/>
            <p:cNvSpPr>
              <a:spLocks/>
            </p:cNvSpPr>
            <p:nvPr/>
          </p:nvSpPr>
          <p:spPr bwMode="auto">
            <a:xfrm>
              <a:off x="1512" y="1141"/>
              <a:ext cx="46" cy="618"/>
            </a:xfrm>
            <a:custGeom>
              <a:avLst/>
              <a:gdLst>
                <a:gd name="T0" fmla="*/ 0 w 46"/>
                <a:gd name="T1" fmla="*/ 618 h 618"/>
                <a:gd name="T2" fmla="*/ 46 w 46"/>
                <a:gd name="T3" fmla="*/ 574 h 618"/>
                <a:gd name="T4" fmla="*/ 46 w 46"/>
                <a:gd name="T5" fmla="*/ 0 h 618"/>
                <a:gd name="T6" fmla="*/ 0 w 46"/>
                <a:gd name="T7" fmla="*/ 46 h 618"/>
                <a:gd name="T8" fmla="*/ 0 w 46"/>
                <a:gd name="T9" fmla="*/ 618 h 618"/>
                <a:gd name="T10" fmla="*/ 0 w 46"/>
                <a:gd name="T11" fmla="*/ 618 h 618"/>
                <a:gd name="T12" fmla="*/ 0 w 46"/>
                <a:gd name="T13" fmla="*/ 618 h 618"/>
                <a:gd name="T14" fmla="*/ 0 w 46"/>
                <a:gd name="T15" fmla="*/ 618 h 618"/>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618"/>
                <a:gd name="T26" fmla="*/ 46 w 46"/>
                <a:gd name="T27" fmla="*/ 618 h 6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618">
                  <a:moveTo>
                    <a:pt x="0" y="618"/>
                  </a:moveTo>
                  <a:lnTo>
                    <a:pt x="46" y="574"/>
                  </a:lnTo>
                  <a:lnTo>
                    <a:pt x="46" y="0"/>
                  </a:lnTo>
                  <a:lnTo>
                    <a:pt x="0" y="46"/>
                  </a:lnTo>
                  <a:lnTo>
                    <a:pt x="0" y="618"/>
                  </a:lnTo>
                  <a:close/>
                </a:path>
              </a:pathLst>
            </a:custGeom>
            <a:solidFill>
              <a:srgbClr val="005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106" name="Freeform 166"/>
            <p:cNvSpPr>
              <a:spLocks noEditPoints="1"/>
            </p:cNvSpPr>
            <p:nvPr/>
          </p:nvSpPr>
          <p:spPr bwMode="auto">
            <a:xfrm>
              <a:off x="1510" y="1139"/>
              <a:ext cx="50" cy="622"/>
            </a:xfrm>
            <a:custGeom>
              <a:avLst/>
              <a:gdLst>
                <a:gd name="T0" fmla="*/ 4194304 w 25"/>
                <a:gd name="T1" fmla="*/ 110753560 h 309"/>
                <a:gd name="T2" fmla="*/ 0 w 25"/>
                <a:gd name="T3" fmla="*/ 115687048 h 309"/>
                <a:gd name="T4" fmla="*/ 0 w 25"/>
                <a:gd name="T5" fmla="*/ 1488848349 h 309"/>
                <a:gd name="T6" fmla="*/ 8388608 w 25"/>
                <a:gd name="T7" fmla="*/ 1493650123 h 309"/>
                <a:gd name="T8" fmla="*/ 100663296 w 25"/>
                <a:gd name="T9" fmla="*/ 1382613827 h 309"/>
                <a:gd name="T10" fmla="*/ 104857600 w 25"/>
                <a:gd name="T11" fmla="*/ 1382613827 h 309"/>
                <a:gd name="T12" fmla="*/ 104857600 w 25"/>
                <a:gd name="T13" fmla="*/ 4660481 h 309"/>
                <a:gd name="T14" fmla="*/ 96468992 w 25"/>
                <a:gd name="T15" fmla="*/ 0 h 309"/>
                <a:gd name="T16" fmla="*/ 4194304 w 25"/>
                <a:gd name="T17" fmla="*/ 110753560 h 309"/>
                <a:gd name="T18" fmla="*/ 96468992 w 25"/>
                <a:gd name="T19" fmla="*/ 14183683 h 309"/>
                <a:gd name="T20" fmla="*/ 96468992 w 25"/>
                <a:gd name="T21" fmla="*/ 1377952304 h 309"/>
                <a:gd name="T22" fmla="*/ 8388608 w 25"/>
                <a:gd name="T23" fmla="*/ 1479200902 h 309"/>
                <a:gd name="T24" fmla="*/ 8388608 w 25"/>
                <a:gd name="T25" fmla="*/ 115687048 h 309"/>
                <a:gd name="T26" fmla="*/ 96468992 w 25"/>
                <a:gd name="T27" fmla="*/ 14183683 h 3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
                <a:gd name="T43" fmla="*/ 0 h 309"/>
                <a:gd name="T44" fmla="*/ 25 w 25"/>
                <a:gd name="T45" fmla="*/ 309 h 30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 h="309">
                  <a:moveTo>
                    <a:pt x="1" y="23"/>
                  </a:moveTo>
                  <a:cubicBezTo>
                    <a:pt x="0" y="24"/>
                    <a:pt x="0" y="24"/>
                    <a:pt x="0" y="24"/>
                  </a:cubicBezTo>
                  <a:cubicBezTo>
                    <a:pt x="0" y="308"/>
                    <a:pt x="0" y="308"/>
                    <a:pt x="0" y="308"/>
                  </a:cubicBezTo>
                  <a:cubicBezTo>
                    <a:pt x="2" y="309"/>
                    <a:pt x="2" y="309"/>
                    <a:pt x="2" y="309"/>
                  </a:cubicBezTo>
                  <a:cubicBezTo>
                    <a:pt x="24" y="286"/>
                    <a:pt x="24" y="286"/>
                    <a:pt x="24" y="286"/>
                  </a:cubicBezTo>
                  <a:cubicBezTo>
                    <a:pt x="25" y="286"/>
                    <a:pt x="25" y="286"/>
                    <a:pt x="25" y="286"/>
                  </a:cubicBezTo>
                  <a:cubicBezTo>
                    <a:pt x="25" y="1"/>
                    <a:pt x="25" y="1"/>
                    <a:pt x="25" y="1"/>
                  </a:cubicBezTo>
                  <a:cubicBezTo>
                    <a:pt x="23" y="0"/>
                    <a:pt x="23" y="0"/>
                    <a:pt x="23" y="0"/>
                  </a:cubicBezTo>
                  <a:lnTo>
                    <a:pt x="1" y="23"/>
                  </a:lnTo>
                  <a:close/>
                  <a:moveTo>
                    <a:pt x="23" y="3"/>
                  </a:moveTo>
                  <a:cubicBezTo>
                    <a:pt x="23" y="8"/>
                    <a:pt x="23" y="284"/>
                    <a:pt x="23" y="285"/>
                  </a:cubicBezTo>
                  <a:cubicBezTo>
                    <a:pt x="22" y="286"/>
                    <a:pt x="5" y="303"/>
                    <a:pt x="2" y="306"/>
                  </a:cubicBezTo>
                  <a:cubicBezTo>
                    <a:pt x="2" y="301"/>
                    <a:pt x="2" y="25"/>
                    <a:pt x="2" y="24"/>
                  </a:cubicBezTo>
                  <a:cubicBezTo>
                    <a:pt x="3" y="23"/>
                    <a:pt x="20" y="6"/>
                    <a:pt x="23" y="3"/>
                  </a:cubicBezTo>
                  <a:close/>
                </a:path>
              </a:pathLst>
            </a:custGeom>
            <a:solidFill>
              <a:srgbClr val="AA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107" name="Freeform 167"/>
            <p:cNvSpPr>
              <a:spLocks/>
            </p:cNvSpPr>
            <p:nvPr/>
          </p:nvSpPr>
          <p:spPr bwMode="auto">
            <a:xfrm>
              <a:off x="1175" y="1717"/>
              <a:ext cx="335" cy="8"/>
            </a:xfrm>
            <a:custGeom>
              <a:avLst/>
              <a:gdLst>
                <a:gd name="T0" fmla="*/ 331 w 335"/>
                <a:gd name="T1" fmla="*/ 0 h 8"/>
                <a:gd name="T2" fmla="*/ 0 w 335"/>
                <a:gd name="T3" fmla="*/ 0 h 8"/>
                <a:gd name="T4" fmla="*/ 0 w 335"/>
                <a:gd name="T5" fmla="*/ 8 h 8"/>
                <a:gd name="T6" fmla="*/ 335 w 335"/>
                <a:gd name="T7" fmla="*/ 8 h 8"/>
                <a:gd name="T8" fmla="*/ 335 w 335"/>
                <a:gd name="T9" fmla="*/ 0 h 8"/>
                <a:gd name="T10" fmla="*/ 331 w 335"/>
                <a:gd name="T11" fmla="*/ 0 h 8"/>
                <a:gd name="T12" fmla="*/ 331 w 335"/>
                <a:gd name="T13" fmla="*/ 0 h 8"/>
                <a:gd name="T14" fmla="*/ 0 60000 65536"/>
                <a:gd name="T15" fmla="*/ 0 60000 65536"/>
                <a:gd name="T16" fmla="*/ 0 60000 65536"/>
                <a:gd name="T17" fmla="*/ 0 60000 65536"/>
                <a:gd name="T18" fmla="*/ 0 60000 65536"/>
                <a:gd name="T19" fmla="*/ 0 60000 65536"/>
                <a:gd name="T20" fmla="*/ 0 60000 65536"/>
                <a:gd name="T21" fmla="*/ 0 w 335"/>
                <a:gd name="T22" fmla="*/ 0 h 8"/>
                <a:gd name="T23" fmla="*/ 335 w 335"/>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5" h="8">
                  <a:moveTo>
                    <a:pt x="331" y="0"/>
                  </a:moveTo>
                  <a:lnTo>
                    <a:pt x="0" y="0"/>
                  </a:lnTo>
                  <a:lnTo>
                    <a:pt x="0" y="8"/>
                  </a:lnTo>
                  <a:lnTo>
                    <a:pt x="335" y="8"/>
                  </a:lnTo>
                  <a:lnTo>
                    <a:pt x="335" y="0"/>
                  </a:lnTo>
                  <a:lnTo>
                    <a:pt x="331" y="0"/>
                  </a:lnTo>
                  <a:close/>
                </a:path>
              </a:pathLst>
            </a:custGeom>
            <a:solidFill>
              <a:srgbClr val="AA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108" name="Freeform 168"/>
            <p:cNvSpPr>
              <a:spLocks/>
            </p:cNvSpPr>
            <p:nvPr/>
          </p:nvSpPr>
          <p:spPr bwMode="auto">
            <a:xfrm>
              <a:off x="1175" y="1342"/>
              <a:ext cx="335" cy="8"/>
            </a:xfrm>
            <a:custGeom>
              <a:avLst/>
              <a:gdLst>
                <a:gd name="T0" fmla="*/ 331 w 335"/>
                <a:gd name="T1" fmla="*/ 0 h 8"/>
                <a:gd name="T2" fmla="*/ 0 w 335"/>
                <a:gd name="T3" fmla="*/ 0 h 8"/>
                <a:gd name="T4" fmla="*/ 0 w 335"/>
                <a:gd name="T5" fmla="*/ 8 h 8"/>
                <a:gd name="T6" fmla="*/ 335 w 335"/>
                <a:gd name="T7" fmla="*/ 8 h 8"/>
                <a:gd name="T8" fmla="*/ 335 w 335"/>
                <a:gd name="T9" fmla="*/ 0 h 8"/>
                <a:gd name="T10" fmla="*/ 331 w 335"/>
                <a:gd name="T11" fmla="*/ 0 h 8"/>
                <a:gd name="T12" fmla="*/ 331 w 335"/>
                <a:gd name="T13" fmla="*/ 0 h 8"/>
                <a:gd name="T14" fmla="*/ 0 60000 65536"/>
                <a:gd name="T15" fmla="*/ 0 60000 65536"/>
                <a:gd name="T16" fmla="*/ 0 60000 65536"/>
                <a:gd name="T17" fmla="*/ 0 60000 65536"/>
                <a:gd name="T18" fmla="*/ 0 60000 65536"/>
                <a:gd name="T19" fmla="*/ 0 60000 65536"/>
                <a:gd name="T20" fmla="*/ 0 60000 65536"/>
                <a:gd name="T21" fmla="*/ 0 w 335"/>
                <a:gd name="T22" fmla="*/ 0 h 8"/>
                <a:gd name="T23" fmla="*/ 335 w 335"/>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5" h="8">
                  <a:moveTo>
                    <a:pt x="331" y="0"/>
                  </a:moveTo>
                  <a:lnTo>
                    <a:pt x="0" y="0"/>
                  </a:lnTo>
                  <a:lnTo>
                    <a:pt x="0" y="8"/>
                  </a:lnTo>
                  <a:lnTo>
                    <a:pt x="335" y="8"/>
                  </a:lnTo>
                  <a:lnTo>
                    <a:pt x="335" y="0"/>
                  </a:lnTo>
                  <a:lnTo>
                    <a:pt x="331" y="0"/>
                  </a:lnTo>
                  <a:close/>
                </a:path>
              </a:pathLst>
            </a:custGeom>
            <a:solidFill>
              <a:srgbClr val="AA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109" name="Freeform 169"/>
            <p:cNvSpPr>
              <a:spLocks/>
            </p:cNvSpPr>
            <p:nvPr/>
          </p:nvSpPr>
          <p:spPr bwMode="auto">
            <a:xfrm>
              <a:off x="1173" y="1715"/>
              <a:ext cx="339" cy="8"/>
            </a:xfrm>
            <a:custGeom>
              <a:avLst/>
              <a:gdLst>
                <a:gd name="T0" fmla="*/ 335 w 339"/>
                <a:gd name="T1" fmla="*/ 0 h 8"/>
                <a:gd name="T2" fmla="*/ 0 w 339"/>
                <a:gd name="T3" fmla="*/ 0 h 8"/>
                <a:gd name="T4" fmla="*/ 0 w 339"/>
                <a:gd name="T5" fmla="*/ 8 h 8"/>
                <a:gd name="T6" fmla="*/ 339 w 339"/>
                <a:gd name="T7" fmla="*/ 8 h 8"/>
                <a:gd name="T8" fmla="*/ 339 w 339"/>
                <a:gd name="T9" fmla="*/ 0 h 8"/>
                <a:gd name="T10" fmla="*/ 335 w 339"/>
                <a:gd name="T11" fmla="*/ 0 h 8"/>
                <a:gd name="T12" fmla="*/ 335 w 339"/>
                <a:gd name="T13" fmla="*/ 0 h 8"/>
                <a:gd name="T14" fmla="*/ 0 60000 65536"/>
                <a:gd name="T15" fmla="*/ 0 60000 65536"/>
                <a:gd name="T16" fmla="*/ 0 60000 65536"/>
                <a:gd name="T17" fmla="*/ 0 60000 65536"/>
                <a:gd name="T18" fmla="*/ 0 60000 65536"/>
                <a:gd name="T19" fmla="*/ 0 60000 65536"/>
                <a:gd name="T20" fmla="*/ 0 60000 65536"/>
                <a:gd name="T21" fmla="*/ 0 w 339"/>
                <a:gd name="T22" fmla="*/ 0 h 8"/>
                <a:gd name="T23" fmla="*/ 339 w 33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9" h="8">
                  <a:moveTo>
                    <a:pt x="335" y="0"/>
                  </a:moveTo>
                  <a:lnTo>
                    <a:pt x="0" y="0"/>
                  </a:lnTo>
                  <a:lnTo>
                    <a:pt x="0" y="8"/>
                  </a:lnTo>
                  <a:lnTo>
                    <a:pt x="339" y="8"/>
                  </a:lnTo>
                  <a:lnTo>
                    <a:pt x="339" y="0"/>
                  </a:lnTo>
                  <a:lnTo>
                    <a:pt x="335" y="0"/>
                  </a:lnTo>
                  <a:close/>
                </a:path>
              </a:pathLst>
            </a:custGeom>
            <a:solidFill>
              <a:srgbClr val="005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110" name="Freeform 170"/>
            <p:cNvSpPr>
              <a:spLocks/>
            </p:cNvSpPr>
            <p:nvPr/>
          </p:nvSpPr>
          <p:spPr bwMode="auto">
            <a:xfrm>
              <a:off x="1175" y="1340"/>
              <a:ext cx="339" cy="8"/>
            </a:xfrm>
            <a:custGeom>
              <a:avLst/>
              <a:gdLst>
                <a:gd name="T0" fmla="*/ 333 w 339"/>
                <a:gd name="T1" fmla="*/ 0 h 8"/>
                <a:gd name="T2" fmla="*/ 0 w 339"/>
                <a:gd name="T3" fmla="*/ 0 h 8"/>
                <a:gd name="T4" fmla="*/ 0 w 339"/>
                <a:gd name="T5" fmla="*/ 8 h 8"/>
                <a:gd name="T6" fmla="*/ 339 w 339"/>
                <a:gd name="T7" fmla="*/ 8 h 8"/>
                <a:gd name="T8" fmla="*/ 339 w 339"/>
                <a:gd name="T9" fmla="*/ 0 h 8"/>
                <a:gd name="T10" fmla="*/ 333 w 339"/>
                <a:gd name="T11" fmla="*/ 0 h 8"/>
                <a:gd name="T12" fmla="*/ 333 w 339"/>
                <a:gd name="T13" fmla="*/ 0 h 8"/>
                <a:gd name="T14" fmla="*/ 0 60000 65536"/>
                <a:gd name="T15" fmla="*/ 0 60000 65536"/>
                <a:gd name="T16" fmla="*/ 0 60000 65536"/>
                <a:gd name="T17" fmla="*/ 0 60000 65536"/>
                <a:gd name="T18" fmla="*/ 0 60000 65536"/>
                <a:gd name="T19" fmla="*/ 0 60000 65536"/>
                <a:gd name="T20" fmla="*/ 0 60000 65536"/>
                <a:gd name="T21" fmla="*/ 0 w 339"/>
                <a:gd name="T22" fmla="*/ 0 h 8"/>
                <a:gd name="T23" fmla="*/ 339 w 33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9" h="8">
                  <a:moveTo>
                    <a:pt x="333" y="0"/>
                  </a:moveTo>
                  <a:lnTo>
                    <a:pt x="0" y="0"/>
                  </a:lnTo>
                  <a:lnTo>
                    <a:pt x="0" y="8"/>
                  </a:lnTo>
                  <a:lnTo>
                    <a:pt x="339" y="8"/>
                  </a:lnTo>
                  <a:lnTo>
                    <a:pt x="339" y="0"/>
                  </a:lnTo>
                  <a:lnTo>
                    <a:pt x="333" y="0"/>
                  </a:lnTo>
                  <a:close/>
                </a:path>
              </a:pathLst>
            </a:custGeom>
            <a:solidFill>
              <a:srgbClr val="005A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111" name="Freeform 171"/>
            <p:cNvSpPr>
              <a:spLocks/>
            </p:cNvSpPr>
            <p:nvPr/>
          </p:nvSpPr>
          <p:spPr bwMode="auto">
            <a:xfrm>
              <a:off x="1191" y="1218"/>
              <a:ext cx="155" cy="76"/>
            </a:xfrm>
            <a:custGeom>
              <a:avLst/>
              <a:gdLst>
                <a:gd name="T0" fmla="*/ 367584716 w 77"/>
                <a:gd name="T1" fmla="*/ 0 h 38"/>
                <a:gd name="T2" fmla="*/ 4662593 w 77"/>
                <a:gd name="T3" fmla="*/ 0 h 38"/>
                <a:gd name="T4" fmla="*/ 0 w 77"/>
                <a:gd name="T5" fmla="*/ 8388608 h 38"/>
                <a:gd name="T6" fmla="*/ 0 w 77"/>
                <a:gd name="T7" fmla="*/ 159383552 h 38"/>
                <a:gd name="T8" fmla="*/ 9385739 w 77"/>
                <a:gd name="T9" fmla="*/ 159383552 h 38"/>
                <a:gd name="T10" fmla="*/ 9385739 w 77"/>
                <a:gd name="T11" fmla="*/ 12582912 h 38"/>
                <a:gd name="T12" fmla="*/ 372254806 w 77"/>
                <a:gd name="T13" fmla="*/ 12582912 h 38"/>
                <a:gd name="T14" fmla="*/ 372254806 w 77"/>
                <a:gd name="T15" fmla="*/ 0 h 38"/>
                <a:gd name="T16" fmla="*/ 367584716 w 77"/>
                <a:gd name="T17" fmla="*/ 0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38"/>
                <a:gd name="T29" fmla="*/ 77 w 77"/>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38">
                  <a:moveTo>
                    <a:pt x="76" y="0"/>
                  </a:moveTo>
                  <a:cubicBezTo>
                    <a:pt x="1" y="0"/>
                    <a:pt x="1" y="0"/>
                    <a:pt x="1" y="0"/>
                  </a:cubicBezTo>
                  <a:cubicBezTo>
                    <a:pt x="0" y="2"/>
                    <a:pt x="0" y="2"/>
                    <a:pt x="0" y="2"/>
                  </a:cubicBezTo>
                  <a:cubicBezTo>
                    <a:pt x="0" y="38"/>
                    <a:pt x="0" y="38"/>
                    <a:pt x="0" y="38"/>
                  </a:cubicBezTo>
                  <a:cubicBezTo>
                    <a:pt x="2" y="38"/>
                    <a:pt x="2" y="38"/>
                    <a:pt x="2" y="38"/>
                  </a:cubicBezTo>
                  <a:cubicBezTo>
                    <a:pt x="2" y="38"/>
                    <a:pt x="2" y="4"/>
                    <a:pt x="2" y="3"/>
                  </a:cubicBezTo>
                  <a:cubicBezTo>
                    <a:pt x="4" y="3"/>
                    <a:pt x="77" y="3"/>
                    <a:pt x="77" y="3"/>
                  </a:cubicBezTo>
                  <a:cubicBezTo>
                    <a:pt x="77" y="0"/>
                    <a:pt x="77" y="0"/>
                    <a:pt x="77" y="0"/>
                  </a:cubicBezTo>
                  <a:lnTo>
                    <a:pt x="76" y="0"/>
                  </a:lnTo>
                  <a:close/>
                </a:path>
              </a:pathLst>
            </a:custGeom>
            <a:solidFill>
              <a:srgbClr val="AA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112" name="Freeform 172"/>
            <p:cNvSpPr>
              <a:spLocks/>
            </p:cNvSpPr>
            <p:nvPr/>
          </p:nvSpPr>
          <p:spPr bwMode="auto">
            <a:xfrm>
              <a:off x="1219" y="1375"/>
              <a:ext cx="65" cy="157"/>
            </a:xfrm>
            <a:custGeom>
              <a:avLst/>
              <a:gdLst>
                <a:gd name="T0" fmla="*/ 23 w 65"/>
                <a:gd name="T1" fmla="*/ 157 h 157"/>
                <a:gd name="T2" fmla="*/ 23 w 65"/>
                <a:gd name="T3" fmla="*/ 40 h 157"/>
                <a:gd name="T4" fmla="*/ 0 w 65"/>
                <a:gd name="T5" fmla="*/ 40 h 157"/>
                <a:gd name="T6" fmla="*/ 33 w 65"/>
                <a:gd name="T7" fmla="*/ 0 h 157"/>
                <a:gd name="T8" fmla="*/ 65 w 65"/>
                <a:gd name="T9" fmla="*/ 40 h 157"/>
                <a:gd name="T10" fmla="*/ 41 w 65"/>
                <a:gd name="T11" fmla="*/ 40 h 157"/>
                <a:gd name="T12" fmla="*/ 41 w 65"/>
                <a:gd name="T13" fmla="*/ 130 h 157"/>
                <a:gd name="T14" fmla="*/ 23 w 65"/>
                <a:gd name="T15" fmla="*/ 157 h 157"/>
                <a:gd name="T16" fmla="*/ 23 w 65"/>
                <a:gd name="T17" fmla="*/ 157 h 1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157"/>
                <a:gd name="T29" fmla="*/ 65 w 65"/>
                <a:gd name="T30" fmla="*/ 157 h 1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157">
                  <a:moveTo>
                    <a:pt x="23" y="157"/>
                  </a:moveTo>
                  <a:lnTo>
                    <a:pt x="23" y="40"/>
                  </a:lnTo>
                  <a:lnTo>
                    <a:pt x="0" y="40"/>
                  </a:lnTo>
                  <a:lnTo>
                    <a:pt x="33" y="0"/>
                  </a:lnTo>
                  <a:lnTo>
                    <a:pt x="65" y="40"/>
                  </a:lnTo>
                  <a:lnTo>
                    <a:pt x="41" y="40"/>
                  </a:lnTo>
                  <a:lnTo>
                    <a:pt x="41" y="130"/>
                  </a:lnTo>
                  <a:lnTo>
                    <a:pt x="23" y="1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113" name="Freeform 173"/>
            <p:cNvSpPr>
              <a:spLocks/>
            </p:cNvSpPr>
            <p:nvPr/>
          </p:nvSpPr>
          <p:spPr bwMode="auto">
            <a:xfrm>
              <a:off x="1340" y="1405"/>
              <a:ext cx="157" cy="64"/>
            </a:xfrm>
            <a:custGeom>
              <a:avLst/>
              <a:gdLst>
                <a:gd name="T0" fmla="*/ 0 w 157"/>
                <a:gd name="T1" fmla="*/ 22 h 64"/>
                <a:gd name="T2" fmla="*/ 117 w 157"/>
                <a:gd name="T3" fmla="*/ 22 h 64"/>
                <a:gd name="T4" fmla="*/ 117 w 157"/>
                <a:gd name="T5" fmla="*/ 0 h 64"/>
                <a:gd name="T6" fmla="*/ 157 w 157"/>
                <a:gd name="T7" fmla="*/ 32 h 64"/>
                <a:gd name="T8" fmla="*/ 117 w 157"/>
                <a:gd name="T9" fmla="*/ 64 h 64"/>
                <a:gd name="T10" fmla="*/ 117 w 157"/>
                <a:gd name="T11" fmla="*/ 40 h 64"/>
                <a:gd name="T12" fmla="*/ 27 w 157"/>
                <a:gd name="T13" fmla="*/ 40 h 64"/>
                <a:gd name="T14" fmla="*/ 0 w 157"/>
                <a:gd name="T15" fmla="*/ 22 h 64"/>
                <a:gd name="T16" fmla="*/ 0 w 157"/>
                <a:gd name="T17" fmla="*/ 22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7"/>
                <a:gd name="T28" fmla="*/ 0 h 64"/>
                <a:gd name="T29" fmla="*/ 157 w 157"/>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7" h="64">
                  <a:moveTo>
                    <a:pt x="0" y="22"/>
                  </a:moveTo>
                  <a:lnTo>
                    <a:pt x="117" y="22"/>
                  </a:lnTo>
                  <a:lnTo>
                    <a:pt x="117" y="0"/>
                  </a:lnTo>
                  <a:lnTo>
                    <a:pt x="157" y="32"/>
                  </a:lnTo>
                  <a:lnTo>
                    <a:pt x="117" y="64"/>
                  </a:lnTo>
                  <a:lnTo>
                    <a:pt x="117" y="40"/>
                  </a:lnTo>
                  <a:lnTo>
                    <a:pt x="27" y="40"/>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114" name="Freeform 174"/>
            <p:cNvSpPr>
              <a:spLocks/>
            </p:cNvSpPr>
            <p:nvPr/>
          </p:nvSpPr>
          <p:spPr bwMode="auto">
            <a:xfrm>
              <a:off x="1399" y="1532"/>
              <a:ext cx="64" cy="157"/>
            </a:xfrm>
            <a:custGeom>
              <a:avLst/>
              <a:gdLst>
                <a:gd name="T0" fmla="*/ 42 w 64"/>
                <a:gd name="T1" fmla="*/ 0 h 157"/>
                <a:gd name="T2" fmla="*/ 42 w 64"/>
                <a:gd name="T3" fmla="*/ 116 h 157"/>
                <a:gd name="T4" fmla="*/ 64 w 64"/>
                <a:gd name="T5" fmla="*/ 116 h 157"/>
                <a:gd name="T6" fmla="*/ 32 w 64"/>
                <a:gd name="T7" fmla="*/ 157 h 157"/>
                <a:gd name="T8" fmla="*/ 0 w 64"/>
                <a:gd name="T9" fmla="*/ 116 h 157"/>
                <a:gd name="T10" fmla="*/ 24 w 64"/>
                <a:gd name="T11" fmla="*/ 116 h 157"/>
                <a:gd name="T12" fmla="*/ 24 w 64"/>
                <a:gd name="T13" fmla="*/ 26 h 157"/>
                <a:gd name="T14" fmla="*/ 22 w 64"/>
                <a:gd name="T15" fmla="*/ 26 h 157"/>
                <a:gd name="T16" fmla="*/ 42 w 64"/>
                <a:gd name="T17" fmla="*/ 0 h 157"/>
                <a:gd name="T18" fmla="*/ 42 w 64"/>
                <a:gd name="T19" fmla="*/ 0 h 1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157"/>
                <a:gd name="T32" fmla="*/ 64 w 64"/>
                <a:gd name="T33" fmla="*/ 157 h 1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157">
                  <a:moveTo>
                    <a:pt x="42" y="0"/>
                  </a:moveTo>
                  <a:lnTo>
                    <a:pt x="42" y="116"/>
                  </a:lnTo>
                  <a:lnTo>
                    <a:pt x="64" y="116"/>
                  </a:lnTo>
                  <a:lnTo>
                    <a:pt x="32" y="157"/>
                  </a:lnTo>
                  <a:lnTo>
                    <a:pt x="0" y="116"/>
                  </a:lnTo>
                  <a:lnTo>
                    <a:pt x="24" y="116"/>
                  </a:lnTo>
                  <a:lnTo>
                    <a:pt x="24" y="26"/>
                  </a:lnTo>
                  <a:lnTo>
                    <a:pt x="22" y="26"/>
                  </a:ln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115" name="Freeform 175"/>
            <p:cNvSpPr>
              <a:spLocks/>
            </p:cNvSpPr>
            <p:nvPr/>
          </p:nvSpPr>
          <p:spPr bwMode="auto">
            <a:xfrm>
              <a:off x="1187" y="1594"/>
              <a:ext cx="155" cy="64"/>
            </a:xfrm>
            <a:custGeom>
              <a:avLst/>
              <a:gdLst>
                <a:gd name="T0" fmla="*/ 155 w 155"/>
                <a:gd name="T1" fmla="*/ 40 h 64"/>
                <a:gd name="T2" fmla="*/ 38 w 155"/>
                <a:gd name="T3" fmla="*/ 40 h 64"/>
                <a:gd name="T4" fmla="*/ 38 w 155"/>
                <a:gd name="T5" fmla="*/ 64 h 64"/>
                <a:gd name="T6" fmla="*/ 0 w 155"/>
                <a:gd name="T7" fmla="*/ 32 h 64"/>
                <a:gd name="T8" fmla="*/ 38 w 155"/>
                <a:gd name="T9" fmla="*/ 0 h 64"/>
                <a:gd name="T10" fmla="*/ 38 w 155"/>
                <a:gd name="T11" fmla="*/ 24 h 64"/>
                <a:gd name="T12" fmla="*/ 129 w 155"/>
                <a:gd name="T13" fmla="*/ 24 h 64"/>
                <a:gd name="T14" fmla="*/ 155 w 155"/>
                <a:gd name="T15" fmla="*/ 40 h 64"/>
                <a:gd name="T16" fmla="*/ 155 w 155"/>
                <a:gd name="T17" fmla="*/ 40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5"/>
                <a:gd name="T28" fmla="*/ 0 h 64"/>
                <a:gd name="T29" fmla="*/ 155 w 155"/>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5" h="64">
                  <a:moveTo>
                    <a:pt x="155" y="40"/>
                  </a:moveTo>
                  <a:lnTo>
                    <a:pt x="38" y="40"/>
                  </a:lnTo>
                  <a:lnTo>
                    <a:pt x="38" y="64"/>
                  </a:lnTo>
                  <a:lnTo>
                    <a:pt x="0" y="32"/>
                  </a:lnTo>
                  <a:lnTo>
                    <a:pt x="38" y="0"/>
                  </a:lnTo>
                  <a:lnTo>
                    <a:pt x="38" y="24"/>
                  </a:lnTo>
                  <a:lnTo>
                    <a:pt x="129" y="24"/>
                  </a:lnTo>
                  <a:lnTo>
                    <a:pt x="155"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116" name="Freeform 176"/>
            <p:cNvSpPr>
              <a:spLocks noEditPoints="1"/>
            </p:cNvSpPr>
            <p:nvPr/>
          </p:nvSpPr>
          <p:spPr bwMode="auto">
            <a:xfrm>
              <a:off x="1244" y="1427"/>
              <a:ext cx="197" cy="207"/>
            </a:xfrm>
            <a:custGeom>
              <a:avLst/>
              <a:gdLst>
                <a:gd name="T0" fmla="*/ 0 w 98"/>
                <a:gd name="T1" fmla="*/ 243660227 h 103"/>
                <a:gd name="T2" fmla="*/ 230919259 w 98"/>
                <a:gd name="T3" fmla="*/ 480484718 h 103"/>
                <a:gd name="T4" fmla="*/ 459643771 w 98"/>
                <a:gd name="T5" fmla="*/ 243660227 h 103"/>
                <a:gd name="T6" fmla="*/ 230919259 w 98"/>
                <a:gd name="T7" fmla="*/ 0 h 103"/>
                <a:gd name="T8" fmla="*/ 0 w 98"/>
                <a:gd name="T9" fmla="*/ 243660227 h 103"/>
                <a:gd name="T10" fmla="*/ 37030353 w 98"/>
                <a:gd name="T11" fmla="*/ 243660227 h 103"/>
                <a:gd name="T12" fmla="*/ 230919259 w 98"/>
                <a:gd name="T13" fmla="*/ 36885286 h 103"/>
                <a:gd name="T14" fmla="*/ 422604698 w 98"/>
                <a:gd name="T15" fmla="*/ 243660227 h 103"/>
                <a:gd name="T16" fmla="*/ 230919259 w 98"/>
                <a:gd name="T17" fmla="*/ 443597228 h 103"/>
                <a:gd name="T18" fmla="*/ 37030353 w 98"/>
                <a:gd name="T19" fmla="*/ 243660227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8"/>
                <a:gd name="T31" fmla="*/ 0 h 103"/>
                <a:gd name="T32" fmla="*/ 98 w 98"/>
                <a:gd name="T33" fmla="*/ 103 h 1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8" h="103">
                  <a:moveTo>
                    <a:pt x="0" y="52"/>
                  </a:moveTo>
                  <a:cubicBezTo>
                    <a:pt x="0" y="80"/>
                    <a:pt x="22" y="103"/>
                    <a:pt x="49" y="103"/>
                  </a:cubicBezTo>
                  <a:cubicBezTo>
                    <a:pt x="76" y="103"/>
                    <a:pt x="98" y="80"/>
                    <a:pt x="98" y="52"/>
                  </a:cubicBezTo>
                  <a:cubicBezTo>
                    <a:pt x="98" y="23"/>
                    <a:pt x="76" y="0"/>
                    <a:pt x="49" y="0"/>
                  </a:cubicBezTo>
                  <a:cubicBezTo>
                    <a:pt x="22" y="0"/>
                    <a:pt x="0" y="23"/>
                    <a:pt x="0" y="52"/>
                  </a:cubicBezTo>
                  <a:close/>
                  <a:moveTo>
                    <a:pt x="8" y="52"/>
                  </a:moveTo>
                  <a:cubicBezTo>
                    <a:pt x="8" y="27"/>
                    <a:pt x="26" y="8"/>
                    <a:pt x="49" y="8"/>
                  </a:cubicBezTo>
                  <a:cubicBezTo>
                    <a:pt x="71" y="8"/>
                    <a:pt x="90" y="27"/>
                    <a:pt x="90" y="52"/>
                  </a:cubicBezTo>
                  <a:cubicBezTo>
                    <a:pt x="90" y="75"/>
                    <a:pt x="71" y="95"/>
                    <a:pt x="49" y="95"/>
                  </a:cubicBezTo>
                  <a:cubicBezTo>
                    <a:pt x="26" y="95"/>
                    <a:pt x="8" y="75"/>
                    <a:pt x="8" y="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117" name="Freeform 177"/>
            <p:cNvSpPr>
              <a:spLocks/>
            </p:cNvSpPr>
            <p:nvPr/>
          </p:nvSpPr>
          <p:spPr bwMode="auto">
            <a:xfrm>
              <a:off x="1223" y="1379"/>
              <a:ext cx="63" cy="157"/>
            </a:xfrm>
            <a:custGeom>
              <a:avLst/>
              <a:gdLst>
                <a:gd name="T0" fmla="*/ 23 w 63"/>
                <a:gd name="T1" fmla="*/ 157 h 157"/>
                <a:gd name="T2" fmla="*/ 23 w 63"/>
                <a:gd name="T3" fmla="*/ 38 h 157"/>
                <a:gd name="T4" fmla="*/ 0 w 63"/>
                <a:gd name="T5" fmla="*/ 38 h 157"/>
                <a:gd name="T6" fmla="*/ 33 w 63"/>
                <a:gd name="T7" fmla="*/ 0 h 157"/>
                <a:gd name="T8" fmla="*/ 63 w 63"/>
                <a:gd name="T9" fmla="*/ 38 h 157"/>
                <a:gd name="T10" fmla="*/ 39 w 63"/>
                <a:gd name="T11" fmla="*/ 38 h 157"/>
                <a:gd name="T12" fmla="*/ 39 w 63"/>
                <a:gd name="T13" fmla="*/ 130 h 157"/>
                <a:gd name="T14" fmla="*/ 23 w 63"/>
                <a:gd name="T15" fmla="*/ 157 h 157"/>
                <a:gd name="T16" fmla="*/ 23 w 63"/>
                <a:gd name="T17" fmla="*/ 157 h 1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157"/>
                <a:gd name="T29" fmla="*/ 63 w 63"/>
                <a:gd name="T30" fmla="*/ 157 h 1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157">
                  <a:moveTo>
                    <a:pt x="23" y="157"/>
                  </a:moveTo>
                  <a:lnTo>
                    <a:pt x="23" y="38"/>
                  </a:lnTo>
                  <a:lnTo>
                    <a:pt x="0" y="38"/>
                  </a:lnTo>
                  <a:lnTo>
                    <a:pt x="33" y="0"/>
                  </a:lnTo>
                  <a:lnTo>
                    <a:pt x="63" y="38"/>
                  </a:lnTo>
                  <a:lnTo>
                    <a:pt x="39" y="38"/>
                  </a:lnTo>
                  <a:lnTo>
                    <a:pt x="39" y="130"/>
                  </a:lnTo>
                  <a:lnTo>
                    <a:pt x="23" y="1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118" name="Freeform 178"/>
            <p:cNvSpPr>
              <a:spLocks/>
            </p:cNvSpPr>
            <p:nvPr/>
          </p:nvSpPr>
          <p:spPr bwMode="auto">
            <a:xfrm>
              <a:off x="1344" y="1409"/>
              <a:ext cx="155" cy="64"/>
            </a:xfrm>
            <a:custGeom>
              <a:avLst/>
              <a:gdLst>
                <a:gd name="T0" fmla="*/ 0 w 155"/>
                <a:gd name="T1" fmla="*/ 22 h 64"/>
                <a:gd name="T2" fmla="*/ 117 w 155"/>
                <a:gd name="T3" fmla="*/ 22 h 64"/>
                <a:gd name="T4" fmla="*/ 117 w 155"/>
                <a:gd name="T5" fmla="*/ 0 h 64"/>
                <a:gd name="T6" fmla="*/ 155 w 155"/>
                <a:gd name="T7" fmla="*/ 32 h 64"/>
                <a:gd name="T8" fmla="*/ 117 w 155"/>
                <a:gd name="T9" fmla="*/ 64 h 64"/>
                <a:gd name="T10" fmla="*/ 117 w 155"/>
                <a:gd name="T11" fmla="*/ 40 h 64"/>
                <a:gd name="T12" fmla="*/ 27 w 155"/>
                <a:gd name="T13" fmla="*/ 40 h 64"/>
                <a:gd name="T14" fmla="*/ 0 w 155"/>
                <a:gd name="T15" fmla="*/ 22 h 64"/>
                <a:gd name="T16" fmla="*/ 0 w 155"/>
                <a:gd name="T17" fmla="*/ 22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5"/>
                <a:gd name="T28" fmla="*/ 0 h 64"/>
                <a:gd name="T29" fmla="*/ 155 w 155"/>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5" h="64">
                  <a:moveTo>
                    <a:pt x="0" y="22"/>
                  </a:moveTo>
                  <a:lnTo>
                    <a:pt x="117" y="22"/>
                  </a:lnTo>
                  <a:lnTo>
                    <a:pt x="117" y="0"/>
                  </a:lnTo>
                  <a:lnTo>
                    <a:pt x="155" y="32"/>
                  </a:lnTo>
                  <a:lnTo>
                    <a:pt x="117" y="64"/>
                  </a:lnTo>
                  <a:lnTo>
                    <a:pt x="117" y="40"/>
                  </a:lnTo>
                  <a:lnTo>
                    <a:pt x="27" y="40"/>
                  </a:lnTo>
                  <a:lnTo>
                    <a:pt x="0"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119" name="Freeform 179"/>
            <p:cNvSpPr>
              <a:spLocks/>
            </p:cNvSpPr>
            <p:nvPr/>
          </p:nvSpPr>
          <p:spPr bwMode="auto">
            <a:xfrm>
              <a:off x="1403" y="1536"/>
              <a:ext cx="64" cy="155"/>
            </a:xfrm>
            <a:custGeom>
              <a:avLst/>
              <a:gdLst>
                <a:gd name="T0" fmla="*/ 40 w 64"/>
                <a:gd name="T1" fmla="*/ 0 h 155"/>
                <a:gd name="T2" fmla="*/ 40 w 64"/>
                <a:gd name="T3" fmla="*/ 116 h 155"/>
                <a:gd name="T4" fmla="*/ 64 w 64"/>
                <a:gd name="T5" fmla="*/ 116 h 155"/>
                <a:gd name="T6" fmla="*/ 32 w 64"/>
                <a:gd name="T7" fmla="*/ 155 h 155"/>
                <a:gd name="T8" fmla="*/ 0 w 64"/>
                <a:gd name="T9" fmla="*/ 116 h 155"/>
                <a:gd name="T10" fmla="*/ 24 w 64"/>
                <a:gd name="T11" fmla="*/ 116 h 155"/>
                <a:gd name="T12" fmla="*/ 24 w 64"/>
                <a:gd name="T13" fmla="*/ 24 h 155"/>
                <a:gd name="T14" fmla="*/ 20 w 64"/>
                <a:gd name="T15" fmla="*/ 24 h 155"/>
                <a:gd name="T16" fmla="*/ 40 w 64"/>
                <a:gd name="T17" fmla="*/ 0 h 155"/>
                <a:gd name="T18" fmla="*/ 40 w 64"/>
                <a:gd name="T19" fmla="*/ 0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155"/>
                <a:gd name="T32" fmla="*/ 64 w 64"/>
                <a:gd name="T33" fmla="*/ 155 h 1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155">
                  <a:moveTo>
                    <a:pt x="40" y="0"/>
                  </a:moveTo>
                  <a:lnTo>
                    <a:pt x="40" y="116"/>
                  </a:lnTo>
                  <a:lnTo>
                    <a:pt x="64" y="116"/>
                  </a:lnTo>
                  <a:lnTo>
                    <a:pt x="32" y="155"/>
                  </a:lnTo>
                  <a:lnTo>
                    <a:pt x="0" y="116"/>
                  </a:lnTo>
                  <a:lnTo>
                    <a:pt x="24" y="116"/>
                  </a:lnTo>
                  <a:lnTo>
                    <a:pt x="24" y="24"/>
                  </a:lnTo>
                  <a:lnTo>
                    <a:pt x="20" y="24"/>
                  </a:lnTo>
                  <a:lnTo>
                    <a:pt x="4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120" name="Freeform 180"/>
            <p:cNvSpPr>
              <a:spLocks/>
            </p:cNvSpPr>
            <p:nvPr/>
          </p:nvSpPr>
          <p:spPr bwMode="auto">
            <a:xfrm>
              <a:off x="1189" y="1598"/>
              <a:ext cx="157" cy="64"/>
            </a:xfrm>
            <a:custGeom>
              <a:avLst/>
              <a:gdLst>
                <a:gd name="T0" fmla="*/ 157 w 157"/>
                <a:gd name="T1" fmla="*/ 40 h 64"/>
                <a:gd name="T2" fmla="*/ 41 w 157"/>
                <a:gd name="T3" fmla="*/ 40 h 64"/>
                <a:gd name="T4" fmla="*/ 41 w 157"/>
                <a:gd name="T5" fmla="*/ 64 h 64"/>
                <a:gd name="T6" fmla="*/ 0 w 157"/>
                <a:gd name="T7" fmla="*/ 30 h 64"/>
                <a:gd name="T8" fmla="*/ 41 w 157"/>
                <a:gd name="T9" fmla="*/ 0 h 64"/>
                <a:gd name="T10" fmla="*/ 41 w 157"/>
                <a:gd name="T11" fmla="*/ 24 h 64"/>
                <a:gd name="T12" fmla="*/ 131 w 157"/>
                <a:gd name="T13" fmla="*/ 24 h 64"/>
                <a:gd name="T14" fmla="*/ 157 w 157"/>
                <a:gd name="T15" fmla="*/ 40 h 64"/>
                <a:gd name="T16" fmla="*/ 157 w 157"/>
                <a:gd name="T17" fmla="*/ 40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7"/>
                <a:gd name="T28" fmla="*/ 0 h 64"/>
                <a:gd name="T29" fmla="*/ 157 w 157"/>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7" h="64">
                  <a:moveTo>
                    <a:pt x="157" y="40"/>
                  </a:moveTo>
                  <a:lnTo>
                    <a:pt x="41" y="40"/>
                  </a:lnTo>
                  <a:lnTo>
                    <a:pt x="41" y="64"/>
                  </a:lnTo>
                  <a:lnTo>
                    <a:pt x="0" y="30"/>
                  </a:lnTo>
                  <a:lnTo>
                    <a:pt x="41" y="0"/>
                  </a:lnTo>
                  <a:lnTo>
                    <a:pt x="41" y="24"/>
                  </a:lnTo>
                  <a:lnTo>
                    <a:pt x="131" y="24"/>
                  </a:lnTo>
                  <a:lnTo>
                    <a:pt x="157"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121" name="Freeform 181"/>
            <p:cNvSpPr>
              <a:spLocks noEditPoints="1"/>
            </p:cNvSpPr>
            <p:nvPr/>
          </p:nvSpPr>
          <p:spPr bwMode="auto">
            <a:xfrm>
              <a:off x="1246" y="1431"/>
              <a:ext cx="197" cy="207"/>
            </a:xfrm>
            <a:custGeom>
              <a:avLst/>
              <a:gdLst>
                <a:gd name="T0" fmla="*/ 0 w 98"/>
                <a:gd name="T1" fmla="*/ 236789159 h 103"/>
                <a:gd name="T2" fmla="*/ 230919259 w 98"/>
                <a:gd name="T3" fmla="*/ 480484718 h 103"/>
                <a:gd name="T4" fmla="*/ 459643771 w 98"/>
                <a:gd name="T5" fmla="*/ 236789159 h 103"/>
                <a:gd name="T6" fmla="*/ 230919259 w 98"/>
                <a:gd name="T7" fmla="*/ 0 h 103"/>
                <a:gd name="T8" fmla="*/ 0 w 98"/>
                <a:gd name="T9" fmla="*/ 236789159 h 103"/>
                <a:gd name="T10" fmla="*/ 37030353 w 98"/>
                <a:gd name="T11" fmla="*/ 236789159 h 103"/>
                <a:gd name="T12" fmla="*/ 230919259 w 98"/>
                <a:gd name="T13" fmla="*/ 36885286 h 103"/>
                <a:gd name="T14" fmla="*/ 422604698 w 98"/>
                <a:gd name="T15" fmla="*/ 236789159 h 103"/>
                <a:gd name="T16" fmla="*/ 230919259 w 98"/>
                <a:gd name="T17" fmla="*/ 443597228 h 103"/>
                <a:gd name="T18" fmla="*/ 37030353 w 98"/>
                <a:gd name="T19" fmla="*/ 236789159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8"/>
                <a:gd name="T31" fmla="*/ 0 h 103"/>
                <a:gd name="T32" fmla="*/ 98 w 98"/>
                <a:gd name="T33" fmla="*/ 103 h 1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8" h="103">
                  <a:moveTo>
                    <a:pt x="0" y="51"/>
                  </a:moveTo>
                  <a:cubicBezTo>
                    <a:pt x="0" y="80"/>
                    <a:pt x="22" y="103"/>
                    <a:pt x="49" y="103"/>
                  </a:cubicBezTo>
                  <a:cubicBezTo>
                    <a:pt x="76" y="103"/>
                    <a:pt x="98" y="80"/>
                    <a:pt x="98" y="51"/>
                  </a:cubicBezTo>
                  <a:cubicBezTo>
                    <a:pt x="98" y="23"/>
                    <a:pt x="76" y="0"/>
                    <a:pt x="49" y="0"/>
                  </a:cubicBezTo>
                  <a:cubicBezTo>
                    <a:pt x="22" y="0"/>
                    <a:pt x="0" y="23"/>
                    <a:pt x="0" y="51"/>
                  </a:cubicBezTo>
                  <a:close/>
                  <a:moveTo>
                    <a:pt x="8" y="51"/>
                  </a:moveTo>
                  <a:cubicBezTo>
                    <a:pt x="8" y="27"/>
                    <a:pt x="27" y="8"/>
                    <a:pt x="49" y="8"/>
                  </a:cubicBezTo>
                  <a:cubicBezTo>
                    <a:pt x="72" y="8"/>
                    <a:pt x="90" y="27"/>
                    <a:pt x="90" y="51"/>
                  </a:cubicBezTo>
                  <a:cubicBezTo>
                    <a:pt x="90" y="75"/>
                    <a:pt x="72" y="95"/>
                    <a:pt x="49" y="95"/>
                  </a:cubicBezTo>
                  <a:cubicBezTo>
                    <a:pt x="27" y="95"/>
                    <a:pt x="8" y="75"/>
                    <a:pt x="8" y="5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grpSp>
          <p:nvGrpSpPr>
            <p:cNvPr id="122" name="Group 182"/>
            <p:cNvGrpSpPr>
              <a:grpSpLocks noChangeAspect="1"/>
            </p:cNvGrpSpPr>
            <p:nvPr/>
          </p:nvGrpSpPr>
          <p:grpSpPr bwMode="auto">
            <a:xfrm>
              <a:off x="1274" y="1494"/>
              <a:ext cx="141" cy="77"/>
              <a:chOff x="2628" y="2023"/>
              <a:chExt cx="503" cy="276"/>
            </a:xfrm>
          </p:grpSpPr>
          <p:sp>
            <p:nvSpPr>
              <p:cNvPr id="126" name="AutoShape 183"/>
              <p:cNvSpPr>
                <a:spLocks noChangeAspect="1" noChangeArrowheads="1" noTextEdit="1"/>
              </p:cNvSpPr>
              <p:nvPr/>
            </p:nvSpPr>
            <p:spPr bwMode="auto">
              <a:xfrm>
                <a:off x="2628" y="2023"/>
                <a:ext cx="503"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127" name="Freeform 184"/>
              <p:cNvSpPr>
                <a:spLocks/>
              </p:cNvSpPr>
              <p:nvPr/>
            </p:nvSpPr>
            <p:spPr bwMode="auto">
              <a:xfrm>
                <a:off x="2628" y="2023"/>
                <a:ext cx="234" cy="276"/>
              </a:xfrm>
              <a:custGeom>
                <a:avLst/>
                <a:gdLst>
                  <a:gd name="T0" fmla="*/ 2147483647 w 99"/>
                  <a:gd name="T1" fmla="*/ 2147483647 h 117"/>
                  <a:gd name="T2" fmla="*/ 2147483647 w 99"/>
                  <a:gd name="T3" fmla="*/ 2147483647 h 117"/>
                  <a:gd name="T4" fmla="*/ 2147483647 w 99"/>
                  <a:gd name="T5" fmla="*/ 2147483647 h 117"/>
                  <a:gd name="T6" fmla="*/ 2147483647 w 99"/>
                  <a:gd name="T7" fmla="*/ 2147483647 h 117"/>
                  <a:gd name="T8" fmla="*/ 2147483647 w 99"/>
                  <a:gd name="T9" fmla="*/ 2147483647 h 117"/>
                  <a:gd name="T10" fmla="*/ 975770888 w 99"/>
                  <a:gd name="T11" fmla="*/ 2147483647 h 117"/>
                  <a:gd name="T12" fmla="*/ 0 w 99"/>
                  <a:gd name="T13" fmla="*/ 2147483647 h 117"/>
                  <a:gd name="T14" fmla="*/ 1192818347 w 99"/>
                  <a:gd name="T15" fmla="*/ 2147483647 h 117"/>
                  <a:gd name="T16" fmla="*/ 2147483647 w 99"/>
                  <a:gd name="T17" fmla="*/ 1136679947 h 117"/>
                  <a:gd name="T18" fmla="*/ 2147483647 w 99"/>
                  <a:gd name="T19" fmla="*/ 0 h 117"/>
                  <a:gd name="T20" fmla="*/ 2147483647 w 99"/>
                  <a:gd name="T21" fmla="*/ 1422401354 h 117"/>
                  <a:gd name="T22" fmla="*/ 2147483647 w 99"/>
                  <a:gd name="T23" fmla="*/ 2147483647 h 117"/>
                  <a:gd name="T24" fmla="*/ 2147483647 w 99"/>
                  <a:gd name="T25" fmla="*/ 2147483647 h 117"/>
                  <a:gd name="T26" fmla="*/ 2147483647 w 99"/>
                  <a:gd name="T27" fmla="*/ 2147483647 h 117"/>
                  <a:gd name="T28" fmla="*/ 2147483647 w 99"/>
                  <a:gd name="T29" fmla="*/ 2078059945 h 117"/>
                  <a:gd name="T30" fmla="*/ 2147483647 w 99"/>
                  <a:gd name="T31" fmla="*/ 2147483647 h 117"/>
                  <a:gd name="T32" fmla="*/ 2147483647 w 99"/>
                  <a:gd name="T33" fmla="*/ 2147483647 h 117"/>
                  <a:gd name="T34" fmla="*/ 2147483647 w 99"/>
                  <a:gd name="T35" fmla="*/ 2147483647 h 117"/>
                  <a:gd name="T36" fmla="*/ 2147483647 w 99"/>
                  <a:gd name="T37" fmla="*/ 2147483647 h 117"/>
                  <a:gd name="T38" fmla="*/ 2147483647 w 99"/>
                  <a:gd name="T39" fmla="*/ 2147483647 h 117"/>
                  <a:gd name="T40" fmla="*/ 2147483647 w 99"/>
                  <a:gd name="T41" fmla="*/ 2147483647 h 117"/>
                  <a:gd name="T42" fmla="*/ 2147483647 w 99"/>
                  <a:gd name="T43" fmla="*/ 2147483647 h 117"/>
                  <a:gd name="T44" fmla="*/ 2147483647 w 99"/>
                  <a:gd name="T45" fmla="*/ 2147483647 h 11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9"/>
                  <a:gd name="T70" fmla="*/ 0 h 117"/>
                  <a:gd name="T71" fmla="*/ 99 w 99"/>
                  <a:gd name="T72" fmla="*/ 117 h 11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9" h="117">
                    <a:moveTo>
                      <a:pt x="85" y="75"/>
                    </a:moveTo>
                    <a:cubicBezTo>
                      <a:pt x="99" y="79"/>
                      <a:pt x="99" y="79"/>
                      <a:pt x="99" y="79"/>
                    </a:cubicBezTo>
                    <a:cubicBezTo>
                      <a:pt x="96" y="91"/>
                      <a:pt x="91" y="101"/>
                      <a:pt x="83" y="107"/>
                    </a:cubicBezTo>
                    <a:cubicBezTo>
                      <a:pt x="74" y="113"/>
                      <a:pt x="65" y="117"/>
                      <a:pt x="53" y="117"/>
                    </a:cubicBezTo>
                    <a:cubicBezTo>
                      <a:pt x="41" y="117"/>
                      <a:pt x="31" y="114"/>
                      <a:pt x="23" y="109"/>
                    </a:cubicBezTo>
                    <a:cubicBezTo>
                      <a:pt x="16" y="104"/>
                      <a:pt x="10" y="97"/>
                      <a:pt x="6" y="88"/>
                    </a:cubicBezTo>
                    <a:cubicBezTo>
                      <a:pt x="2" y="78"/>
                      <a:pt x="0" y="68"/>
                      <a:pt x="0" y="58"/>
                    </a:cubicBezTo>
                    <a:cubicBezTo>
                      <a:pt x="0" y="46"/>
                      <a:pt x="2" y="36"/>
                      <a:pt x="7" y="27"/>
                    </a:cubicBezTo>
                    <a:cubicBezTo>
                      <a:pt x="11" y="18"/>
                      <a:pt x="17" y="12"/>
                      <a:pt x="26" y="7"/>
                    </a:cubicBezTo>
                    <a:cubicBezTo>
                      <a:pt x="34" y="2"/>
                      <a:pt x="43" y="0"/>
                      <a:pt x="53" y="0"/>
                    </a:cubicBezTo>
                    <a:cubicBezTo>
                      <a:pt x="64" y="0"/>
                      <a:pt x="74" y="3"/>
                      <a:pt x="81" y="9"/>
                    </a:cubicBezTo>
                    <a:cubicBezTo>
                      <a:pt x="89" y="15"/>
                      <a:pt x="94" y="23"/>
                      <a:pt x="98" y="33"/>
                    </a:cubicBezTo>
                    <a:cubicBezTo>
                      <a:pt x="83" y="36"/>
                      <a:pt x="83" y="36"/>
                      <a:pt x="83" y="36"/>
                    </a:cubicBezTo>
                    <a:cubicBezTo>
                      <a:pt x="80" y="28"/>
                      <a:pt x="76" y="22"/>
                      <a:pt x="71" y="19"/>
                    </a:cubicBezTo>
                    <a:cubicBezTo>
                      <a:pt x="67" y="15"/>
                      <a:pt x="60" y="13"/>
                      <a:pt x="53" y="13"/>
                    </a:cubicBezTo>
                    <a:cubicBezTo>
                      <a:pt x="44" y="13"/>
                      <a:pt x="37" y="15"/>
                      <a:pt x="31" y="19"/>
                    </a:cubicBezTo>
                    <a:cubicBezTo>
                      <a:pt x="25" y="23"/>
                      <a:pt x="21" y="29"/>
                      <a:pt x="19" y="36"/>
                    </a:cubicBezTo>
                    <a:cubicBezTo>
                      <a:pt x="16" y="43"/>
                      <a:pt x="15" y="50"/>
                      <a:pt x="15" y="58"/>
                    </a:cubicBezTo>
                    <a:cubicBezTo>
                      <a:pt x="15" y="67"/>
                      <a:pt x="17" y="75"/>
                      <a:pt x="19" y="83"/>
                    </a:cubicBezTo>
                    <a:cubicBezTo>
                      <a:pt x="22" y="90"/>
                      <a:pt x="27" y="95"/>
                      <a:pt x="32" y="99"/>
                    </a:cubicBezTo>
                    <a:cubicBezTo>
                      <a:pt x="38" y="102"/>
                      <a:pt x="45" y="104"/>
                      <a:pt x="52" y="104"/>
                    </a:cubicBezTo>
                    <a:cubicBezTo>
                      <a:pt x="60" y="104"/>
                      <a:pt x="67" y="102"/>
                      <a:pt x="73" y="97"/>
                    </a:cubicBezTo>
                    <a:cubicBezTo>
                      <a:pt x="79" y="92"/>
                      <a:pt x="82" y="85"/>
                      <a:pt x="85" y="7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128" name="Freeform 185"/>
              <p:cNvSpPr>
                <a:spLocks/>
              </p:cNvSpPr>
              <p:nvPr/>
            </p:nvSpPr>
            <p:spPr bwMode="auto">
              <a:xfrm>
                <a:off x="2895" y="2023"/>
                <a:ext cx="236" cy="276"/>
              </a:xfrm>
              <a:custGeom>
                <a:avLst/>
                <a:gdLst>
                  <a:gd name="T0" fmla="*/ 2147483647 w 100"/>
                  <a:gd name="T1" fmla="*/ 2147483647 h 117"/>
                  <a:gd name="T2" fmla="*/ 2147483647 w 100"/>
                  <a:gd name="T3" fmla="*/ 2147483647 h 117"/>
                  <a:gd name="T4" fmla="*/ 2147483647 w 100"/>
                  <a:gd name="T5" fmla="*/ 2147483647 h 117"/>
                  <a:gd name="T6" fmla="*/ 2147483647 w 100"/>
                  <a:gd name="T7" fmla="*/ 2147483647 h 117"/>
                  <a:gd name="T8" fmla="*/ 2147483647 w 100"/>
                  <a:gd name="T9" fmla="*/ 2147483647 h 117"/>
                  <a:gd name="T10" fmla="*/ 948267744 w 100"/>
                  <a:gd name="T11" fmla="*/ 2147483647 h 117"/>
                  <a:gd name="T12" fmla="*/ 0 w 100"/>
                  <a:gd name="T13" fmla="*/ 2147483647 h 117"/>
                  <a:gd name="T14" fmla="*/ 1145314509 w 100"/>
                  <a:gd name="T15" fmla="*/ 2147483647 h 117"/>
                  <a:gd name="T16" fmla="*/ 2147483647 w 100"/>
                  <a:gd name="T17" fmla="*/ 1136679947 h 117"/>
                  <a:gd name="T18" fmla="*/ 2147483647 w 100"/>
                  <a:gd name="T19" fmla="*/ 0 h 117"/>
                  <a:gd name="T20" fmla="*/ 2147483647 w 100"/>
                  <a:gd name="T21" fmla="*/ 1422401354 h 117"/>
                  <a:gd name="T22" fmla="*/ 2147483647 w 100"/>
                  <a:gd name="T23" fmla="*/ 2147483647 h 117"/>
                  <a:gd name="T24" fmla="*/ 2147483647 w 100"/>
                  <a:gd name="T25" fmla="*/ 2147483647 h 117"/>
                  <a:gd name="T26" fmla="*/ 2147483647 w 100"/>
                  <a:gd name="T27" fmla="*/ 2147483647 h 117"/>
                  <a:gd name="T28" fmla="*/ 2147483647 w 100"/>
                  <a:gd name="T29" fmla="*/ 2078059945 h 117"/>
                  <a:gd name="T30" fmla="*/ 2147483647 w 100"/>
                  <a:gd name="T31" fmla="*/ 2147483647 h 117"/>
                  <a:gd name="T32" fmla="*/ 2147483647 w 100"/>
                  <a:gd name="T33" fmla="*/ 2147483647 h 117"/>
                  <a:gd name="T34" fmla="*/ 2147483647 w 100"/>
                  <a:gd name="T35" fmla="*/ 2147483647 h 117"/>
                  <a:gd name="T36" fmla="*/ 2147483647 w 100"/>
                  <a:gd name="T37" fmla="*/ 2147483647 h 117"/>
                  <a:gd name="T38" fmla="*/ 2147483647 w 100"/>
                  <a:gd name="T39" fmla="*/ 2147483647 h 117"/>
                  <a:gd name="T40" fmla="*/ 2147483647 w 100"/>
                  <a:gd name="T41" fmla="*/ 2147483647 h 117"/>
                  <a:gd name="T42" fmla="*/ 2147483647 w 100"/>
                  <a:gd name="T43" fmla="*/ 2147483647 h 117"/>
                  <a:gd name="T44" fmla="*/ 2147483647 w 100"/>
                  <a:gd name="T45" fmla="*/ 2147483647 h 11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0"/>
                  <a:gd name="T70" fmla="*/ 0 h 117"/>
                  <a:gd name="T71" fmla="*/ 100 w 100"/>
                  <a:gd name="T72" fmla="*/ 117 h 11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0" h="117">
                    <a:moveTo>
                      <a:pt x="85" y="75"/>
                    </a:moveTo>
                    <a:cubicBezTo>
                      <a:pt x="100" y="79"/>
                      <a:pt x="100" y="79"/>
                      <a:pt x="100" y="79"/>
                    </a:cubicBezTo>
                    <a:cubicBezTo>
                      <a:pt x="97" y="91"/>
                      <a:pt x="91" y="101"/>
                      <a:pt x="83" y="107"/>
                    </a:cubicBezTo>
                    <a:cubicBezTo>
                      <a:pt x="75" y="113"/>
                      <a:pt x="65" y="117"/>
                      <a:pt x="53" y="117"/>
                    </a:cubicBezTo>
                    <a:cubicBezTo>
                      <a:pt x="41" y="117"/>
                      <a:pt x="31" y="114"/>
                      <a:pt x="24" y="109"/>
                    </a:cubicBezTo>
                    <a:cubicBezTo>
                      <a:pt x="16" y="104"/>
                      <a:pt x="10" y="97"/>
                      <a:pt x="6" y="88"/>
                    </a:cubicBezTo>
                    <a:cubicBezTo>
                      <a:pt x="2" y="78"/>
                      <a:pt x="0" y="68"/>
                      <a:pt x="0" y="58"/>
                    </a:cubicBezTo>
                    <a:cubicBezTo>
                      <a:pt x="0" y="46"/>
                      <a:pt x="3" y="36"/>
                      <a:pt x="7" y="27"/>
                    </a:cubicBezTo>
                    <a:cubicBezTo>
                      <a:pt x="12" y="18"/>
                      <a:pt x="18" y="12"/>
                      <a:pt x="26" y="7"/>
                    </a:cubicBezTo>
                    <a:cubicBezTo>
                      <a:pt x="35" y="2"/>
                      <a:pt x="44" y="0"/>
                      <a:pt x="54" y="0"/>
                    </a:cubicBezTo>
                    <a:cubicBezTo>
                      <a:pt x="65" y="0"/>
                      <a:pt x="74" y="3"/>
                      <a:pt x="82" y="9"/>
                    </a:cubicBezTo>
                    <a:cubicBezTo>
                      <a:pt x="90" y="15"/>
                      <a:pt x="95" y="23"/>
                      <a:pt x="98" y="33"/>
                    </a:cubicBezTo>
                    <a:cubicBezTo>
                      <a:pt x="83" y="36"/>
                      <a:pt x="83" y="36"/>
                      <a:pt x="83" y="36"/>
                    </a:cubicBezTo>
                    <a:cubicBezTo>
                      <a:pt x="81" y="28"/>
                      <a:pt x="77" y="22"/>
                      <a:pt x="72" y="19"/>
                    </a:cubicBezTo>
                    <a:cubicBezTo>
                      <a:pt x="67" y="15"/>
                      <a:pt x="61" y="13"/>
                      <a:pt x="53" y="13"/>
                    </a:cubicBezTo>
                    <a:cubicBezTo>
                      <a:pt x="45" y="13"/>
                      <a:pt x="37" y="15"/>
                      <a:pt x="32" y="19"/>
                    </a:cubicBezTo>
                    <a:cubicBezTo>
                      <a:pt x="26" y="23"/>
                      <a:pt x="22" y="29"/>
                      <a:pt x="19" y="36"/>
                    </a:cubicBezTo>
                    <a:cubicBezTo>
                      <a:pt x="17" y="43"/>
                      <a:pt x="16" y="50"/>
                      <a:pt x="16" y="58"/>
                    </a:cubicBezTo>
                    <a:cubicBezTo>
                      <a:pt x="16" y="67"/>
                      <a:pt x="17" y="75"/>
                      <a:pt x="20" y="83"/>
                    </a:cubicBezTo>
                    <a:cubicBezTo>
                      <a:pt x="23" y="90"/>
                      <a:pt x="27" y="95"/>
                      <a:pt x="33" y="99"/>
                    </a:cubicBezTo>
                    <a:cubicBezTo>
                      <a:pt x="39" y="102"/>
                      <a:pt x="45" y="104"/>
                      <a:pt x="52" y="104"/>
                    </a:cubicBezTo>
                    <a:cubicBezTo>
                      <a:pt x="61" y="104"/>
                      <a:pt x="68" y="102"/>
                      <a:pt x="73" y="97"/>
                    </a:cubicBezTo>
                    <a:cubicBezTo>
                      <a:pt x="79" y="92"/>
                      <a:pt x="83" y="85"/>
                      <a:pt x="85" y="7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grpSp>
        <p:grpSp>
          <p:nvGrpSpPr>
            <p:cNvPr id="123" name="Group 186"/>
            <p:cNvGrpSpPr>
              <a:grpSpLocks/>
            </p:cNvGrpSpPr>
            <p:nvPr/>
          </p:nvGrpSpPr>
          <p:grpSpPr bwMode="auto">
            <a:xfrm>
              <a:off x="1280" y="1496"/>
              <a:ext cx="141" cy="77"/>
              <a:chOff x="1612" y="1864"/>
              <a:chExt cx="141" cy="77"/>
            </a:xfrm>
          </p:grpSpPr>
          <p:sp>
            <p:nvSpPr>
              <p:cNvPr id="124" name="Freeform 187"/>
              <p:cNvSpPr>
                <a:spLocks/>
              </p:cNvSpPr>
              <p:nvPr/>
            </p:nvSpPr>
            <p:spPr bwMode="auto">
              <a:xfrm>
                <a:off x="1612" y="1864"/>
                <a:ext cx="66" cy="77"/>
              </a:xfrm>
              <a:custGeom>
                <a:avLst/>
                <a:gdLst>
                  <a:gd name="T0" fmla="*/ 1 w 99"/>
                  <a:gd name="T1" fmla="*/ 1 h 117"/>
                  <a:gd name="T2" fmla="*/ 1 w 99"/>
                  <a:gd name="T3" fmla="*/ 1 h 117"/>
                  <a:gd name="T4" fmla="*/ 1 w 99"/>
                  <a:gd name="T5" fmla="*/ 1 h 117"/>
                  <a:gd name="T6" fmla="*/ 1 w 99"/>
                  <a:gd name="T7" fmla="*/ 1 h 117"/>
                  <a:gd name="T8" fmla="*/ 1 w 99"/>
                  <a:gd name="T9" fmla="*/ 1 h 117"/>
                  <a:gd name="T10" fmla="*/ 1 w 99"/>
                  <a:gd name="T11" fmla="*/ 1 h 117"/>
                  <a:gd name="T12" fmla="*/ 0 w 99"/>
                  <a:gd name="T13" fmla="*/ 1 h 117"/>
                  <a:gd name="T14" fmla="*/ 1 w 99"/>
                  <a:gd name="T15" fmla="*/ 1 h 117"/>
                  <a:gd name="T16" fmla="*/ 1 w 99"/>
                  <a:gd name="T17" fmla="*/ 1 h 117"/>
                  <a:gd name="T18" fmla="*/ 1 w 99"/>
                  <a:gd name="T19" fmla="*/ 0 h 117"/>
                  <a:gd name="T20" fmla="*/ 1 w 99"/>
                  <a:gd name="T21" fmla="*/ 1 h 117"/>
                  <a:gd name="T22" fmla="*/ 1 w 99"/>
                  <a:gd name="T23" fmla="*/ 1 h 117"/>
                  <a:gd name="T24" fmla="*/ 1 w 99"/>
                  <a:gd name="T25" fmla="*/ 1 h 117"/>
                  <a:gd name="T26" fmla="*/ 1 w 99"/>
                  <a:gd name="T27" fmla="*/ 1 h 117"/>
                  <a:gd name="T28" fmla="*/ 1 w 99"/>
                  <a:gd name="T29" fmla="*/ 1 h 117"/>
                  <a:gd name="T30" fmla="*/ 1 w 99"/>
                  <a:gd name="T31" fmla="*/ 1 h 117"/>
                  <a:gd name="T32" fmla="*/ 1 w 99"/>
                  <a:gd name="T33" fmla="*/ 1 h 117"/>
                  <a:gd name="T34" fmla="*/ 1 w 99"/>
                  <a:gd name="T35" fmla="*/ 1 h 117"/>
                  <a:gd name="T36" fmla="*/ 1 w 99"/>
                  <a:gd name="T37" fmla="*/ 1 h 117"/>
                  <a:gd name="T38" fmla="*/ 1 w 99"/>
                  <a:gd name="T39" fmla="*/ 1 h 117"/>
                  <a:gd name="T40" fmla="*/ 1 w 99"/>
                  <a:gd name="T41" fmla="*/ 1 h 117"/>
                  <a:gd name="T42" fmla="*/ 1 w 99"/>
                  <a:gd name="T43" fmla="*/ 1 h 117"/>
                  <a:gd name="T44" fmla="*/ 1 w 99"/>
                  <a:gd name="T45" fmla="*/ 1 h 11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9"/>
                  <a:gd name="T70" fmla="*/ 0 h 117"/>
                  <a:gd name="T71" fmla="*/ 99 w 99"/>
                  <a:gd name="T72" fmla="*/ 117 h 11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9" h="117">
                    <a:moveTo>
                      <a:pt x="85" y="75"/>
                    </a:moveTo>
                    <a:cubicBezTo>
                      <a:pt x="99" y="79"/>
                      <a:pt x="99" y="79"/>
                      <a:pt x="99" y="79"/>
                    </a:cubicBezTo>
                    <a:cubicBezTo>
                      <a:pt x="96" y="91"/>
                      <a:pt x="91" y="101"/>
                      <a:pt x="83" y="107"/>
                    </a:cubicBezTo>
                    <a:cubicBezTo>
                      <a:pt x="74" y="113"/>
                      <a:pt x="65" y="117"/>
                      <a:pt x="53" y="117"/>
                    </a:cubicBezTo>
                    <a:cubicBezTo>
                      <a:pt x="41" y="117"/>
                      <a:pt x="31" y="114"/>
                      <a:pt x="23" y="109"/>
                    </a:cubicBezTo>
                    <a:cubicBezTo>
                      <a:pt x="16" y="104"/>
                      <a:pt x="10" y="97"/>
                      <a:pt x="6" y="88"/>
                    </a:cubicBezTo>
                    <a:cubicBezTo>
                      <a:pt x="2" y="78"/>
                      <a:pt x="0" y="68"/>
                      <a:pt x="0" y="58"/>
                    </a:cubicBezTo>
                    <a:cubicBezTo>
                      <a:pt x="0" y="46"/>
                      <a:pt x="2" y="36"/>
                      <a:pt x="7" y="27"/>
                    </a:cubicBezTo>
                    <a:cubicBezTo>
                      <a:pt x="11" y="18"/>
                      <a:pt x="17" y="12"/>
                      <a:pt x="26" y="7"/>
                    </a:cubicBezTo>
                    <a:cubicBezTo>
                      <a:pt x="34" y="2"/>
                      <a:pt x="43" y="0"/>
                      <a:pt x="53" y="0"/>
                    </a:cubicBezTo>
                    <a:cubicBezTo>
                      <a:pt x="64" y="0"/>
                      <a:pt x="74" y="3"/>
                      <a:pt x="81" y="9"/>
                    </a:cubicBezTo>
                    <a:cubicBezTo>
                      <a:pt x="89" y="15"/>
                      <a:pt x="94" y="23"/>
                      <a:pt x="98" y="33"/>
                    </a:cubicBezTo>
                    <a:cubicBezTo>
                      <a:pt x="83" y="36"/>
                      <a:pt x="83" y="36"/>
                      <a:pt x="83" y="36"/>
                    </a:cubicBezTo>
                    <a:cubicBezTo>
                      <a:pt x="80" y="28"/>
                      <a:pt x="76" y="22"/>
                      <a:pt x="71" y="19"/>
                    </a:cubicBezTo>
                    <a:cubicBezTo>
                      <a:pt x="67" y="15"/>
                      <a:pt x="60" y="13"/>
                      <a:pt x="53" y="13"/>
                    </a:cubicBezTo>
                    <a:cubicBezTo>
                      <a:pt x="44" y="13"/>
                      <a:pt x="37" y="15"/>
                      <a:pt x="31" y="19"/>
                    </a:cubicBezTo>
                    <a:cubicBezTo>
                      <a:pt x="25" y="23"/>
                      <a:pt x="21" y="29"/>
                      <a:pt x="19" y="36"/>
                    </a:cubicBezTo>
                    <a:cubicBezTo>
                      <a:pt x="16" y="43"/>
                      <a:pt x="15" y="50"/>
                      <a:pt x="15" y="58"/>
                    </a:cubicBezTo>
                    <a:cubicBezTo>
                      <a:pt x="15" y="67"/>
                      <a:pt x="17" y="75"/>
                      <a:pt x="19" y="83"/>
                    </a:cubicBezTo>
                    <a:cubicBezTo>
                      <a:pt x="22" y="90"/>
                      <a:pt x="27" y="95"/>
                      <a:pt x="32" y="99"/>
                    </a:cubicBezTo>
                    <a:cubicBezTo>
                      <a:pt x="38" y="102"/>
                      <a:pt x="45" y="104"/>
                      <a:pt x="52" y="104"/>
                    </a:cubicBezTo>
                    <a:cubicBezTo>
                      <a:pt x="60" y="104"/>
                      <a:pt x="67" y="102"/>
                      <a:pt x="73" y="97"/>
                    </a:cubicBezTo>
                    <a:cubicBezTo>
                      <a:pt x="79" y="92"/>
                      <a:pt x="82" y="85"/>
                      <a:pt x="85" y="7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sp>
            <p:nvSpPr>
              <p:cNvPr id="125" name="Freeform 188"/>
              <p:cNvSpPr>
                <a:spLocks/>
              </p:cNvSpPr>
              <p:nvPr/>
            </p:nvSpPr>
            <p:spPr bwMode="auto">
              <a:xfrm>
                <a:off x="1687" y="1864"/>
                <a:ext cx="66" cy="77"/>
              </a:xfrm>
              <a:custGeom>
                <a:avLst/>
                <a:gdLst>
                  <a:gd name="T0" fmla="*/ 1 w 100"/>
                  <a:gd name="T1" fmla="*/ 1 h 117"/>
                  <a:gd name="T2" fmla="*/ 1 w 100"/>
                  <a:gd name="T3" fmla="*/ 1 h 117"/>
                  <a:gd name="T4" fmla="*/ 1 w 100"/>
                  <a:gd name="T5" fmla="*/ 1 h 117"/>
                  <a:gd name="T6" fmla="*/ 1 w 100"/>
                  <a:gd name="T7" fmla="*/ 1 h 117"/>
                  <a:gd name="T8" fmla="*/ 1 w 100"/>
                  <a:gd name="T9" fmla="*/ 1 h 117"/>
                  <a:gd name="T10" fmla="*/ 1 w 100"/>
                  <a:gd name="T11" fmla="*/ 1 h 117"/>
                  <a:gd name="T12" fmla="*/ 0 w 100"/>
                  <a:gd name="T13" fmla="*/ 1 h 117"/>
                  <a:gd name="T14" fmla="*/ 1 w 100"/>
                  <a:gd name="T15" fmla="*/ 1 h 117"/>
                  <a:gd name="T16" fmla="*/ 1 w 100"/>
                  <a:gd name="T17" fmla="*/ 1 h 117"/>
                  <a:gd name="T18" fmla="*/ 1 w 100"/>
                  <a:gd name="T19" fmla="*/ 0 h 117"/>
                  <a:gd name="T20" fmla="*/ 1 w 100"/>
                  <a:gd name="T21" fmla="*/ 1 h 117"/>
                  <a:gd name="T22" fmla="*/ 1 w 100"/>
                  <a:gd name="T23" fmla="*/ 1 h 117"/>
                  <a:gd name="T24" fmla="*/ 1 w 100"/>
                  <a:gd name="T25" fmla="*/ 1 h 117"/>
                  <a:gd name="T26" fmla="*/ 1 w 100"/>
                  <a:gd name="T27" fmla="*/ 1 h 117"/>
                  <a:gd name="T28" fmla="*/ 1 w 100"/>
                  <a:gd name="T29" fmla="*/ 1 h 117"/>
                  <a:gd name="T30" fmla="*/ 1 w 100"/>
                  <a:gd name="T31" fmla="*/ 1 h 117"/>
                  <a:gd name="T32" fmla="*/ 1 w 100"/>
                  <a:gd name="T33" fmla="*/ 1 h 117"/>
                  <a:gd name="T34" fmla="*/ 1 w 100"/>
                  <a:gd name="T35" fmla="*/ 1 h 117"/>
                  <a:gd name="T36" fmla="*/ 1 w 100"/>
                  <a:gd name="T37" fmla="*/ 1 h 117"/>
                  <a:gd name="T38" fmla="*/ 1 w 100"/>
                  <a:gd name="T39" fmla="*/ 1 h 117"/>
                  <a:gd name="T40" fmla="*/ 1 w 100"/>
                  <a:gd name="T41" fmla="*/ 1 h 117"/>
                  <a:gd name="T42" fmla="*/ 1 w 100"/>
                  <a:gd name="T43" fmla="*/ 1 h 117"/>
                  <a:gd name="T44" fmla="*/ 1 w 100"/>
                  <a:gd name="T45" fmla="*/ 1 h 11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0"/>
                  <a:gd name="T70" fmla="*/ 0 h 117"/>
                  <a:gd name="T71" fmla="*/ 100 w 100"/>
                  <a:gd name="T72" fmla="*/ 117 h 11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0" h="117">
                    <a:moveTo>
                      <a:pt x="85" y="75"/>
                    </a:moveTo>
                    <a:cubicBezTo>
                      <a:pt x="100" y="79"/>
                      <a:pt x="100" y="79"/>
                      <a:pt x="100" y="79"/>
                    </a:cubicBezTo>
                    <a:cubicBezTo>
                      <a:pt x="97" y="91"/>
                      <a:pt x="91" y="101"/>
                      <a:pt x="83" y="107"/>
                    </a:cubicBezTo>
                    <a:cubicBezTo>
                      <a:pt x="75" y="113"/>
                      <a:pt x="65" y="117"/>
                      <a:pt x="53" y="117"/>
                    </a:cubicBezTo>
                    <a:cubicBezTo>
                      <a:pt x="41" y="117"/>
                      <a:pt x="31" y="114"/>
                      <a:pt x="24" y="109"/>
                    </a:cubicBezTo>
                    <a:cubicBezTo>
                      <a:pt x="16" y="104"/>
                      <a:pt x="10" y="97"/>
                      <a:pt x="6" y="88"/>
                    </a:cubicBezTo>
                    <a:cubicBezTo>
                      <a:pt x="2" y="78"/>
                      <a:pt x="0" y="68"/>
                      <a:pt x="0" y="58"/>
                    </a:cubicBezTo>
                    <a:cubicBezTo>
                      <a:pt x="0" y="46"/>
                      <a:pt x="3" y="36"/>
                      <a:pt x="7" y="27"/>
                    </a:cubicBezTo>
                    <a:cubicBezTo>
                      <a:pt x="12" y="18"/>
                      <a:pt x="18" y="12"/>
                      <a:pt x="26" y="7"/>
                    </a:cubicBezTo>
                    <a:cubicBezTo>
                      <a:pt x="35" y="2"/>
                      <a:pt x="44" y="0"/>
                      <a:pt x="54" y="0"/>
                    </a:cubicBezTo>
                    <a:cubicBezTo>
                      <a:pt x="65" y="0"/>
                      <a:pt x="74" y="3"/>
                      <a:pt x="82" y="9"/>
                    </a:cubicBezTo>
                    <a:cubicBezTo>
                      <a:pt x="90" y="15"/>
                      <a:pt x="95" y="23"/>
                      <a:pt x="98" y="33"/>
                    </a:cubicBezTo>
                    <a:cubicBezTo>
                      <a:pt x="83" y="36"/>
                      <a:pt x="83" y="36"/>
                      <a:pt x="83" y="36"/>
                    </a:cubicBezTo>
                    <a:cubicBezTo>
                      <a:pt x="81" y="28"/>
                      <a:pt x="77" y="22"/>
                      <a:pt x="72" y="19"/>
                    </a:cubicBezTo>
                    <a:cubicBezTo>
                      <a:pt x="67" y="15"/>
                      <a:pt x="61" y="13"/>
                      <a:pt x="53" y="13"/>
                    </a:cubicBezTo>
                    <a:cubicBezTo>
                      <a:pt x="45" y="13"/>
                      <a:pt x="37" y="15"/>
                      <a:pt x="32" y="19"/>
                    </a:cubicBezTo>
                    <a:cubicBezTo>
                      <a:pt x="26" y="23"/>
                      <a:pt x="22" y="29"/>
                      <a:pt x="19" y="36"/>
                    </a:cubicBezTo>
                    <a:cubicBezTo>
                      <a:pt x="17" y="43"/>
                      <a:pt x="16" y="50"/>
                      <a:pt x="16" y="58"/>
                    </a:cubicBezTo>
                    <a:cubicBezTo>
                      <a:pt x="16" y="67"/>
                      <a:pt x="17" y="75"/>
                      <a:pt x="20" y="83"/>
                    </a:cubicBezTo>
                    <a:cubicBezTo>
                      <a:pt x="23" y="90"/>
                      <a:pt x="27" y="95"/>
                      <a:pt x="33" y="99"/>
                    </a:cubicBezTo>
                    <a:cubicBezTo>
                      <a:pt x="39" y="102"/>
                      <a:pt x="45" y="104"/>
                      <a:pt x="52" y="104"/>
                    </a:cubicBezTo>
                    <a:cubicBezTo>
                      <a:pt x="61" y="104"/>
                      <a:pt x="68" y="102"/>
                      <a:pt x="73" y="97"/>
                    </a:cubicBezTo>
                    <a:cubicBezTo>
                      <a:pt x="79" y="92"/>
                      <a:pt x="83" y="85"/>
                      <a:pt x="85" y="7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panose="020F0502020204030204" pitchFamily="34" charset="0"/>
                  <a:cs typeface="Calibri" panose="020F0502020204030204" pitchFamily="34" charset="0"/>
                </a:endParaRPr>
              </a:p>
            </p:txBody>
          </p:sp>
        </p:grpSp>
      </p:grpSp>
      <p:pic>
        <p:nvPicPr>
          <p:cNvPr id="130" name="Picture 25" descr="C:\Users\tsbutme\Desktop\256 Icons in Grey and Blue\30008_Device_call_manager_unkown_256.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486400" y="3288725"/>
            <a:ext cx="1219048" cy="914286"/>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9" descr="C:\Users\tsbutme\Desktop\256 Icons in Grey and Blue\30091_Device_unified_border_element_unknown_256.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810152" y="3288725"/>
            <a:ext cx="1219048" cy="914286"/>
          </a:xfrm>
          <a:prstGeom prst="rect">
            <a:avLst/>
          </a:prstGeom>
          <a:noFill/>
          <a:extLst>
            <a:ext uri="{909E8E84-426E-40DD-AFC4-6F175D3DCCD1}">
              <a14:hiddenFill xmlns:a14="http://schemas.microsoft.com/office/drawing/2010/main">
                <a:solidFill>
                  <a:srgbClr val="FFFFFF"/>
                </a:solidFill>
              </a14:hiddenFill>
            </a:ext>
          </a:extLst>
        </p:spPr>
      </p:pic>
      <p:cxnSp>
        <p:nvCxnSpPr>
          <p:cNvPr id="137" name="Straight Arrow Connector 136"/>
          <p:cNvCxnSpPr/>
          <p:nvPr/>
        </p:nvCxnSpPr>
        <p:spPr>
          <a:xfrm>
            <a:off x="3352801" y="3917375"/>
            <a:ext cx="519267" cy="0"/>
          </a:xfrm>
          <a:prstGeom prst="straightConnector1">
            <a:avLst/>
          </a:prstGeom>
          <a:ln w="28575" cmpd="sng">
            <a:solidFill>
              <a:srgbClr val="008000"/>
            </a:solidFill>
            <a:prstDash val="soli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a:stCxn id="13" idx="0"/>
          </p:cNvCxnSpPr>
          <p:nvPr/>
        </p:nvCxnSpPr>
        <p:spPr>
          <a:xfrm>
            <a:off x="3427553" y="3741144"/>
            <a:ext cx="444515" cy="4781"/>
          </a:xfrm>
          <a:prstGeom prst="straightConnector1">
            <a:avLst/>
          </a:prstGeom>
          <a:ln w="28575" cmpd="sng">
            <a:solidFill>
              <a:srgbClr val="143593"/>
            </a:solidFill>
            <a:prstDash val="sysDash"/>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a:off x="4953000" y="3745925"/>
            <a:ext cx="609600" cy="0"/>
          </a:xfrm>
          <a:prstGeom prst="straightConnector1">
            <a:avLst/>
          </a:prstGeom>
          <a:ln w="28575" cmpd="sng">
            <a:solidFill>
              <a:srgbClr val="143593"/>
            </a:solidFill>
            <a:prstDash val="sysDash"/>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p:nvPr/>
        </p:nvCxnSpPr>
        <p:spPr>
          <a:xfrm>
            <a:off x="4953001" y="3917375"/>
            <a:ext cx="595467" cy="0"/>
          </a:xfrm>
          <a:prstGeom prst="straightConnector1">
            <a:avLst/>
          </a:prstGeom>
          <a:ln w="28575" cmpd="sng">
            <a:solidFill>
              <a:srgbClr val="008000"/>
            </a:solidFill>
            <a:prstDash val="soli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59" name="Straight Connector 158"/>
          <p:cNvCxnSpPr>
            <a:stCxn id="30" idx="3"/>
            <a:endCxn id="73" idx="1"/>
          </p:cNvCxnSpPr>
          <p:nvPr/>
        </p:nvCxnSpPr>
        <p:spPr>
          <a:xfrm>
            <a:off x="6629400" y="1427909"/>
            <a:ext cx="838200" cy="7266"/>
          </a:xfrm>
          <a:prstGeom prst="line">
            <a:avLst/>
          </a:prstGeom>
          <a:ln>
            <a:prstDash val="sysDash"/>
            <a:headEnd type="arrow"/>
            <a:tailEnd type="arrow"/>
          </a:ln>
        </p:spPr>
        <p:style>
          <a:lnRef idx="2">
            <a:schemeClr val="accent1"/>
          </a:lnRef>
          <a:fillRef idx="0">
            <a:schemeClr val="accent1"/>
          </a:fillRef>
          <a:effectRef idx="1">
            <a:schemeClr val="accent1"/>
          </a:effectRef>
          <a:fontRef idx="minor">
            <a:schemeClr val="tx1"/>
          </a:fontRef>
        </p:style>
      </p:cxnSp>
      <p:pic>
        <p:nvPicPr>
          <p:cNvPr id="160" name="Picture 2" descr="C:\Users\AMacGowen\AppData\Local\Microsoft\Windows\Temporary Internet Files\Content.Outlook\IB3R1B6Q\computer (2).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934200" y="4317425"/>
            <a:ext cx="685800" cy="514350"/>
          </a:xfrm>
          <a:prstGeom prst="rect">
            <a:avLst/>
          </a:prstGeom>
          <a:noFill/>
          <a:extLst>
            <a:ext uri="{909E8E84-426E-40DD-AFC4-6F175D3DCCD1}">
              <a14:hiddenFill xmlns:a14="http://schemas.microsoft.com/office/drawing/2010/main">
                <a:solidFill>
                  <a:srgbClr val="FFFFFF"/>
                </a:solidFill>
              </a14:hiddenFill>
            </a:ext>
          </a:extLst>
        </p:spPr>
      </p:pic>
      <p:cxnSp>
        <p:nvCxnSpPr>
          <p:cNvPr id="169" name="Straight Connector 168"/>
          <p:cNvCxnSpPr/>
          <p:nvPr/>
        </p:nvCxnSpPr>
        <p:spPr>
          <a:xfrm>
            <a:off x="6629400" y="3803075"/>
            <a:ext cx="838200" cy="0"/>
          </a:xfrm>
          <a:prstGeom prst="line">
            <a:avLst/>
          </a:prstGeom>
          <a:ln>
            <a:solidFill>
              <a:srgbClr val="660066"/>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pic>
        <p:nvPicPr>
          <p:cNvPr id="171" name="Picture 14" descr="C:\Users\tsbutme\Desktop\256 Icons in Grey and Blue\30060_Device_phone_unkown_256 - with white screen.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073688" y="4317426"/>
            <a:ext cx="860512" cy="548576"/>
          </a:xfrm>
          <a:prstGeom prst="rect">
            <a:avLst/>
          </a:prstGeom>
          <a:noFill/>
          <a:extLst>
            <a:ext uri="{909E8E84-426E-40DD-AFC4-6F175D3DCCD1}">
              <a14:hiddenFill xmlns:a14="http://schemas.microsoft.com/office/drawing/2010/main">
                <a:solidFill>
                  <a:srgbClr val="FFFFFF"/>
                </a:solidFill>
              </a14:hiddenFill>
            </a:ext>
          </a:extLst>
        </p:spPr>
      </p:pic>
      <p:cxnSp>
        <p:nvCxnSpPr>
          <p:cNvPr id="172" name="Straight Connector 171"/>
          <p:cNvCxnSpPr/>
          <p:nvPr/>
        </p:nvCxnSpPr>
        <p:spPr>
          <a:xfrm flipV="1">
            <a:off x="7467600" y="4088825"/>
            <a:ext cx="228600" cy="285750"/>
          </a:xfrm>
          <a:prstGeom prst="line">
            <a:avLst/>
          </a:prstGeom>
          <a:ln>
            <a:solidFill>
              <a:srgbClr val="F68C4F"/>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175" name="Straight Arrow Connector 174"/>
          <p:cNvCxnSpPr/>
          <p:nvPr/>
        </p:nvCxnSpPr>
        <p:spPr>
          <a:xfrm>
            <a:off x="6172200" y="4031675"/>
            <a:ext cx="228600" cy="342900"/>
          </a:xfrm>
          <a:prstGeom prst="straightConnector1">
            <a:avLst/>
          </a:prstGeom>
          <a:ln w="28575" cmpd="sng">
            <a:solidFill>
              <a:srgbClr val="143593"/>
            </a:solidFill>
            <a:prstDash val="sysDash"/>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81" name="Straight Arrow Connector 180"/>
          <p:cNvCxnSpPr/>
          <p:nvPr/>
        </p:nvCxnSpPr>
        <p:spPr>
          <a:xfrm>
            <a:off x="6400800" y="4031675"/>
            <a:ext cx="228600" cy="342900"/>
          </a:xfrm>
          <a:prstGeom prst="straightConnector1">
            <a:avLst/>
          </a:prstGeom>
          <a:ln w="28575" cmpd="sng">
            <a:solidFill>
              <a:srgbClr val="008000"/>
            </a:solidFill>
            <a:prstDash val="solid"/>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84" name="Straight Connector 183"/>
          <p:cNvCxnSpPr>
            <a:endCxn id="100" idx="1"/>
          </p:cNvCxnSpPr>
          <p:nvPr/>
        </p:nvCxnSpPr>
        <p:spPr>
          <a:xfrm>
            <a:off x="6400800" y="1802825"/>
            <a:ext cx="1183136" cy="1374540"/>
          </a:xfrm>
          <a:prstGeom prst="line">
            <a:avLst/>
          </a:prstGeom>
          <a:ln>
            <a:solidFill>
              <a:srgbClr val="660066"/>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188" name="TextBox 187"/>
          <p:cNvSpPr txBox="1"/>
          <p:nvPr/>
        </p:nvSpPr>
        <p:spPr>
          <a:xfrm>
            <a:off x="3920296" y="4088825"/>
            <a:ext cx="1022972" cy="461665"/>
          </a:xfrm>
          <a:prstGeom prst="rect">
            <a:avLst/>
          </a:prstGeom>
          <a:noFill/>
        </p:spPr>
        <p:txBody>
          <a:bodyPr wrap="none" rtlCol="0">
            <a:spAutoFit/>
          </a:bodyPr>
          <a:lstStyle/>
          <a:p>
            <a:pPr algn="ctr"/>
            <a:r>
              <a:rPr lang="en-US" sz="1200" dirty="0" smtClean="0">
                <a:latin typeface="Calibri" panose="020F0502020204030204" pitchFamily="34" charset="0"/>
                <a:cs typeface="Calibri" panose="020F0502020204030204" pitchFamily="34" charset="0"/>
              </a:rPr>
              <a:t>CUBE</a:t>
            </a:r>
          </a:p>
          <a:p>
            <a:pPr algn="ctr"/>
            <a:r>
              <a:rPr lang="en-US" sz="1200" dirty="0">
                <a:latin typeface="Calibri" panose="020F0502020204030204" pitchFamily="34" charset="0"/>
                <a:cs typeface="Calibri" panose="020F0502020204030204" pitchFamily="34" charset="0"/>
              </a:rPr>
              <a:t>o</a:t>
            </a:r>
            <a:r>
              <a:rPr lang="en-US" sz="1200" dirty="0" smtClean="0">
                <a:latin typeface="Calibri" panose="020F0502020204030204" pitchFamily="34" charset="0"/>
                <a:cs typeface="Calibri" panose="020F0502020204030204" pitchFamily="34" charset="0"/>
              </a:rPr>
              <a:t>r Voice G/W</a:t>
            </a:r>
            <a:endParaRPr lang="en-US" sz="1200" dirty="0">
              <a:latin typeface="Calibri" panose="020F0502020204030204" pitchFamily="34" charset="0"/>
              <a:cs typeface="Calibri" panose="020F0502020204030204" pitchFamily="34" charset="0"/>
            </a:endParaRPr>
          </a:p>
        </p:txBody>
      </p:sp>
      <p:sp>
        <p:nvSpPr>
          <p:cNvPr id="189" name="TextBox 188"/>
          <p:cNvSpPr txBox="1"/>
          <p:nvPr/>
        </p:nvSpPr>
        <p:spPr>
          <a:xfrm>
            <a:off x="6795835" y="1517076"/>
            <a:ext cx="546945" cy="276999"/>
          </a:xfrm>
          <a:prstGeom prst="rect">
            <a:avLst/>
          </a:prstGeom>
          <a:noFill/>
        </p:spPr>
        <p:txBody>
          <a:bodyPr wrap="none" rtlCol="0">
            <a:spAutoFit/>
          </a:bodyPr>
          <a:lstStyle/>
          <a:p>
            <a:pPr algn="ctr"/>
            <a:r>
              <a:rPr lang="en-US" sz="1200" dirty="0" smtClean="0">
                <a:latin typeface="Calibri" panose="020F0502020204030204" pitchFamily="34" charset="0"/>
                <a:cs typeface="Calibri" panose="020F0502020204030204" pitchFamily="34" charset="0"/>
              </a:rPr>
              <a:t>VXML</a:t>
            </a:r>
          </a:p>
        </p:txBody>
      </p:sp>
      <p:sp>
        <p:nvSpPr>
          <p:cNvPr id="190" name="TextBox 189"/>
          <p:cNvSpPr txBox="1"/>
          <p:nvPr/>
        </p:nvSpPr>
        <p:spPr>
          <a:xfrm>
            <a:off x="2334174" y="2260026"/>
            <a:ext cx="635494" cy="276999"/>
          </a:xfrm>
          <a:prstGeom prst="rect">
            <a:avLst/>
          </a:prstGeom>
          <a:noFill/>
        </p:spPr>
        <p:txBody>
          <a:bodyPr wrap="none" rtlCol="0">
            <a:spAutoFit/>
          </a:bodyPr>
          <a:lstStyle/>
          <a:p>
            <a:pPr algn="ctr"/>
            <a:r>
              <a:rPr lang="en-US" sz="1200" dirty="0" smtClean="0">
                <a:latin typeface="Calibri" panose="020F0502020204030204" pitchFamily="34" charset="0"/>
                <a:cs typeface="Calibri" panose="020F0502020204030204" pitchFamily="34" charset="0"/>
              </a:rPr>
              <a:t>HTTP/S</a:t>
            </a:r>
          </a:p>
        </p:txBody>
      </p:sp>
      <p:sp>
        <p:nvSpPr>
          <p:cNvPr id="193" name="TextBox 192"/>
          <p:cNvSpPr txBox="1"/>
          <p:nvPr/>
        </p:nvSpPr>
        <p:spPr>
          <a:xfrm>
            <a:off x="7596538" y="4446576"/>
            <a:ext cx="1101455" cy="276999"/>
          </a:xfrm>
          <a:prstGeom prst="rect">
            <a:avLst/>
          </a:prstGeom>
          <a:noFill/>
        </p:spPr>
        <p:txBody>
          <a:bodyPr wrap="none" rtlCol="0">
            <a:spAutoFit/>
          </a:bodyPr>
          <a:lstStyle/>
          <a:p>
            <a:pPr algn="ctr"/>
            <a:r>
              <a:rPr lang="en-US" sz="1200" dirty="0" smtClean="0">
                <a:latin typeface="Calibri" panose="020F0502020204030204" pitchFamily="34" charset="0"/>
                <a:cs typeface="Calibri" panose="020F0502020204030204" pitchFamily="34" charset="0"/>
              </a:rPr>
              <a:t>Agent Desktop</a:t>
            </a:r>
          </a:p>
        </p:txBody>
      </p:sp>
      <p:sp>
        <p:nvSpPr>
          <p:cNvPr id="194" name="TextBox 193"/>
          <p:cNvSpPr txBox="1"/>
          <p:nvPr/>
        </p:nvSpPr>
        <p:spPr>
          <a:xfrm>
            <a:off x="5133453" y="3460176"/>
            <a:ext cx="373820" cy="276999"/>
          </a:xfrm>
          <a:prstGeom prst="rect">
            <a:avLst/>
          </a:prstGeom>
          <a:noFill/>
        </p:spPr>
        <p:txBody>
          <a:bodyPr wrap="none" rtlCol="0">
            <a:spAutoFit/>
          </a:bodyPr>
          <a:lstStyle/>
          <a:p>
            <a:pPr algn="ctr"/>
            <a:r>
              <a:rPr lang="en-US" sz="1200" dirty="0" smtClean="0">
                <a:latin typeface="Calibri" panose="020F0502020204030204" pitchFamily="34" charset="0"/>
                <a:cs typeface="Calibri" panose="020F0502020204030204" pitchFamily="34" charset="0"/>
              </a:rPr>
              <a:t>SIP</a:t>
            </a:r>
          </a:p>
        </p:txBody>
      </p:sp>
      <p:sp>
        <p:nvSpPr>
          <p:cNvPr id="195" name="TextBox 194"/>
          <p:cNvSpPr txBox="1"/>
          <p:nvPr/>
        </p:nvSpPr>
        <p:spPr>
          <a:xfrm>
            <a:off x="5137821" y="4031676"/>
            <a:ext cx="422039" cy="276999"/>
          </a:xfrm>
          <a:prstGeom prst="rect">
            <a:avLst/>
          </a:prstGeom>
          <a:noFill/>
        </p:spPr>
        <p:txBody>
          <a:bodyPr wrap="none" rtlCol="0">
            <a:spAutoFit/>
          </a:bodyPr>
          <a:lstStyle/>
          <a:p>
            <a:pPr algn="ctr"/>
            <a:r>
              <a:rPr lang="en-US" sz="1200" dirty="0" smtClean="0">
                <a:latin typeface="Calibri" panose="020F0502020204030204" pitchFamily="34" charset="0"/>
                <a:cs typeface="Calibri" panose="020F0502020204030204" pitchFamily="34" charset="0"/>
              </a:rPr>
              <a:t>RTP</a:t>
            </a:r>
          </a:p>
        </p:txBody>
      </p:sp>
      <p:sp>
        <p:nvSpPr>
          <p:cNvPr id="197" name="TextBox 196"/>
          <p:cNvSpPr txBox="1"/>
          <p:nvPr/>
        </p:nvSpPr>
        <p:spPr>
          <a:xfrm>
            <a:off x="5155750" y="4660326"/>
            <a:ext cx="986680" cy="276999"/>
          </a:xfrm>
          <a:prstGeom prst="rect">
            <a:avLst/>
          </a:prstGeom>
          <a:noFill/>
        </p:spPr>
        <p:txBody>
          <a:bodyPr wrap="none" rtlCol="0">
            <a:spAutoFit/>
          </a:bodyPr>
          <a:lstStyle/>
          <a:p>
            <a:pPr algn="ctr"/>
            <a:r>
              <a:rPr lang="en-US" sz="1200" dirty="0" smtClean="0">
                <a:latin typeface="Calibri" panose="020F0502020204030204" pitchFamily="34" charset="0"/>
                <a:cs typeface="Calibri" panose="020F0502020204030204" pitchFamily="34" charset="0"/>
              </a:rPr>
              <a:t>Agent Phone</a:t>
            </a:r>
          </a:p>
        </p:txBody>
      </p:sp>
      <p:sp>
        <p:nvSpPr>
          <p:cNvPr id="198" name="TextBox 197"/>
          <p:cNvSpPr txBox="1"/>
          <p:nvPr/>
        </p:nvSpPr>
        <p:spPr>
          <a:xfrm>
            <a:off x="7664320" y="4145976"/>
            <a:ext cx="883127" cy="276999"/>
          </a:xfrm>
          <a:prstGeom prst="rect">
            <a:avLst/>
          </a:prstGeom>
          <a:noFill/>
        </p:spPr>
        <p:txBody>
          <a:bodyPr wrap="none" rtlCol="0">
            <a:spAutoFit/>
          </a:bodyPr>
          <a:lstStyle/>
          <a:p>
            <a:pPr algn="ctr"/>
            <a:r>
              <a:rPr lang="en-US" sz="1200" dirty="0" smtClean="0">
                <a:latin typeface="Calibri" panose="020F0502020204030204" pitchFamily="34" charset="0"/>
                <a:cs typeface="Calibri" panose="020F0502020204030204" pitchFamily="34" charset="0"/>
              </a:rPr>
              <a:t>Screen pop</a:t>
            </a:r>
          </a:p>
        </p:txBody>
      </p:sp>
      <p:cxnSp>
        <p:nvCxnSpPr>
          <p:cNvPr id="199" name="Straight Arrow Connector 198"/>
          <p:cNvCxnSpPr/>
          <p:nvPr/>
        </p:nvCxnSpPr>
        <p:spPr>
          <a:xfrm flipH="1">
            <a:off x="6477000" y="1745675"/>
            <a:ext cx="1219200" cy="1714500"/>
          </a:xfrm>
          <a:prstGeom prst="straightConnector1">
            <a:avLst/>
          </a:prstGeom>
          <a:ln w="28575" cmpd="sng">
            <a:solidFill>
              <a:srgbClr val="008000"/>
            </a:solidFill>
            <a:prstDash val="solid"/>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202" name="TextBox 201"/>
          <p:cNvSpPr txBox="1"/>
          <p:nvPr/>
        </p:nvSpPr>
        <p:spPr>
          <a:xfrm>
            <a:off x="7042821" y="1859976"/>
            <a:ext cx="422039" cy="276999"/>
          </a:xfrm>
          <a:prstGeom prst="rect">
            <a:avLst/>
          </a:prstGeom>
          <a:noFill/>
        </p:spPr>
        <p:txBody>
          <a:bodyPr wrap="none" rtlCol="0">
            <a:spAutoFit/>
          </a:bodyPr>
          <a:lstStyle/>
          <a:p>
            <a:pPr algn="ctr"/>
            <a:r>
              <a:rPr lang="en-US" sz="1200" dirty="0" smtClean="0">
                <a:latin typeface="Calibri" panose="020F0502020204030204" pitchFamily="34" charset="0"/>
                <a:cs typeface="Calibri" panose="020F0502020204030204" pitchFamily="34" charset="0"/>
              </a:rPr>
              <a:t>RTP</a:t>
            </a:r>
          </a:p>
        </p:txBody>
      </p:sp>
      <p:sp>
        <p:nvSpPr>
          <p:cNvPr id="207" name="TextBox 206"/>
          <p:cNvSpPr txBox="1"/>
          <p:nvPr/>
        </p:nvSpPr>
        <p:spPr>
          <a:xfrm>
            <a:off x="7437224" y="2774376"/>
            <a:ext cx="734496" cy="276999"/>
          </a:xfrm>
          <a:prstGeom prst="rect">
            <a:avLst/>
          </a:prstGeom>
          <a:noFill/>
        </p:spPr>
        <p:txBody>
          <a:bodyPr wrap="none" rtlCol="0">
            <a:spAutoFit/>
          </a:bodyPr>
          <a:lstStyle/>
          <a:p>
            <a:pPr algn="ctr"/>
            <a:r>
              <a:rPr lang="en-US" sz="1200" dirty="0" smtClean="0">
                <a:latin typeface="Calibri" panose="020F0502020204030204" pitchFamily="34" charset="0"/>
                <a:cs typeface="Calibri" panose="020F0502020204030204" pitchFamily="34" charset="0"/>
              </a:rPr>
              <a:t>GED-125</a:t>
            </a:r>
          </a:p>
        </p:txBody>
      </p:sp>
      <p:sp>
        <p:nvSpPr>
          <p:cNvPr id="208" name="TextBox 207"/>
          <p:cNvSpPr txBox="1"/>
          <p:nvPr/>
        </p:nvSpPr>
        <p:spPr>
          <a:xfrm>
            <a:off x="6824898" y="3517325"/>
            <a:ext cx="506036" cy="276999"/>
          </a:xfrm>
          <a:prstGeom prst="rect">
            <a:avLst/>
          </a:prstGeom>
          <a:noFill/>
        </p:spPr>
        <p:txBody>
          <a:bodyPr wrap="none" rtlCol="0">
            <a:spAutoFit/>
          </a:bodyPr>
          <a:lstStyle/>
          <a:p>
            <a:pPr algn="ctr"/>
            <a:r>
              <a:rPr lang="en-US" sz="1200" dirty="0" smtClean="0">
                <a:latin typeface="Calibri" panose="020F0502020204030204" pitchFamily="34" charset="0"/>
                <a:cs typeface="Calibri" panose="020F0502020204030204" pitchFamily="34" charset="0"/>
              </a:rPr>
              <a:t>JTAPI</a:t>
            </a:r>
          </a:p>
        </p:txBody>
      </p:sp>
      <p:sp>
        <p:nvSpPr>
          <p:cNvPr id="129" name="Footer Placeholder 1"/>
          <p:cNvSpPr>
            <a:spLocks noGrp="1"/>
          </p:cNvSpPr>
          <p:nvPr>
            <p:ph type="ftr" sz="quarter" idx="11"/>
          </p:nvPr>
        </p:nvSpPr>
        <p:spPr>
          <a:xfrm>
            <a:off x="107629" y="4876119"/>
            <a:ext cx="3898938" cy="273844"/>
          </a:xfrm>
        </p:spPr>
        <p:txBody>
          <a:bodyPr/>
          <a:lstStyle/>
          <a:p>
            <a:r>
              <a:rPr lang="en-US" dirty="0" smtClean="0">
                <a:solidFill>
                  <a:prstClr val="white"/>
                </a:solidFill>
              </a:rPr>
              <a:t>CaféX Communications Confidential © 2014 – All Rights Reserved. </a:t>
            </a:r>
            <a:endParaRPr lang="en-US" dirty="0">
              <a:solidFill>
                <a:prstClr val="white"/>
              </a:solidFill>
            </a:endParaRPr>
          </a:p>
        </p:txBody>
      </p:sp>
      <p:sp>
        <p:nvSpPr>
          <p:cNvPr id="131" name="Slide Number Placeholder 2"/>
          <p:cNvSpPr>
            <a:spLocks noGrp="1"/>
          </p:cNvSpPr>
          <p:nvPr>
            <p:ph type="sldNum" sz="quarter" idx="12"/>
          </p:nvPr>
        </p:nvSpPr>
        <p:spPr>
          <a:xfrm>
            <a:off x="7014842" y="4876119"/>
            <a:ext cx="2133600" cy="273844"/>
          </a:xfrm>
        </p:spPr>
        <p:txBody>
          <a:bodyPr/>
          <a:lstStyle/>
          <a:p>
            <a:fld id="{0431C951-9D62-474D-B35D-66AB940D3B2F}" type="slidenum">
              <a:rPr lang="en-US" sz="1000" smtClean="0">
                <a:solidFill>
                  <a:srgbClr val="FFFFFF"/>
                </a:solidFill>
              </a:rPr>
              <a:pPr/>
              <a:t>59</a:t>
            </a:fld>
            <a:endParaRPr lang="en-US" sz="1000" dirty="0">
              <a:solidFill>
                <a:srgbClr val="FFFFFF"/>
              </a:solidFill>
            </a:endParaRPr>
          </a:p>
        </p:txBody>
      </p:sp>
    </p:spTree>
    <p:extLst>
      <p:ext uri="{BB962C8B-B14F-4D97-AF65-F5344CB8AC3E}">
        <p14:creationId xmlns:p14="http://schemas.microsoft.com/office/powerpoint/2010/main" val="224917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solidFill>
                  <a:schemeClr val="bg1"/>
                </a:solidFill>
              </a:rPr>
              <a:t>CaféX Communications Confidential © 2014 – All Rights Reserved. </a:t>
            </a:r>
            <a:endParaRPr lang="en-US" dirty="0">
              <a:solidFill>
                <a:schemeClr val="bg1"/>
              </a:solidFill>
            </a:endParaRPr>
          </a:p>
        </p:txBody>
      </p:sp>
      <p:sp>
        <p:nvSpPr>
          <p:cNvPr id="3" name="Slide Number Placeholder 2"/>
          <p:cNvSpPr>
            <a:spLocks noGrp="1"/>
          </p:cNvSpPr>
          <p:nvPr>
            <p:ph type="sldNum" sz="quarter" idx="12"/>
          </p:nvPr>
        </p:nvSpPr>
        <p:spPr/>
        <p:txBody>
          <a:bodyPr/>
          <a:lstStyle/>
          <a:p>
            <a:fld id="{0431C951-9D62-474D-B35D-66AB940D3B2F}" type="slidenum">
              <a:rPr lang="en-US" sz="1000" smtClean="0">
                <a:solidFill>
                  <a:srgbClr val="FFFFFF"/>
                </a:solidFill>
              </a:rPr>
              <a:t>6</a:t>
            </a:fld>
            <a:endParaRPr lang="en-US" sz="1000" dirty="0">
              <a:solidFill>
                <a:srgbClr val="FFFFFF"/>
              </a:solidFill>
            </a:endParaRPr>
          </a:p>
        </p:txBody>
      </p:sp>
      <p:sp>
        <p:nvSpPr>
          <p:cNvPr id="4" name="Title 3"/>
          <p:cNvSpPr>
            <a:spLocks noGrp="1"/>
          </p:cNvSpPr>
          <p:nvPr>
            <p:ph type="title"/>
          </p:nvPr>
        </p:nvSpPr>
        <p:spPr/>
        <p:txBody>
          <a:bodyPr/>
          <a:lstStyle/>
          <a:p>
            <a:r>
              <a:rPr lang="en-US" dirty="0" smtClean="0"/>
              <a:t>Enterprise Mobile Apps </a:t>
            </a:r>
            <a:endParaRPr lang="en-US" dirty="0"/>
          </a:p>
        </p:txBody>
      </p:sp>
      <p:pic>
        <p:nvPicPr>
          <p:cNvPr id="13" name="Picture 12"/>
          <p:cNvPicPr>
            <a:picLocks noChangeAspect="1"/>
          </p:cNvPicPr>
          <p:nvPr/>
        </p:nvPicPr>
        <p:blipFill>
          <a:blip r:embed="rId3"/>
          <a:stretch>
            <a:fillRect/>
          </a:stretch>
        </p:blipFill>
        <p:spPr>
          <a:xfrm>
            <a:off x="6364089" y="958042"/>
            <a:ext cx="2706557" cy="3047658"/>
          </a:xfrm>
          <a:prstGeom prst="rect">
            <a:avLst/>
          </a:prstGeom>
        </p:spPr>
      </p:pic>
      <p:sp>
        <p:nvSpPr>
          <p:cNvPr id="14" name="Rectangle 13"/>
          <p:cNvSpPr/>
          <p:nvPr/>
        </p:nvSpPr>
        <p:spPr>
          <a:xfrm>
            <a:off x="254702" y="967964"/>
            <a:ext cx="4999088" cy="3754875"/>
          </a:xfrm>
          <a:prstGeom prst="rect">
            <a:avLst/>
          </a:prstGeom>
        </p:spPr>
        <p:txBody>
          <a:bodyPr wrap="square">
            <a:spAutoFit/>
          </a:bodyPr>
          <a:lstStyle/>
          <a:p>
            <a:pPr marL="285750" lvl="2" indent="-285750">
              <a:spcAft>
                <a:spcPts val="1200"/>
              </a:spcAft>
              <a:buFont typeface="Arial"/>
              <a:buChar char="•"/>
            </a:pPr>
            <a:r>
              <a:rPr lang="en-US" dirty="0"/>
              <a:t>70 billion app downloads in </a:t>
            </a:r>
            <a:r>
              <a:rPr lang="en-US" dirty="0" smtClean="0"/>
              <a:t>2013</a:t>
            </a:r>
            <a:endParaRPr lang="en-US" dirty="0"/>
          </a:p>
          <a:p>
            <a:pPr marL="285750" indent="-285750">
              <a:spcAft>
                <a:spcPts val="1200"/>
              </a:spcAft>
              <a:buFont typeface="Arial"/>
              <a:buChar char="•"/>
            </a:pPr>
            <a:r>
              <a:rPr lang="en-US" dirty="0" smtClean="0"/>
              <a:t>48% </a:t>
            </a:r>
            <a:r>
              <a:rPr lang="en-US" dirty="0"/>
              <a:t>of respondents report using mobile apps more than 10 times a day </a:t>
            </a:r>
          </a:p>
          <a:p>
            <a:pPr marL="285750" indent="-285750">
              <a:spcAft>
                <a:spcPts val="1200"/>
              </a:spcAft>
              <a:buFont typeface="Arial"/>
              <a:buChar char="•"/>
            </a:pPr>
            <a:r>
              <a:rPr lang="en-US" dirty="0" smtClean="0"/>
              <a:t>565.4 M </a:t>
            </a:r>
            <a:r>
              <a:rPr lang="en-US" dirty="0"/>
              <a:t>app users by end of </a:t>
            </a:r>
            <a:r>
              <a:rPr lang="en-US" dirty="0" smtClean="0"/>
              <a:t>2016</a:t>
            </a:r>
          </a:p>
          <a:p>
            <a:pPr marL="285750" indent="-285750">
              <a:spcAft>
                <a:spcPts val="1200"/>
              </a:spcAft>
              <a:buFont typeface="Arial"/>
              <a:buChar char="•"/>
            </a:pPr>
            <a:r>
              <a:rPr lang="en-US" dirty="0" smtClean="0"/>
              <a:t>46% of </a:t>
            </a:r>
            <a:r>
              <a:rPr lang="en-US" dirty="0"/>
              <a:t>organizations are </a:t>
            </a:r>
            <a:r>
              <a:rPr lang="en-US" dirty="0" smtClean="0"/>
              <a:t>developing two </a:t>
            </a:r>
            <a:r>
              <a:rPr lang="en-US" dirty="0"/>
              <a:t>or more business-to</a:t>
            </a:r>
            <a:r>
              <a:rPr lang="en-US" dirty="0" smtClean="0"/>
              <a:t>-employee, </a:t>
            </a:r>
            <a:r>
              <a:rPr lang="en-US" dirty="0"/>
              <a:t>52% plan to build two or more business-to-business applications </a:t>
            </a:r>
            <a:r>
              <a:rPr lang="en-US" dirty="0" smtClean="0"/>
              <a:t> applications </a:t>
            </a:r>
            <a:r>
              <a:rPr lang="en-US" dirty="0"/>
              <a:t>in the next six </a:t>
            </a:r>
            <a:r>
              <a:rPr lang="en-US" dirty="0" smtClean="0"/>
              <a:t>months</a:t>
            </a:r>
            <a:endParaRPr lang="en-US" dirty="0"/>
          </a:p>
          <a:p>
            <a:pPr marL="285750" indent="-285750">
              <a:spcAft>
                <a:spcPts val="1200"/>
              </a:spcAft>
              <a:buFont typeface="Arial"/>
              <a:buChar char="•"/>
            </a:pPr>
            <a:r>
              <a:rPr lang="en-US" b="1" dirty="0" smtClean="0"/>
              <a:t>Over </a:t>
            </a:r>
            <a:r>
              <a:rPr lang="en-US" b="1" dirty="0"/>
              <a:t>90% </a:t>
            </a:r>
            <a:r>
              <a:rPr lang="en-US" b="1" dirty="0" smtClean="0"/>
              <a:t>of respondents would replace </a:t>
            </a:r>
            <a:r>
              <a:rPr lang="en-US" b="1" dirty="0"/>
              <a:t>some or all traditional customer service channels with a mobile app</a:t>
            </a:r>
            <a:r>
              <a:rPr lang="en-US" dirty="0"/>
              <a:t> </a:t>
            </a:r>
          </a:p>
        </p:txBody>
      </p:sp>
      <p:pic>
        <p:nvPicPr>
          <p:cNvPr id="15" name="Picture 14"/>
          <p:cNvPicPr>
            <a:picLocks noChangeAspect="1"/>
          </p:cNvPicPr>
          <p:nvPr/>
        </p:nvPicPr>
        <p:blipFill>
          <a:blip r:embed="rId4"/>
          <a:stretch>
            <a:fillRect/>
          </a:stretch>
        </p:blipFill>
        <p:spPr>
          <a:xfrm rot="1800000">
            <a:off x="8577633" y="804515"/>
            <a:ext cx="482504" cy="482504"/>
          </a:xfrm>
          <a:prstGeom prst="rect">
            <a:avLst/>
          </a:prstGeom>
        </p:spPr>
      </p:pic>
      <p:sp>
        <p:nvSpPr>
          <p:cNvPr id="16" name="Slide Number Placeholder 2"/>
          <p:cNvSpPr txBox="1">
            <a:spLocks/>
          </p:cNvSpPr>
          <p:nvPr/>
        </p:nvSpPr>
        <p:spPr>
          <a:xfrm>
            <a:off x="7014842" y="4876118"/>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7F7F7F"/>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31C951-9D62-474D-B35D-66AB940D3B2F}" type="slidenum">
              <a:rPr lang="en-US" sz="1000" smtClean="0">
                <a:solidFill>
                  <a:srgbClr val="FFFFFF"/>
                </a:solidFill>
              </a:rPr>
              <a:pPr/>
              <a:t>6</a:t>
            </a:fld>
            <a:endParaRPr lang="en-US" sz="1000" dirty="0">
              <a:solidFill>
                <a:srgbClr val="FFFFFF"/>
              </a:solidFill>
            </a:endParaRPr>
          </a:p>
        </p:txBody>
      </p:sp>
      <p:pic>
        <p:nvPicPr>
          <p:cNvPr id="18" name="Picture 17"/>
          <p:cNvPicPr>
            <a:picLocks noChangeAspect="1"/>
          </p:cNvPicPr>
          <p:nvPr/>
        </p:nvPicPr>
        <p:blipFill>
          <a:blip r:embed="rId5"/>
          <a:stretch>
            <a:fillRect/>
          </a:stretch>
        </p:blipFill>
        <p:spPr>
          <a:xfrm>
            <a:off x="7358119" y="4038405"/>
            <a:ext cx="622878" cy="622878"/>
          </a:xfrm>
          <a:prstGeom prst="rect">
            <a:avLst/>
          </a:prstGeom>
        </p:spPr>
      </p:pic>
      <p:pic>
        <p:nvPicPr>
          <p:cNvPr id="19" name="Picture 18"/>
          <p:cNvPicPr>
            <a:picLocks noChangeAspect="1"/>
          </p:cNvPicPr>
          <p:nvPr/>
        </p:nvPicPr>
        <p:blipFill>
          <a:blip r:embed="rId6"/>
          <a:stretch>
            <a:fillRect/>
          </a:stretch>
        </p:blipFill>
        <p:spPr>
          <a:xfrm>
            <a:off x="5459824" y="916468"/>
            <a:ext cx="852342" cy="852342"/>
          </a:xfrm>
          <a:prstGeom prst="rect">
            <a:avLst/>
          </a:prstGeom>
        </p:spPr>
      </p:pic>
      <p:pic>
        <p:nvPicPr>
          <p:cNvPr id="20" name="Picture 19"/>
          <p:cNvPicPr>
            <a:picLocks noChangeAspect="1"/>
          </p:cNvPicPr>
          <p:nvPr/>
        </p:nvPicPr>
        <p:blipFill>
          <a:blip r:embed="rId7"/>
          <a:stretch>
            <a:fillRect/>
          </a:stretch>
        </p:blipFill>
        <p:spPr>
          <a:xfrm>
            <a:off x="5454387" y="1782860"/>
            <a:ext cx="867700" cy="924599"/>
          </a:xfrm>
          <a:prstGeom prst="rect">
            <a:avLst/>
          </a:prstGeom>
        </p:spPr>
      </p:pic>
      <p:pic>
        <p:nvPicPr>
          <p:cNvPr id="21" name="Picture 20"/>
          <p:cNvPicPr>
            <a:picLocks noChangeAspect="1"/>
          </p:cNvPicPr>
          <p:nvPr/>
        </p:nvPicPr>
        <p:blipFill>
          <a:blip r:embed="rId8"/>
          <a:stretch>
            <a:fillRect/>
          </a:stretch>
        </p:blipFill>
        <p:spPr>
          <a:xfrm>
            <a:off x="5454387" y="2688031"/>
            <a:ext cx="904647" cy="919317"/>
          </a:xfrm>
          <a:prstGeom prst="rect">
            <a:avLst/>
          </a:prstGeom>
        </p:spPr>
      </p:pic>
      <p:pic>
        <p:nvPicPr>
          <p:cNvPr id="22" name="Picture 21"/>
          <p:cNvPicPr>
            <a:picLocks noChangeAspect="1"/>
          </p:cNvPicPr>
          <p:nvPr/>
        </p:nvPicPr>
        <p:blipFill>
          <a:blip r:embed="rId9"/>
          <a:stretch>
            <a:fillRect/>
          </a:stretch>
        </p:blipFill>
        <p:spPr>
          <a:xfrm>
            <a:off x="5475600" y="3662395"/>
            <a:ext cx="862263" cy="862263"/>
          </a:xfrm>
          <a:prstGeom prst="rect">
            <a:avLst/>
          </a:prstGeom>
        </p:spPr>
      </p:pic>
      <p:pic>
        <p:nvPicPr>
          <p:cNvPr id="23" name="Picture 22"/>
          <p:cNvPicPr>
            <a:picLocks noChangeAspect="1"/>
          </p:cNvPicPr>
          <p:nvPr/>
        </p:nvPicPr>
        <p:blipFill>
          <a:blip r:embed="rId10"/>
          <a:stretch>
            <a:fillRect/>
          </a:stretch>
        </p:blipFill>
        <p:spPr>
          <a:xfrm>
            <a:off x="8117609" y="4136230"/>
            <a:ext cx="696110" cy="696110"/>
          </a:xfrm>
          <a:prstGeom prst="rect">
            <a:avLst/>
          </a:prstGeom>
        </p:spPr>
      </p:pic>
      <p:pic>
        <p:nvPicPr>
          <p:cNvPr id="17" name="Picture 16"/>
          <p:cNvPicPr>
            <a:picLocks noChangeAspect="1"/>
          </p:cNvPicPr>
          <p:nvPr/>
        </p:nvPicPr>
        <p:blipFill>
          <a:blip r:embed="rId11"/>
          <a:stretch>
            <a:fillRect/>
          </a:stretch>
        </p:blipFill>
        <p:spPr>
          <a:xfrm>
            <a:off x="6287582" y="4005435"/>
            <a:ext cx="1468744" cy="1101558"/>
          </a:xfrm>
          <a:prstGeom prst="rect">
            <a:avLst/>
          </a:prstGeom>
        </p:spPr>
      </p:pic>
    </p:spTree>
    <p:extLst>
      <p:ext uri="{BB962C8B-B14F-4D97-AF65-F5344CB8AC3E}">
        <p14:creationId xmlns:p14="http://schemas.microsoft.com/office/powerpoint/2010/main" val="9685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723900" y="4398362"/>
            <a:ext cx="7848600" cy="369294"/>
          </a:xfrm>
          <a:prstGeom prst="roundRect">
            <a:avLst/>
          </a:prstGeom>
          <a:solidFill>
            <a:schemeClr val="bg1">
              <a:lumMod val="95000"/>
            </a:schemeClr>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smtClean="0">
              <a:solidFill>
                <a:sysClr val="windowText" lastClr="000000"/>
              </a:solidFill>
              <a:latin typeface="Calibri" panose="020F0502020204030204" pitchFamily="34" charset="0"/>
              <a:cs typeface="Calibri" panose="020F0502020204030204" pitchFamily="34" charset="0"/>
            </a:endParaRPr>
          </a:p>
          <a:p>
            <a:pPr algn="ctr"/>
            <a:endParaRPr lang="en-US" sz="1000" b="1" dirty="0" smtClean="0">
              <a:solidFill>
                <a:sysClr val="windowText" lastClr="000000"/>
              </a:solidFill>
              <a:latin typeface="Calibri" panose="020F0502020204030204" pitchFamily="34" charset="0"/>
              <a:cs typeface="Calibri" panose="020F0502020204030204" pitchFamily="34" charset="0"/>
            </a:endParaRPr>
          </a:p>
          <a:p>
            <a:pPr algn="ctr"/>
            <a:endParaRPr lang="en-US" sz="1000" b="1" dirty="0" smtClean="0">
              <a:solidFill>
                <a:sysClr val="windowText" lastClr="000000"/>
              </a:solidFill>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p:txBody>
          <a:bodyPr/>
          <a:lstStyle/>
          <a:p>
            <a:r>
              <a:rPr lang="en-US" sz="2400" dirty="0" smtClean="0">
                <a:latin typeface="Calibri" panose="020F0502020204030204" pitchFamily="34" charset="0"/>
                <a:cs typeface="Calibri" panose="020F0502020204030204" pitchFamily="34" charset="0"/>
              </a:rPr>
              <a:t>Palettes </a:t>
            </a:r>
            <a:r>
              <a:rPr lang="en-US" sz="2400" dirty="0">
                <a:latin typeface="Calibri" panose="020F0502020204030204" pitchFamily="34" charset="0"/>
                <a:cs typeface="Calibri" panose="020F0502020204030204" pitchFamily="34" charset="0"/>
              </a:rPr>
              <a:t>I</a:t>
            </a:r>
            <a:r>
              <a:rPr lang="en-US" sz="2400" dirty="0" smtClean="0">
                <a:latin typeface="Calibri" panose="020F0502020204030204" pitchFamily="34" charset="0"/>
                <a:cs typeface="Calibri" panose="020F0502020204030204" pitchFamily="34" charset="0"/>
              </a:rPr>
              <a:t>ntegration with Contact Center Infrastructure</a:t>
            </a:r>
            <a:endParaRPr lang="en-US" sz="2400" dirty="0">
              <a:latin typeface="Calibri" panose="020F0502020204030204" pitchFamily="34" charset="0"/>
              <a:cs typeface="Calibri" panose="020F0502020204030204" pitchFamily="34" charset="0"/>
            </a:endParaRPr>
          </a:p>
        </p:txBody>
      </p:sp>
      <p:sp>
        <p:nvSpPr>
          <p:cNvPr id="9" name="Rectangle 8"/>
          <p:cNvSpPr/>
          <p:nvPr/>
        </p:nvSpPr>
        <p:spPr>
          <a:xfrm>
            <a:off x="4798332" y="4429102"/>
            <a:ext cx="2577048" cy="338554"/>
          </a:xfrm>
          <a:prstGeom prst="rect">
            <a:avLst/>
          </a:prstGeom>
        </p:spPr>
        <p:txBody>
          <a:bodyPr wrap="square">
            <a:spAutoFit/>
          </a:bodyPr>
          <a:lstStyle/>
          <a:p>
            <a:pPr algn="ctr"/>
            <a:r>
              <a:rPr lang="en-US" sz="1600" b="1" dirty="0" smtClean="0">
                <a:solidFill>
                  <a:sysClr val="windowText" lastClr="000000"/>
                </a:solidFill>
                <a:latin typeface="Calibri" panose="020F0502020204030204" pitchFamily="34" charset="0"/>
                <a:cs typeface="Calibri" panose="020F0502020204030204" pitchFamily="34" charset="0"/>
              </a:rPr>
              <a:t>Fusion Palettes Server</a:t>
            </a:r>
          </a:p>
        </p:txBody>
      </p:sp>
      <p:pic>
        <p:nvPicPr>
          <p:cNvPr id="7" name="Picture 8" descr="C:\Users\AMacGowen\Desktop\UAS_icon.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45419" y="4362737"/>
            <a:ext cx="605563" cy="4572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509883" y="1198956"/>
            <a:ext cx="636713" cy="338554"/>
          </a:xfrm>
          <a:prstGeom prst="rect">
            <a:avLst/>
          </a:prstGeom>
          <a:noFill/>
        </p:spPr>
        <p:txBody>
          <a:bodyPr wrap="none" rtlCol="0">
            <a:spAutoFit/>
          </a:bodyPr>
          <a:lstStyle/>
          <a:p>
            <a:pPr algn="ctr"/>
            <a:r>
              <a:rPr lang="en-US" sz="1600" b="1" dirty="0" smtClean="0">
                <a:latin typeface="Calibri" panose="020F0502020204030204" pitchFamily="34" charset="0"/>
                <a:cs typeface="Calibri" panose="020F0502020204030204" pitchFamily="34" charset="0"/>
              </a:rPr>
              <a:t>UCCE</a:t>
            </a:r>
          </a:p>
        </p:txBody>
      </p:sp>
      <p:sp>
        <p:nvSpPr>
          <p:cNvPr id="13" name="TextBox 12"/>
          <p:cNvSpPr txBox="1"/>
          <p:nvPr/>
        </p:nvSpPr>
        <p:spPr>
          <a:xfrm>
            <a:off x="4311069" y="1198956"/>
            <a:ext cx="651140" cy="338554"/>
          </a:xfrm>
          <a:prstGeom prst="rect">
            <a:avLst/>
          </a:prstGeom>
          <a:noFill/>
        </p:spPr>
        <p:txBody>
          <a:bodyPr wrap="none" rtlCol="0">
            <a:spAutoFit/>
          </a:bodyPr>
          <a:lstStyle/>
          <a:p>
            <a:pPr algn="ctr"/>
            <a:r>
              <a:rPr lang="en-US" sz="1600" b="1" dirty="0" smtClean="0">
                <a:latin typeface="Calibri" panose="020F0502020204030204" pitchFamily="34" charset="0"/>
                <a:cs typeface="Calibri" panose="020F0502020204030204" pitchFamily="34" charset="0"/>
              </a:rPr>
              <a:t>UCCX</a:t>
            </a: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9663" y="868713"/>
            <a:ext cx="801113" cy="317375"/>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6083" y="855062"/>
            <a:ext cx="801113" cy="317375"/>
          </a:xfrm>
          <a:prstGeom prst="rect">
            <a:avLst/>
          </a:prstGeom>
        </p:spPr>
      </p:pic>
      <p:pic>
        <p:nvPicPr>
          <p:cNvPr id="17" name="Picture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78620" y="1130461"/>
            <a:ext cx="1371600" cy="276605"/>
          </a:xfrm>
          <a:prstGeom prst="rect">
            <a:avLst/>
          </a:prstGeom>
        </p:spPr>
      </p:pic>
      <p:grpSp>
        <p:nvGrpSpPr>
          <p:cNvPr id="41" name="Group 40"/>
          <p:cNvGrpSpPr/>
          <p:nvPr/>
        </p:nvGrpSpPr>
        <p:grpSpPr>
          <a:xfrm>
            <a:off x="1294420" y="1483712"/>
            <a:ext cx="1163398" cy="817936"/>
            <a:chOff x="2899329" y="4057695"/>
            <a:chExt cx="1593141" cy="1493425"/>
          </a:xfrm>
        </p:grpSpPr>
        <p:pic>
          <p:nvPicPr>
            <p:cNvPr id="42" name="Picture 8" descr="C:\Users\tsbutme\Desktop\Trade Shows\New Icons\256 Icons in Grey and Blue\mithomma_Device_Contact_Center_default_256.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51162" y="4057695"/>
              <a:ext cx="1341308" cy="134130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C:\Users\tsbutme\Desktop\Trade Shows\New Icons\256 Icons in Grey and Blue\mithomma_Device_Contact_Center_default_256.png"/>
            <p:cNvPicPr>
              <a:picLocks noChangeAspect="1" noChangeArrowheads="1"/>
            </p:cNvPicPr>
            <p:nvPr/>
          </p:nvPicPr>
          <p:blipFill>
            <a:blip r:embed="rId5" cstate="screen">
              <a:duotone>
                <a:srgbClr val="0096D6">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2899329" y="4209812"/>
              <a:ext cx="1341308" cy="13413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2" name="Group 61"/>
          <p:cNvGrpSpPr/>
          <p:nvPr/>
        </p:nvGrpSpPr>
        <p:grpSpPr>
          <a:xfrm>
            <a:off x="1294421" y="2226662"/>
            <a:ext cx="1164431" cy="869295"/>
            <a:chOff x="1066800" y="2803340"/>
            <a:chExt cx="1164431" cy="1159060"/>
          </a:xfrm>
        </p:grpSpPr>
        <p:grpSp>
          <p:nvGrpSpPr>
            <p:cNvPr id="52" name="Group 51"/>
            <p:cNvGrpSpPr/>
            <p:nvPr/>
          </p:nvGrpSpPr>
          <p:grpSpPr>
            <a:xfrm>
              <a:off x="1066800" y="2803340"/>
              <a:ext cx="1164431" cy="1159060"/>
              <a:chOff x="7917275" y="2318788"/>
              <a:chExt cx="1433807" cy="1427193"/>
            </a:xfrm>
          </p:grpSpPr>
          <p:pic>
            <p:nvPicPr>
              <p:cNvPr id="53" name="Picture 13" descr="C:\Users\tsbutme\Desktop\256 Icons in Grey and Blue\30072_Device_server_default_256.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31882" y="2318788"/>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3" descr="C:\Users\tsbutme\Desktop\256 Icons in Grey and Blue\30072_Device_server_default_256.png"/>
              <p:cNvPicPr>
                <a:picLocks noChangeAspect="1" noChangeArrowheads="1"/>
              </p:cNvPicPr>
              <p:nvPr/>
            </p:nvPicPr>
            <p:blipFill>
              <a:blip r:embed="rId6" cstate="screen">
                <a:duotone>
                  <a:srgbClr val="0096D6">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7917275" y="2526781"/>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TextBox 54"/>
            <p:cNvSpPr txBox="1"/>
            <p:nvPr/>
          </p:nvSpPr>
          <p:spPr>
            <a:xfrm>
              <a:off x="1320951" y="3431911"/>
              <a:ext cx="476412" cy="410369"/>
            </a:xfrm>
            <a:prstGeom prst="rect">
              <a:avLst/>
            </a:prstGeom>
            <a:noFill/>
          </p:spPr>
          <p:txBody>
            <a:bodyPr wrap="none" rtlCol="0">
              <a:spAutoFit/>
            </a:bodyPr>
            <a:lstStyle/>
            <a:p>
              <a:pPr algn="ctr"/>
              <a:r>
                <a:rPr lang="en-US" sz="1400" dirty="0" smtClean="0">
                  <a:solidFill>
                    <a:schemeClr val="bg1"/>
                  </a:solidFill>
                  <a:latin typeface="Calibri" panose="020F0502020204030204" pitchFamily="34" charset="0"/>
                  <a:cs typeface="Calibri" panose="020F0502020204030204" pitchFamily="34" charset="0"/>
                </a:rPr>
                <a:t>CVP</a:t>
              </a:r>
            </a:p>
          </p:txBody>
        </p:sp>
      </p:grpSp>
      <p:cxnSp>
        <p:nvCxnSpPr>
          <p:cNvPr id="70" name="Straight Connector 69"/>
          <p:cNvCxnSpPr/>
          <p:nvPr/>
        </p:nvCxnSpPr>
        <p:spPr>
          <a:xfrm>
            <a:off x="1785442" y="3829895"/>
            <a:ext cx="0" cy="422354"/>
          </a:xfrm>
          <a:prstGeom prst="line">
            <a:avLst/>
          </a:prstGeom>
          <a:ln>
            <a:solidFill>
              <a:schemeClr val="tx1"/>
            </a:solidFill>
            <a:prstDash val="solid"/>
            <a:headEnd type="triangle" w="lg" len="lg"/>
            <a:tailEnd type="triangle" w="lg" len="lg"/>
          </a:ln>
        </p:spPr>
        <p:style>
          <a:lnRef idx="2">
            <a:schemeClr val="accent1"/>
          </a:lnRef>
          <a:fillRef idx="0">
            <a:schemeClr val="accent1"/>
          </a:fillRef>
          <a:effectRef idx="1">
            <a:schemeClr val="accent1"/>
          </a:effectRef>
          <a:fontRef idx="minor">
            <a:schemeClr val="tx1"/>
          </a:fontRef>
        </p:style>
      </p:cxnSp>
      <p:pic>
        <p:nvPicPr>
          <p:cNvPr id="77" name="Picture 15" descr="C:\Users\tsbutme\Desktop\256 Icons in Grey and Blue\30019_Device_database_unknown_256.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459284" y="4214310"/>
            <a:ext cx="652716" cy="542912"/>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p:cNvSpPr txBox="1"/>
          <p:nvPr/>
        </p:nvSpPr>
        <p:spPr>
          <a:xfrm>
            <a:off x="1592784" y="4311021"/>
            <a:ext cx="346570" cy="261610"/>
          </a:xfrm>
          <a:prstGeom prst="rect">
            <a:avLst/>
          </a:prstGeom>
          <a:noFill/>
        </p:spPr>
        <p:txBody>
          <a:bodyPr wrap="none" rtlCol="0">
            <a:spAutoFit/>
          </a:bodyPr>
          <a:lstStyle/>
          <a:p>
            <a:pPr algn="ctr"/>
            <a:r>
              <a:rPr lang="en-US" sz="1100" dirty="0" smtClean="0">
                <a:solidFill>
                  <a:srgbClr val="FFFFFF"/>
                </a:solidFill>
                <a:latin typeface="Calibri" panose="020F0502020204030204" pitchFamily="34" charset="0"/>
                <a:cs typeface="Calibri" panose="020F0502020204030204" pitchFamily="34" charset="0"/>
              </a:rPr>
              <a:t>PG</a:t>
            </a:r>
          </a:p>
        </p:txBody>
      </p:sp>
      <p:sp>
        <p:nvSpPr>
          <p:cNvPr id="79" name="TextBox 78"/>
          <p:cNvSpPr txBox="1"/>
          <p:nvPr/>
        </p:nvSpPr>
        <p:spPr>
          <a:xfrm>
            <a:off x="1044925" y="3953026"/>
            <a:ext cx="689612" cy="261610"/>
          </a:xfrm>
          <a:prstGeom prst="rect">
            <a:avLst/>
          </a:prstGeom>
          <a:noFill/>
        </p:spPr>
        <p:txBody>
          <a:bodyPr wrap="none" rtlCol="0">
            <a:spAutoFit/>
          </a:bodyPr>
          <a:lstStyle/>
          <a:p>
            <a:pPr algn="ctr"/>
            <a:r>
              <a:rPr lang="en-US" sz="1100" dirty="0" smtClean="0">
                <a:latin typeface="Calibri" panose="020F0502020204030204" pitchFamily="34" charset="0"/>
                <a:cs typeface="Calibri" panose="020F0502020204030204" pitchFamily="34" charset="0"/>
              </a:rPr>
              <a:t>GED-125</a:t>
            </a:r>
          </a:p>
        </p:txBody>
      </p:sp>
      <p:grpSp>
        <p:nvGrpSpPr>
          <p:cNvPr id="82" name="Group 81"/>
          <p:cNvGrpSpPr/>
          <p:nvPr/>
        </p:nvGrpSpPr>
        <p:grpSpPr>
          <a:xfrm>
            <a:off x="1294421" y="3026762"/>
            <a:ext cx="1164431" cy="869295"/>
            <a:chOff x="1066800" y="3946340"/>
            <a:chExt cx="1164431" cy="1159060"/>
          </a:xfrm>
        </p:grpSpPr>
        <p:grpSp>
          <p:nvGrpSpPr>
            <p:cNvPr id="83" name="Group 82"/>
            <p:cNvGrpSpPr/>
            <p:nvPr/>
          </p:nvGrpSpPr>
          <p:grpSpPr>
            <a:xfrm>
              <a:off x="1066800" y="3946340"/>
              <a:ext cx="1164431" cy="1159060"/>
              <a:chOff x="7917275" y="2318788"/>
              <a:chExt cx="1433807" cy="1427193"/>
            </a:xfrm>
          </p:grpSpPr>
          <p:pic>
            <p:nvPicPr>
              <p:cNvPr id="85" name="Picture 13" descr="C:\Users\tsbutme\Desktop\256 Icons in Grey and Blue\30072_Device_server_default_256.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31882" y="2318788"/>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13" descr="C:\Users\tsbutme\Desktop\256 Icons in Grey and Blue\30072_Device_server_default_256.png"/>
              <p:cNvPicPr>
                <a:picLocks noChangeAspect="1" noChangeArrowheads="1"/>
              </p:cNvPicPr>
              <p:nvPr/>
            </p:nvPicPr>
            <p:blipFill>
              <a:blip r:embed="rId6" cstate="screen">
                <a:duotone>
                  <a:srgbClr val="0096D6">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7917275" y="2526781"/>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
          <p:nvSpPr>
            <p:cNvPr id="84" name="TextBox 83"/>
            <p:cNvSpPr txBox="1"/>
            <p:nvPr/>
          </p:nvSpPr>
          <p:spPr>
            <a:xfrm>
              <a:off x="1325458" y="4600436"/>
              <a:ext cx="479618" cy="410369"/>
            </a:xfrm>
            <a:prstGeom prst="rect">
              <a:avLst/>
            </a:prstGeom>
            <a:noFill/>
          </p:spPr>
          <p:txBody>
            <a:bodyPr wrap="none" rtlCol="0">
              <a:spAutoFit/>
            </a:bodyPr>
            <a:lstStyle/>
            <a:p>
              <a:pPr algn="ctr"/>
              <a:r>
                <a:rPr lang="en-US" sz="1400" dirty="0" smtClean="0">
                  <a:solidFill>
                    <a:schemeClr val="bg1"/>
                  </a:solidFill>
                  <a:latin typeface="Calibri" panose="020F0502020204030204" pitchFamily="34" charset="0"/>
                  <a:cs typeface="Calibri" panose="020F0502020204030204" pitchFamily="34" charset="0"/>
                </a:rPr>
                <a:t>ICM</a:t>
              </a:r>
            </a:p>
          </p:txBody>
        </p:sp>
      </p:grpSp>
      <p:sp>
        <p:nvSpPr>
          <p:cNvPr id="89" name="TextBox 88"/>
          <p:cNvSpPr txBox="1"/>
          <p:nvPr/>
        </p:nvSpPr>
        <p:spPr>
          <a:xfrm>
            <a:off x="1960895" y="3896230"/>
            <a:ext cx="574196" cy="430887"/>
          </a:xfrm>
          <a:prstGeom prst="rect">
            <a:avLst/>
          </a:prstGeom>
          <a:noFill/>
        </p:spPr>
        <p:txBody>
          <a:bodyPr wrap="none" rtlCol="0">
            <a:spAutoFit/>
          </a:bodyPr>
          <a:lstStyle/>
          <a:p>
            <a:pPr algn="ctr"/>
            <a:r>
              <a:rPr lang="en-US" sz="1100" dirty="0" smtClean="0">
                <a:latin typeface="Calibri" panose="020F0502020204030204" pitchFamily="34" charset="0"/>
                <a:cs typeface="Calibri" panose="020F0502020204030204" pitchFamily="34" charset="0"/>
              </a:rPr>
              <a:t>Queue</a:t>
            </a:r>
            <a:br>
              <a:rPr lang="en-US" sz="1100" dirty="0" smtClean="0">
                <a:latin typeface="Calibri" panose="020F0502020204030204" pitchFamily="34" charset="0"/>
                <a:cs typeface="Calibri" panose="020F0502020204030204" pitchFamily="34" charset="0"/>
              </a:rPr>
            </a:br>
            <a:r>
              <a:rPr lang="en-US" sz="1100" dirty="0" smtClean="0">
                <a:latin typeface="Calibri" panose="020F0502020204030204" pitchFamily="34" charset="0"/>
                <a:cs typeface="Calibri" panose="020F0502020204030204" pitchFamily="34" charset="0"/>
              </a:rPr>
              <a:t>Length</a:t>
            </a:r>
          </a:p>
        </p:txBody>
      </p:sp>
      <p:cxnSp>
        <p:nvCxnSpPr>
          <p:cNvPr id="90" name="Straight Connector 89"/>
          <p:cNvCxnSpPr/>
          <p:nvPr/>
        </p:nvCxnSpPr>
        <p:spPr>
          <a:xfrm>
            <a:off x="2582160" y="2741012"/>
            <a:ext cx="0" cy="1657350"/>
          </a:xfrm>
          <a:prstGeom prst="line">
            <a:avLst/>
          </a:prstGeom>
          <a:ln>
            <a:solidFill>
              <a:schemeClr val="tx1"/>
            </a:solidFill>
            <a:prstDash val="solid"/>
            <a:headEnd type="none" w="lg" len="lg"/>
            <a:tailEnd type="none"/>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2270375" y="2741467"/>
            <a:ext cx="323302" cy="0"/>
          </a:xfrm>
          <a:prstGeom prst="line">
            <a:avLst/>
          </a:prstGeom>
          <a:ln>
            <a:solidFill>
              <a:schemeClr val="tx1"/>
            </a:solidFill>
            <a:prstDash val="solid"/>
            <a:headEnd type="triangle" w="lg" len="lg"/>
            <a:tailEnd type="none"/>
          </a:ln>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2243860" y="2520172"/>
            <a:ext cx="518091" cy="261610"/>
          </a:xfrm>
          <a:prstGeom prst="rect">
            <a:avLst/>
          </a:prstGeom>
          <a:noFill/>
        </p:spPr>
        <p:txBody>
          <a:bodyPr wrap="none" rtlCol="0">
            <a:spAutoFit/>
          </a:bodyPr>
          <a:lstStyle/>
          <a:p>
            <a:pPr algn="ctr"/>
            <a:r>
              <a:rPr lang="en-US" sz="1100" dirty="0" smtClean="0">
                <a:latin typeface="Calibri" panose="020F0502020204030204" pitchFamily="34" charset="0"/>
                <a:cs typeface="Calibri" panose="020F0502020204030204" pitchFamily="34" charset="0"/>
              </a:rPr>
              <a:t>VXML</a:t>
            </a:r>
          </a:p>
        </p:txBody>
      </p:sp>
      <p:cxnSp>
        <p:nvCxnSpPr>
          <p:cNvPr id="134" name="Straight Connector 133"/>
          <p:cNvCxnSpPr/>
          <p:nvPr/>
        </p:nvCxnSpPr>
        <p:spPr>
          <a:xfrm>
            <a:off x="994530" y="1897853"/>
            <a:ext cx="0" cy="1743331"/>
          </a:xfrm>
          <a:prstGeom prst="line">
            <a:avLst/>
          </a:prstGeom>
          <a:ln>
            <a:solidFill>
              <a:schemeClr val="tx1"/>
            </a:solidFill>
            <a:prstDash val="solid"/>
            <a:headEnd type="none" w="lg" len="lg"/>
            <a:tailEnd type="none"/>
          </a:ln>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rot="10800000">
            <a:off x="1164839" y="2038023"/>
            <a:ext cx="323302" cy="0"/>
          </a:xfrm>
          <a:prstGeom prst="line">
            <a:avLst/>
          </a:prstGeom>
          <a:ln>
            <a:solidFill>
              <a:schemeClr val="tx1"/>
            </a:solidFill>
            <a:prstDash val="solid"/>
            <a:headEnd type="triangle" w="lg" len="lg"/>
            <a:tailEnd type="none"/>
          </a:ln>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a:off x="1172587" y="2032647"/>
            <a:ext cx="1481" cy="1455771"/>
          </a:xfrm>
          <a:prstGeom prst="line">
            <a:avLst/>
          </a:prstGeom>
          <a:ln>
            <a:solidFill>
              <a:schemeClr val="tx1"/>
            </a:solidFill>
            <a:prstDash val="solid"/>
            <a:headEnd type="none" w="lg" len="lg"/>
            <a:tailEnd type="none"/>
          </a:ln>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1176819" y="3493785"/>
            <a:ext cx="323302" cy="0"/>
          </a:xfrm>
          <a:prstGeom prst="line">
            <a:avLst/>
          </a:prstGeom>
          <a:ln>
            <a:solidFill>
              <a:schemeClr val="tx1"/>
            </a:solidFill>
            <a:prstDash val="solid"/>
            <a:headEnd type="none" w="lg" len="lg"/>
            <a:tailEnd type="none"/>
          </a:ln>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flipH="1">
            <a:off x="1006346" y="3632551"/>
            <a:ext cx="491195" cy="0"/>
          </a:xfrm>
          <a:prstGeom prst="line">
            <a:avLst/>
          </a:prstGeom>
          <a:ln>
            <a:solidFill>
              <a:schemeClr val="tx1"/>
            </a:solidFill>
            <a:prstDash val="solid"/>
            <a:headEnd type="triangle" w="lg" len="lg"/>
            <a:tailEnd type="none"/>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H="1">
            <a:off x="991021" y="1904672"/>
            <a:ext cx="491195" cy="0"/>
          </a:xfrm>
          <a:prstGeom prst="line">
            <a:avLst/>
          </a:prstGeom>
          <a:ln>
            <a:solidFill>
              <a:schemeClr val="tx1"/>
            </a:solidFill>
            <a:prstDash val="solid"/>
            <a:headEnd type="none" w="lg" len="lg"/>
            <a:tailEnd type="none"/>
          </a:ln>
        </p:spPr>
        <p:style>
          <a:lnRef idx="2">
            <a:schemeClr val="accent1"/>
          </a:lnRef>
          <a:fillRef idx="0">
            <a:schemeClr val="accent1"/>
          </a:fillRef>
          <a:effectRef idx="1">
            <a:schemeClr val="accent1"/>
          </a:effectRef>
          <a:fontRef idx="minor">
            <a:schemeClr val="tx1"/>
          </a:fontRef>
        </p:style>
      </p:cxnSp>
      <p:grpSp>
        <p:nvGrpSpPr>
          <p:cNvPr id="158" name="Group 157"/>
          <p:cNvGrpSpPr/>
          <p:nvPr/>
        </p:nvGrpSpPr>
        <p:grpSpPr>
          <a:xfrm>
            <a:off x="3345532" y="1445244"/>
            <a:ext cx="1960281" cy="1378190"/>
            <a:chOff x="2899329" y="4057695"/>
            <a:chExt cx="1593141" cy="1493425"/>
          </a:xfrm>
        </p:grpSpPr>
        <p:pic>
          <p:nvPicPr>
            <p:cNvPr id="159" name="Picture 8" descr="C:\Users\tsbutme\Desktop\Trade Shows\New Icons\256 Icons in Grey and Blue\mithomma_Device_Contact_Center_default_256.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151162" y="4057695"/>
              <a:ext cx="1341308" cy="1341308"/>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8" descr="C:\Users\tsbutme\Desktop\Trade Shows\New Icons\256 Icons in Grey and Blue\mithomma_Device_Contact_Center_default_256.png"/>
            <p:cNvPicPr>
              <a:picLocks noChangeAspect="1" noChangeArrowheads="1"/>
            </p:cNvPicPr>
            <p:nvPr/>
          </p:nvPicPr>
          <p:blipFill>
            <a:blip r:embed="rId8">
              <a:duotone>
                <a:srgbClr val="0096D6">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2899329" y="4209812"/>
              <a:ext cx="1341308" cy="134130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61" name="Straight Connector 160"/>
          <p:cNvCxnSpPr/>
          <p:nvPr/>
        </p:nvCxnSpPr>
        <p:spPr>
          <a:xfrm flipH="1">
            <a:off x="4121250" y="2758209"/>
            <a:ext cx="3368" cy="1646805"/>
          </a:xfrm>
          <a:prstGeom prst="line">
            <a:avLst/>
          </a:prstGeom>
          <a:ln>
            <a:solidFill>
              <a:schemeClr val="tx1"/>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163" name="TextBox 162"/>
          <p:cNvSpPr txBox="1"/>
          <p:nvPr/>
        </p:nvSpPr>
        <p:spPr>
          <a:xfrm>
            <a:off x="3150141" y="4058341"/>
            <a:ext cx="689612" cy="261610"/>
          </a:xfrm>
          <a:prstGeom prst="rect">
            <a:avLst/>
          </a:prstGeom>
          <a:noFill/>
        </p:spPr>
        <p:txBody>
          <a:bodyPr wrap="none" rtlCol="0">
            <a:spAutoFit/>
          </a:bodyPr>
          <a:lstStyle/>
          <a:p>
            <a:pPr algn="ctr"/>
            <a:r>
              <a:rPr lang="en-US" sz="1100" dirty="0" smtClean="0">
                <a:latin typeface="Calibri" panose="020F0502020204030204" pitchFamily="34" charset="0"/>
                <a:cs typeface="Calibri" panose="020F0502020204030204" pitchFamily="34" charset="0"/>
              </a:rPr>
              <a:t>GED-125</a:t>
            </a:r>
          </a:p>
        </p:txBody>
      </p:sp>
      <p:cxnSp>
        <p:nvCxnSpPr>
          <p:cNvPr id="170" name="Straight Connector 169"/>
          <p:cNvCxnSpPr/>
          <p:nvPr/>
        </p:nvCxnSpPr>
        <p:spPr>
          <a:xfrm flipH="1">
            <a:off x="3842355" y="2755687"/>
            <a:ext cx="3368" cy="1646805"/>
          </a:xfrm>
          <a:prstGeom prst="line">
            <a:avLst/>
          </a:prstGeom>
          <a:ln>
            <a:solidFill>
              <a:schemeClr val="tx1"/>
            </a:solidFill>
            <a:prstDash val="solid"/>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flipH="1">
            <a:off x="4441375" y="2755687"/>
            <a:ext cx="3368" cy="1646805"/>
          </a:xfrm>
          <a:prstGeom prst="line">
            <a:avLst/>
          </a:prstGeom>
          <a:ln>
            <a:solidFill>
              <a:schemeClr val="tx1"/>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a:off x="5642740" y="2347164"/>
            <a:ext cx="15028" cy="2039690"/>
          </a:xfrm>
          <a:prstGeom prst="line">
            <a:avLst/>
          </a:prstGeom>
          <a:ln>
            <a:solidFill>
              <a:schemeClr val="tx1"/>
            </a:solidFill>
            <a:prstDash val="solid"/>
            <a:headEnd type="triangle" w="lg" len="lg"/>
            <a:tailEnd type="none"/>
          </a:ln>
        </p:spPr>
        <p:style>
          <a:lnRef idx="2">
            <a:schemeClr val="accent1"/>
          </a:lnRef>
          <a:fillRef idx="0">
            <a:schemeClr val="accent1"/>
          </a:fillRef>
          <a:effectRef idx="1">
            <a:schemeClr val="accent1"/>
          </a:effectRef>
          <a:fontRef idx="minor">
            <a:schemeClr val="tx1"/>
          </a:fontRef>
        </p:style>
      </p:cxnSp>
      <p:grpSp>
        <p:nvGrpSpPr>
          <p:cNvPr id="180" name="Group 179"/>
          <p:cNvGrpSpPr/>
          <p:nvPr/>
        </p:nvGrpSpPr>
        <p:grpSpPr>
          <a:xfrm>
            <a:off x="5116259" y="1940555"/>
            <a:ext cx="981747" cy="469515"/>
            <a:chOff x="5463679" y="2273541"/>
            <a:chExt cx="1417609" cy="974058"/>
          </a:xfrm>
        </p:grpSpPr>
        <p:pic>
          <p:nvPicPr>
            <p:cNvPr id="178" name="Picture 14" descr="C:\Users\tsbutme\Desktop\256 Icons in Grey and Blue\30019_Device_database_default_256.pn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662088" y="2273541"/>
              <a:ext cx="1219200" cy="788676"/>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15" descr="C:\Users\tsbutme\Desktop\256 Icons in Grey and Blue\30019_Device_database_unknown_256.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463679" y="2459886"/>
              <a:ext cx="1219048" cy="787713"/>
            </a:xfrm>
            <a:prstGeom prst="rect">
              <a:avLst/>
            </a:prstGeom>
            <a:noFill/>
            <a:extLst>
              <a:ext uri="{909E8E84-426E-40DD-AFC4-6F175D3DCCD1}">
                <a14:hiddenFill xmlns:a14="http://schemas.microsoft.com/office/drawing/2010/main">
                  <a:solidFill>
                    <a:srgbClr val="FFFFFF"/>
                  </a:solidFill>
                </a14:hiddenFill>
              </a:ext>
            </a:extLst>
          </p:spPr>
        </p:pic>
      </p:grpSp>
      <p:sp>
        <p:nvSpPr>
          <p:cNvPr id="181" name="TextBox 180"/>
          <p:cNvSpPr txBox="1"/>
          <p:nvPr/>
        </p:nvSpPr>
        <p:spPr>
          <a:xfrm>
            <a:off x="5290683" y="1664210"/>
            <a:ext cx="553357" cy="430887"/>
          </a:xfrm>
          <a:prstGeom prst="rect">
            <a:avLst/>
          </a:prstGeom>
          <a:noFill/>
        </p:spPr>
        <p:txBody>
          <a:bodyPr wrap="none" rtlCol="0">
            <a:spAutoFit/>
          </a:bodyPr>
          <a:lstStyle/>
          <a:p>
            <a:pPr algn="ctr"/>
            <a:r>
              <a:rPr lang="en-US" sz="1100" dirty="0" smtClean="0">
                <a:latin typeface="Calibri" panose="020F0502020204030204" pitchFamily="34" charset="0"/>
                <a:cs typeface="Calibri" panose="020F0502020204030204" pitchFamily="34" charset="0"/>
              </a:rPr>
              <a:t>VXML</a:t>
            </a:r>
            <a:br>
              <a:rPr lang="en-US" sz="1100" dirty="0" smtClean="0">
                <a:latin typeface="Calibri" panose="020F0502020204030204" pitchFamily="34" charset="0"/>
                <a:cs typeface="Calibri" panose="020F0502020204030204" pitchFamily="34" charset="0"/>
              </a:rPr>
            </a:br>
            <a:r>
              <a:rPr lang="en-US" sz="1100" dirty="0" smtClean="0">
                <a:latin typeface="Calibri" panose="020F0502020204030204" pitchFamily="34" charset="0"/>
                <a:cs typeface="Calibri" panose="020F0502020204030204" pitchFamily="34" charset="0"/>
              </a:rPr>
              <a:t>Server</a:t>
            </a:r>
          </a:p>
        </p:txBody>
      </p:sp>
      <p:sp>
        <p:nvSpPr>
          <p:cNvPr id="183" name="TextBox 182"/>
          <p:cNvSpPr txBox="1"/>
          <p:nvPr/>
        </p:nvSpPr>
        <p:spPr>
          <a:xfrm>
            <a:off x="5143495" y="3292989"/>
            <a:ext cx="518091" cy="261610"/>
          </a:xfrm>
          <a:prstGeom prst="rect">
            <a:avLst/>
          </a:prstGeom>
          <a:noFill/>
        </p:spPr>
        <p:txBody>
          <a:bodyPr wrap="none" rtlCol="0">
            <a:spAutoFit/>
          </a:bodyPr>
          <a:lstStyle/>
          <a:p>
            <a:pPr algn="ctr"/>
            <a:r>
              <a:rPr lang="en-US" sz="1100" dirty="0" smtClean="0">
                <a:latin typeface="Calibri" panose="020F0502020204030204" pitchFamily="34" charset="0"/>
                <a:cs typeface="Calibri" panose="020F0502020204030204" pitchFamily="34" charset="0"/>
              </a:rPr>
              <a:t>VXML</a:t>
            </a:r>
          </a:p>
        </p:txBody>
      </p:sp>
      <p:cxnSp>
        <p:nvCxnSpPr>
          <p:cNvPr id="184" name="Straight Connector 183"/>
          <p:cNvCxnSpPr/>
          <p:nvPr/>
        </p:nvCxnSpPr>
        <p:spPr>
          <a:xfrm flipH="1">
            <a:off x="5439086" y="2348785"/>
            <a:ext cx="8658" cy="348843"/>
          </a:xfrm>
          <a:prstGeom prst="line">
            <a:avLst/>
          </a:prstGeom>
          <a:ln>
            <a:solidFill>
              <a:schemeClr val="tx1"/>
            </a:solidFill>
            <a:prstDash val="solid"/>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a:off x="4648385" y="2690334"/>
            <a:ext cx="802683" cy="0"/>
          </a:xfrm>
          <a:prstGeom prst="line">
            <a:avLst/>
          </a:prstGeom>
          <a:ln>
            <a:solidFill>
              <a:schemeClr val="tx1"/>
            </a:solidFill>
            <a:prstDash val="solid"/>
            <a:headEnd type="none" w="lg" len="lg"/>
            <a:tailEnd type="none"/>
          </a:ln>
        </p:spPr>
        <p:style>
          <a:lnRef idx="2">
            <a:schemeClr val="accent1"/>
          </a:lnRef>
          <a:fillRef idx="0">
            <a:schemeClr val="accent1"/>
          </a:fillRef>
          <a:effectRef idx="1">
            <a:schemeClr val="accent1"/>
          </a:effectRef>
          <a:fontRef idx="minor">
            <a:schemeClr val="tx1"/>
          </a:fontRef>
        </p:style>
      </p:cxnSp>
      <p:sp>
        <p:nvSpPr>
          <p:cNvPr id="197" name="TextBox 196"/>
          <p:cNvSpPr txBox="1"/>
          <p:nvPr/>
        </p:nvSpPr>
        <p:spPr>
          <a:xfrm>
            <a:off x="4798375" y="2697376"/>
            <a:ext cx="482824" cy="261610"/>
          </a:xfrm>
          <a:prstGeom prst="rect">
            <a:avLst/>
          </a:prstGeom>
          <a:noFill/>
        </p:spPr>
        <p:txBody>
          <a:bodyPr wrap="none" rtlCol="0">
            <a:spAutoFit/>
          </a:bodyPr>
          <a:lstStyle/>
          <a:p>
            <a:pPr algn="ctr"/>
            <a:r>
              <a:rPr lang="en-US" sz="1100" dirty="0" smtClean="0">
                <a:latin typeface="Calibri" panose="020F0502020204030204" pitchFamily="34" charset="0"/>
                <a:cs typeface="Calibri" panose="020F0502020204030204" pitchFamily="34" charset="0"/>
              </a:rPr>
              <a:t>HTTP</a:t>
            </a:r>
          </a:p>
        </p:txBody>
      </p:sp>
      <p:sp>
        <p:nvSpPr>
          <p:cNvPr id="198" name="TextBox 197"/>
          <p:cNvSpPr txBox="1"/>
          <p:nvPr/>
        </p:nvSpPr>
        <p:spPr>
          <a:xfrm>
            <a:off x="4459583" y="3293037"/>
            <a:ext cx="482824" cy="261610"/>
          </a:xfrm>
          <a:prstGeom prst="rect">
            <a:avLst/>
          </a:prstGeom>
          <a:noFill/>
        </p:spPr>
        <p:txBody>
          <a:bodyPr wrap="none" rtlCol="0">
            <a:spAutoFit/>
          </a:bodyPr>
          <a:lstStyle/>
          <a:p>
            <a:pPr algn="ctr"/>
            <a:r>
              <a:rPr lang="en-US" sz="1100" dirty="0" smtClean="0">
                <a:latin typeface="Calibri" panose="020F0502020204030204" pitchFamily="34" charset="0"/>
                <a:cs typeface="Calibri" panose="020F0502020204030204" pitchFamily="34" charset="0"/>
              </a:rPr>
              <a:t>HTTP</a:t>
            </a:r>
          </a:p>
        </p:txBody>
      </p:sp>
      <p:sp>
        <p:nvSpPr>
          <p:cNvPr id="199" name="TextBox 198"/>
          <p:cNvSpPr txBox="1"/>
          <p:nvPr/>
        </p:nvSpPr>
        <p:spPr>
          <a:xfrm rot="16200000">
            <a:off x="346806" y="2624539"/>
            <a:ext cx="993926" cy="276999"/>
          </a:xfrm>
          <a:prstGeom prst="rect">
            <a:avLst/>
          </a:prstGeom>
          <a:noFill/>
        </p:spPr>
        <p:txBody>
          <a:bodyPr wrap="none" rtlCol="0">
            <a:spAutoFit/>
          </a:bodyPr>
          <a:lstStyle/>
          <a:p>
            <a:pPr algn="ctr"/>
            <a:r>
              <a:rPr lang="en-US" sz="1200" dirty="0" smtClean="0">
                <a:latin typeface="Calibri" panose="020F0502020204030204" pitchFamily="34" charset="0"/>
                <a:cs typeface="Calibri" panose="020F0502020204030204" pitchFamily="34" charset="0"/>
              </a:rPr>
              <a:t>Interrogating</a:t>
            </a:r>
          </a:p>
        </p:txBody>
      </p:sp>
      <p:grpSp>
        <p:nvGrpSpPr>
          <p:cNvPr id="202" name="Group 201"/>
          <p:cNvGrpSpPr/>
          <p:nvPr/>
        </p:nvGrpSpPr>
        <p:grpSpPr>
          <a:xfrm>
            <a:off x="7277288" y="2446116"/>
            <a:ext cx="742842" cy="663067"/>
            <a:chOff x="3322347" y="1255738"/>
            <a:chExt cx="742842" cy="884089"/>
          </a:xfrm>
        </p:grpSpPr>
        <p:sp>
          <p:nvSpPr>
            <p:cNvPr id="203" name="Rounded Rectangle 202"/>
            <p:cNvSpPr/>
            <p:nvPr/>
          </p:nvSpPr>
          <p:spPr>
            <a:xfrm>
              <a:off x="3322347" y="1255738"/>
              <a:ext cx="742842" cy="884089"/>
            </a:xfrm>
            <a:prstGeom prst="roundRect">
              <a:avLst/>
            </a:prstGeom>
            <a:solidFill>
              <a:schemeClr val="bg1"/>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72000" rIns="72000" rtlCol="0" anchor="b"/>
            <a:lstStyle/>
            <a:p>
              <a:pPr algn="ctr"/>
              <a:r>
                <a:rPr lang="en-US" sz="800" b="1" dirty="0" smtClean="0">
                  <a:solidFill>
                    <a:sysClr val="windowText" lastClr="000000"/>
                  </a:solidFill>
                  <a:latin typeface="Calibri" panose="020F0502020204030204" pitchFamily="34" charset="0"/>
                  <a:cs typeface="Calibri" panose="020F0502020204030204" pitchFamily="34" charset="0"/>
                </a:rPr>
                <a:t>I-Server</a:t>
              </a:r>
              <a:endParaRPr lang="en-US" sz="800" b="1" dirty="0">
                <a:solidFill>
                  <a:sysClr val="windowText" lastClr="000000"/>
                </a:solidFill>
                <a:latin typeface="Calibri" panose="020F0502020204030204" pitchFamily="34" charset="0"/>
                <a:cs typeface="Calibri" panose="020F0502020204030204" pitchFamily="34" charset="0"/>
              </a:endParaRPr>
            </a:p>
          </p:txBody>
        </p:sp>
        <p:pic>
          <p:nvPicPr>
            <p:cNvPr id="204" name="Picture 203" descr="Genesys_Logo.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18718" y="1439333"/>
              <a:ext cx="539750" cy="287867"/>
            </a:xfrm>
            <a:prstGeom prst="rect">
              <a:avLst/>
            </a:prstGeom>
          </p:spPr>
        </p:pic>
      </p:grpSp>
      <p:grpSp>
        <p:nvGrpSpPr>
          <p:cNvPr id="205" name="Group 204"/>
          <p:cNvGrpSpPr/>
          <p:nvPr/>
        </p:nvGrpSpPr>
        <p:grpSpPr>
          <a:xfrm>
            <a:off x="7277155" y="1588694"/>
            <a:ext cx="742842" cy="663067"/>
            <a:chOff x="3322347" y="1255738"/>
            <a:chExt cx="742842" cy="884089"/>
          </a:xfrm>
        </p:grpSpPr>
        <p:sp>
          <p:nvSpPr>
            <p:cNvPr id="206" name="Rounded Rectangle 205"/>
            <p:cNvSpPr/>
            <p:nvPr/>
          </p:nvSpPr>
          <p:spPr>
            <a:xfrm>
              <a:off x="3322347" y="1255738"/>
              <a:ext cx="742842" cy="884089"/>
            </a:xfrm>
            <a:prstGeom prst="roundRect">
              <a:avLst/>
            </a:prstGeom>
            <a:solidFill>
              <a:schemeClr val="bg1"/>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72000" rIns="72000" rtlCol="0" anchor="b"/>
            <a:lstStyle/>
            <a:p>
              <a:pPr algn="ctr"/>
              <a:r>
                <a:rPr lang="en-US" sz="800" b="1" dirty="0" smtClean="0">
                  <a:solidFill>
                    <a:sysClr val="windowText" lastClr="000000"/>
                  </a:solidFill>
                  <a:latin typeface="Calibri" panose="020F0502020204030204" pitchFamily="34" charset="0"/>
                  <a:cs typeface="Calibri" panose="020F0502020204030204" pitchFamily="34" charset="0"/>
                </a:rPr>
                <a:t>T-Server</a:t>
              </a:r>
              <a:endParaRPr lang="en-US" sz="800" b="1" dirty="0">
                <a:solidFill>
                  <a:sysClr val="windowText" lastClr="000000"/>
                </a:solidFill>
                <a:latin typeface="Calibri" panose="020F0502020204030204" pitchFamily="34" charset="0"/>
                <a:cs typeface="Calibri" panose="020F0502020204030204" pitchFamily="34" charset="0"/>
              </a:endParaRPr>
            </a:p>
          </p:txBody>
        </p:sp>
        <p:pic>
          <p:nvPicPr>
            <p:cNvPr id="207" name="Picture 206" descr="Genesys_Logo.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18718" y="1439333"/>
              <a:ext cx="539750" cy="287867"/>
            </a:xfrm>
            <a:prstGeom prst="rect">
              <a:avLst/>
            </a:prstGeom>
          </p:spPr>
        </p:pic>
      </p:grpSp>
      <p:cxnSp>
        <p:nvCxnSpPr>
          <p:cNvPr id="208" name="Straight Connector 207"/>
          <p:cNvCxnSpPr/>
          <p:nvPr/>
        </p:nvCxnSpPr>
        <p:spPr>
          <a:xfrm>
            <a:off x="7644115" y="2239330"/>
            <a:ext cx="0" cy="215670"/>
          </a:xfrm>
          <a:prstGeom prst="line">
            <a:avLst/>
          </a:prstGeom>
          <a:ln>
            <a:solidFill>
              <a:schemeClr val="tx1"/>
            </a:solidFill>
            <a:prstDash val="solid"/>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flipH="1">
            <a:off x="7523663" y="3955703"/>
            <a:ext cx="120" cy="449312"/>
          </a:xfrm>
          <a:prstGeom prst="line">
            <a:avLst/>
          </a:prstGeom>
          <a:ln>
            <a:solidFill>
              <a:schemeClr val="tx1"/>
            </a:solidFill>
            <a:prstDash val="solid"/>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217" name="Straight Connector 216"/>
          <p:cNvCxnSpPr/>
          <p:nvPr/>
        </p:nvCxnSpPr>
        <p:spPr>
          <a:xfrm>
            <a:off x="7795987" y="3926223"/>
            <a:ext cx="0" cy="476270"/>
          </a:xfrm>
          <a:prstGeom prst="line">
            <a:avLst/>
          </a:prstGeom>
          <a:ln>
            <a:solidFill>
              <a:schemeClr val="tx1"/>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218" name="Rounded Rectangle 217"/>
          <p:cNvSpPr/>
          <p:nvPr/>
        </p:nvSpPr>
        <p:spPr>
          <a:xfrm>
            <a:off x="7279008" y="3284051"/>
            <a:ext cx="742842" cy="663067"/>
          </a:xfrm>
          <a:prstGeom prst="roundRect">
            <a:avLst/>
          </a:prstGeom>
          <a:solidFill>
            <a:schemeClr val="bg1"/>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b"/>
          <a:lstStyle/>
          <a:p>
            <a:pPr algn="ctr"/>
            <a:r>
              <a:rPr lang="en-US" sz="800" b="1" dirty="0" smtClean="0">
                <a:solidFill>
                  <a:sysClr val="windowText" lastClr="000000"/>
                </a:solidFill>
                <a:latin typeface="Calibri" panose="020F0502020204030204" pitchFamily="34" charset="0"/>
                <a:cs typeface="Calibri" panose="020F0502020204030204" pitchFamily="34" charset="0"/>
              </a:rPr>
              <a:t>URS</a:t>
            </a:r>
            <a:endParaRPr lang="en-US" sz="800" b="1" dirty="0">
              <a:solidFill>
                <a:sysClr val="windowText" lastClr="000000"/>
              </a:solidFill>
              <a:latin typeface="Calibri" panose="020F0502020204030204" pitchFamily="34" charset="0"/>
              <a:cs typeface="Calibri" panose="020F0502020204030204" pitchFamily="34" charset="0"/>
            </a:endParaRPr>
          </a:p>
        </p:txBody>
      </p:sp>
      <p:pic>
        <p:nvPicPr>
          <p:cNvPr id="219" name="Picture 218" descr="Genesys_Logo.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375379" y="3412761"/>
            <a:ext cx="539750" cy="215900"/>
          </a:xfrm>
          <a:prstGeom prst="rect">
            <a:avLst/>
          </a:prstGeom>
        </p:spPr>
      </p:pic>
      <p:sp>
        <p:nvSpPr>
          <p:cNvPr id="221" name="TextBox 220"/>
          <p:cNvSpPr txBox="1"/>
          <p:nvPr/>
        </p:nvSpPr>
        <p:spPr>
          <a:xfrm>
            <a:off x="6901857" y="4055817"/>
            <a:ext cx="662361" cy="430887"/>
          </a:xfrm>
          <a:prstGeom prst="rect">
            <a:avLst/>
          </a:prstGeom>
          <a:noFill/>
        </p:spPr>
        <p:txBody>
          <a:bodyPr wrap="none" rtlCol="0">
            <a:spAutoFit/>
          </a:bodyPr>
          <a:lstStyle/>
          <a:p>
            <a:pPr algn="ctr"/>
            <a:r>
              <a:rPr lang="en-US" sz="1100" dirty="0" err="1" smtClean="0">
                <a:latin typeface="Calibri" panose="020F0502020204030204" pitchFamily="34" charset="0"/>
                <a:cs typeface="Calibri" panose="020F0502020204030204" pitchFamily="34" charset="0"/>
              </a:rPr>
              <a:t>Genesys</a:t>
            </a:r>
            <a:r>
              <a:rPr lang="en-US" sz="1100" dirty="0" smtClean="0">
                <a:latin typeface="Calibri" panose="020F0502020204030204" pitchFamily="34" charset="0"/>
                <a:cs typeface="Calibri" panose="020F0502020204030204" pitchFamily="34" charset="0"/>
              </a:rPr>
              <a:t/>
            </a:r>
            <a:br>
              <a:rPr lang="en-US" sz="1100" dirty="0" smtClean="0">
                <a:latin typeface="Calibri" panose="020F0502020204030204" pitchFamily="34" charset="0"/>
                <a:cs typeface="Calibri" panose="020F0502020204030204" pitchFamily="34" charset="0"/>
              </a:rPr>
            </a:br>
            <a:r>
              <a:rPr lang="en-US" sz="1100" dirty="0" smtClean="0">
                <a:latin typeface="Calibri" panose="020F0502020204030204" pitchFamily="34" charset="0"/>
                <a:cs typeface="Calibri" panose="020F0502020204030204" pitchFamily="34" charset="0"/>
              </a:rPr>
              <a:t>SDK</a:t>
            </a:r>
          </a:p>
        </p:txBody>
      </p:sp>
      <p:sp>
        <p:nvSpPr>
          <p:cNvPr id="222" name="TextBox 221"/>
          <p:cNvSpPr txBox="1"/>
          <p:nvPr/>
        </p:nvSpPr>
        <p:spPr>
          <a:xfrm>
            <a:off x="7799513" y="4089241"/>
            <a:ext cx="410690" cy="261610"/>
          </a:xfrm>
          <a:prstGeom prst="rect">
            <a:avLst/>
          </a:prstGeom>
          <a:noFill/>
        </p:spPr>
        <p:txBody>
          <a:bodyPr wrap="none" rtlCol="0">
            <a:spAutoFit/>
          </a:bodyPr>
          <a:lstStyle/>
          <a:p>
            <a:pPr algn="ctr"/>
            <a:r>
              <a:rPr lang="en-US" sz="1100" dirty="0" smtClean="0">
                <a:latin typeface="Calibri" panose="020F0502020204030204" pitchFamily="34" charset="0"/>
                <a:cs typeface="Calibri" panose="020F0502020204030204" pitchFamily="34" charset="0"/>
              </a:rPr>
              <a:t>KVP</a:t>
            </a:r>
          </a:p>
        </p:txBody>
      </p:sp>
      <p:cxnSp>
        <p:nvCxnSpPr>
          <p:cNvPr id="223" name="Straight Connector 222"/>
          <p:cNvCxnSpPr/>
          <p:nvPr/>
        </p:nvCxnSpPr>
        <p:spPr>
          <a:xfrm>
            <a:off x="6759967" y="3747527"/>
            <a:ext cx="8934" cy="657488"/>
          </a:xfrm>
          <a:prstGeom prst="line">
            <a:avLst/>
          </a:prstGeom>
          <a:ln>
            <a:solidFill>
              <a:schemeClr val="tx1"/>
            </a:solidFill>
            <a:prstDash val="solid"/>
            <a:headEnd type="none" w="lg" len="lg"/>
            <a:tailEnd type="none"/>
          </a:ln>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flipH="1">
            <a:off x="6756921" y="3756961"/>
            <a:ext cx="517739" cy="1045"/>
          </a:xfrm>
          <a:prstGeom prst="line">
            <a:avLst/>
          </a:prstGeom>
          <a:ln>
            <a:solidFill>
              <a:schemeClr val="tx1"/>
            </a:solidFill>
            <a:prstDash val="solid"/>
            <a:headEnd type="triangle" w="lg" len="lg"/>
            <a:tailEnd type="none"/>
          </a:ln>
        </p:spPr>
        <p:style>
          <a:lnRef idx="2">
            <a:schemeClr val="accent1"/>
          </a:lnRef>
          <a:fillRef idx="0">
            <a:schemeClr val="accent1"/>
          </a:fillRef>
          <a:effectRef idx="1">
            <a:schemeClr val="accent1"/>
          </a:effectRef>
          <a:fontRef idx="minor">
            <a:schemeClr val="tx1"/>
          </a:fontRef>
        </p:style>
      </p:cxnSp>
      <p:sp>
        <p:nvSpPr>
          <p:cNvPr id="225" name="TextBox 224"/>
          <p:cNvSpPr txBox="1"/>
          <p:nvPr/>
        </p:nvSpPr>
        <p:spPr>
          <a:xfrm>
            <a:off x="6269643" y="4119771"/>
            <a:ext cx="518091" cy="261610"/>
          </a:xfrm>
          <a:prstGeom prst="rect">
            <a:avLst/>
          </a:prstGeom>
          <a:noFill/>
        </p:spPr>
        <p:txBody>
          <a:bodyPr wrap="none" rtlCol="0">
            <a:spAutoFit/>
          </a:bodyPr>
          <a:lstStyle/>
          <a:p>
            <a:pPr algn="ctr"/>
            <a:r>
              <a:rPr lang="en-US" sz="1100" dirty="0" smtClean="0">
                <a:latin typeface="Calibri" panose="020F0502020204030204" pitchFamily="34" charset="0"/>
                <a:cs typeface="Calibri" panose="020F0502020204030204" pitchFamily="34" charset="0"/>
              </a:rPr>
              <a:t>VXML</a:t>
            </a:r>
          </a:p>
        </p:txBody>
      </p:sp>
      <p:cxnSp>
        <p:nvCxnSpPr>
          <p:cNvPr id="226" name="Straight Connector 225"/>
          <p:cNvCxnSpPr/>
          <p:nvPr/>
        </p:nvCxnSpPr>
        <p:spPr>
          <a:xfrm>
            <a:off x="6753744" y="1967222"/>
            <a:ext cx="3176" cy="1566127"/>
          </a:xfrm>
          <a:prstGeom prst="line">
            <a:avLst/>
          </a:prstGeom>
          <a:ln>
            <a:solidFill>
              <a:schemeClr val="tx1"/>
            </a:solidFill>
            <a:prstDash val="solid"/>
            <a:headEnd type="none" w="lg" len="lg"/>
            <a:tailEnd type="none"/>
          </a:ln>
        </p:spPr>
        <p:style>
          <a:lnRef idx="2">
            <a:schemeClr val="accent1"/>
          </a:lnRef>
          <a:fillRef idx="0">
            <a:schemeClr val="accent1"/>
          </a:fillRef>
          <a:effectRef idx="1">
            <a:schemeClr val="accent1"/>
          </a:effectRef>
          <a:fontRef idx="minor">
            <a:schemeClr val="tx1"/>
          </a:fontRef>
        </p:style>
      </p:cxnSp>
      <p:cxnSp>
        <p:nvCxnSpPr>
          <p:cNvPr id="227" name="Straight Connector 226"/>
          <p:cNvCxnSpPr/>
          <p:nvPr/>
        </p:nvCxnSpPr>
        <p:spPr>
          <a:xfrm rot="10800000">
            <a:off x="6924053" y="2736429"/>
            <a:ext cx="323302" cy="0"/>
          </a:xfrm>
          <a:prstGeom prst="line">
            <a:avLst/>
          </a:prstGeom>
          <a:ln>
            <a:solidFill>
              <a:schemeClr val="tx1"/>
            </a:solidFill>
            <a:prstDash val="solid"/>
            <a:headEnd type="triangle" w="lg" len="lg"/>
            <a:tailEnd type="none"/>
          </a:ln>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flipH="1">
            <a:off x="6936627" y="2724588"/>
            <a:ext cx="1" cy="673967"/>
          </a:xfrm>
          <a:prstGeom prst="line">
            <a:avLst/>
          </a:prstGeom>
          <a:ln>
            <a:solidFill>
              <a:schemeClr val="tx1"/>
            </a:solidFill>
            <a:prstDash val="solid"/>
            <a:headEnd type="none" w="lg" len="lg"/>
            <a:tailEnd type="none"/>
          </a:ln>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a:off x="6936033" y="3392411"/>
            <a:ext cx="323302" cy="0"/>
          </a:xfrm>
          <a:prstGeom prst="line">
            <a:avLst/>
          </a:prstGeom>
          <a:ln>
            <a:solidFill>
              <a:schemeClr val="tx1"/>
            </a:solidFill>
            <a:prstDash val="solid"/>
            <a:headEnd type="none" w="lg" len="lg"/>
            <a:tailEnd type="none"/>
          </a:ln>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flipH="1">
            <a:off x="6765560" y="3531176"/>
            <a:ext cx="491195" cy="0"/>
          </a:xfrm>
          <a:prstGeom prst="line">
            <a:avLst/>
          </a:prstGeom>
          <a:ln>
            <a:solidFill>
              <a:schemeClr val="tx1"/>
            </a:solidFill>
            <a:prstDash val="solid"/>
            <a:headEnd type="none" w="lg" len="lg"/>
            <a:tailEnd type="none"/>
          </a:ln>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flipH="1">
            <a:off x="6750235" y="1974041"/>
            <a:ext cx="491195" cy="0"/>
          </a:xfrm>
          <a:prstGeom prst="line">
            <a:avLst/>
          </a:prstGeom>
          <a:ln>
            <a:solidFill>
              <a:schemeClr val="tx1"/>
            </a:solidFill>
            <a:prstDash val="solid"/>
            <a:headEnd type="triangle" w="lg" len="lg"/>
            <a:tailEnd type="none"/>
          </a:ln>
        </p:spPr>
        <p:style>
          <a:lnRef idx="2">
            <a:schemeClr val="accent1"/>
          </a:lnRef>
          <a:fillRef idx="0">
            <a:schemeClr val="accent1"/>
          </a:fillRef>
          <a:effectRef idx="1">
            <a:schemeClr val="accent1"/>
          </a:effectRef>
          <a:fontRef idx="minor">
            <a:schemeClr val="tx1"/>
          </a:fontRef>
        </p:style>
      </p:cxnSp>
      <p:sp>
        <p:nvSpPr>
          <p:cNvPr id="233" name="TextBox 232"/>
          <p:cNvSpPr txBox="1"/>
          <p:nvPr/>
        </p:nvSpPr>
        <p:spPr>
          <a:xfrm>
            <a:off x="6194795" y="2942913"/>
            <a:ext cx="574196" cy="430887"/>
          </a:xfrm>
          <a:prstGeom prst="rect">
            <a:avLst/>
          </a:prstGeom>
          <a:noFill/>
        </p:spPr>
        <p:txBody>
          <a:bodyPr wrap="none" rtlCol="0">
            <a:spAutoFit/>
          </a:bodyPr>
          <a:lstStyle/>
          <a:p>
            <a:pPr algn="ctr"/>
            <a:r>
              <a:rPr lang="en-US" sz="1100" dirty="0" smtClean="0">
                <a:latin typeface="Calibri" panose="020F0502020204030204" pitchFamily="34" charset="0"/>
                <a:cs typeface="Calibri" panose="020F0502020204030204" pitchFamily="34" charset="0"/>
              </a:rPr>
              <a:t>Queue</a:t>
            </a:r>
            <a:br>
              <a:rPr lang="en-US" sz="1100" dirty="0" smtClean="0">
                <a:latin typeface="Calibri" panose="020F0502020204030204" pitchFamily="34" charset="0"/>
                <a:cs typeface="Calibri" panose="020F0502020204030204" pitchFamily="34" charset="0"/>
              </a:rPr>
            </a:br>
            <a:r>
              <a:rPr lang="en-US" sz="1100" dirty="0" smtClean="0">
                <a:latin typeface="Calibri" panose="020F0502020204030204" pitchFamily="34" charset="0"/>
                <a:cs typeface="Calibri" panose="020F0502020204030204" pitchFamily="34" charset="0"/>
              </a:rPr>
              <a:t>Length</a:t>
            </a:r>
          </a:p>
        </p:txBody>
      </p:sp>
      <p:cxnSp>
        <p:nvCxnSpPr>
          <p:cNvPr id="243" name="Straight Connector 242"/>
          <p:cNvCxnSpPr/>
          <p:nvPr/>
        </p:nvCxnSpPr>
        <p:spPr>
          <a:xfrm>
            <a:off x="8014264" y="3464300"/>
            <a:ext cx="323302" cy="0"/>
          </a:xfrm>
          <a:prstGeom prst="line">
            <a:avLst/>
          </a:prstGeom>
          <a:ln>
            <a:solidFill>
              <a:schemeClr val="tx1"/>
            </a:solidFill>
            <a:prstDash val="solid"/>
            <a:headEnd type="none" w="lg" len="lg"/>
            <a:tailEnd type="none"/>
          </a:ln>
        </p:spPr>
        <p:style>
          <a:lnRef idx="2">
            <a:schemeClr val="accent1"/>
          </a:lnRef>
          <a:fillRef idx="0">
            <a:schemeClr val="accent1"/>
          </a:fillRef>
          <a:effectRef idx="1">
            <a:schemeClr val="accent1"/>
          </a:effectRef>
          <a:fontRef idx="minor">
            <a:schemeClr val="tx1"/>
          </a:fontRef>
        </p:style>
      </p:cxnSp>
      <p:grpSp>
        <p:nvGrpSpPr>
          <p:cNvPr id="244" name="Group 243"/>
          <p:cNvGrpSpPr/>
          <p:nvPr/>
        </p:nvGrpSpPr>
        <p:grpSpPr>
          <a:xfrm>
            <a:off x="8141172" y="3263757"/>
            <a:ext cx="487680" cy="302324"/>
            <a:chOff x="8656320" y="2658481"/>
            <a:chExt cx="1198321" cy="1183353"/>
          </a:xfrm>
        </p:grpSpPr>
        <p:pic>
          <p:nvPicPr>
            <p:cNvPr id="245" name="Picture 11" descr="C:\Users\tsbutme\Desktop\256 Icons in Grey and Blue\30031_Device_generic_default_256.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879281" y="2658481"/>
              <a:ext cx="975360" cy="975360"/>
            </a:xfrm>
            <a:prstGeom prst="rect">
              <a:avLst/>
            </a:prstGeom>
            <a:noFill/>
            <a:extLst>
              <a:ext uri="{909E8E84-426E-40DD-AFC4-6F175D3DCCD1}">
                <a14:hiddenFill xmlns:a14="http://schemas.microsoft.com/office/drawing/2010/main">
                  <a:solidFill>
                    <a:srgbClr val="FFFFFF"/>
                  </a:solidFill>
                </a14:hiddenFill>
              </a:ext>
            </a:extLst>
          </p:spPr>
        </p:pic>
        <p:pic>
          <p:nvPicPr>
            <p:cNvPr id="246" name="Picture 11" descr="C:\Users\tsbutme\Desktop\256 Icons in Grey and Blue\30031_Device_generic_default_256.png"/>
            <p:cNvPicPr>
              <a:picLocks noChangeAspect="1" noChangeArrowheads="1"/>
            </p:cNvPicPr>
            <p:nvPr/>
          </p:nvPicPr>
          <p:blipFill>
            <a:blip r:embed="rId1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656320" y="2866474"/>
              <a:ext cx="975360" cy="975360"/>
            </a:xfrm>
            <a:prstGeom prst="rect">
              <a:avLst/>
            </a:prstGeom>
            <a:noFill/>
            <a:extLst>
              <a:ext uri="{909E8E84-426E-40DD-AFC4-6F175D3DCCD1}">
                <a14:hiddenFill xmlns:a14="http://schemas.microsoft.com/office/drawing/2010/main">
                  <a:solidFill>
                    <a:srgbClr val="FFFFFF"/>
                  </a:solidFill>
                </a14:hiddenFill>
              </a:ext>
            </a:extLst>
          </p:spPr>
        </p:pic>
      </p:grpSp>
      <p:sp>
        <p:nvSpPr>
          <p:cNvPr id="247" name="TextBox 246"/>
          <p:cNvSpPr txBox="1"/>
          <p:nvPr/>
        </p:nvSpPr>
        <p:spPr>
          <a:xfrm>
            <a:off x="8058649" y="3559053"/>
            <a:ext cx="659155" cy="430887"/>
          </a:xfrm>
          <a:prstGeom prst="rect">
            <a:avLst/>
          </a:prstGeom>
          <a:noFill/>
        </p:spPr>
        <p:txBody>
          <a:bodyPr wrap="none" rtlCol="0">
            <a:spAutoFit/>
          </a:bodyPr>
          <a:lstStyle/>
          <a:p>
            <a:pPr algn="ctr"/>
            <a:r>
              <a:rPr lang="en-US" sz="1100" dirty="0" smtClean="0">
                <a:latin typeface="Calibri" panose="020F0502020204030204" pitchFamily="34" charset="0"/>
                <a:cs typeface="Calibri" panose="020F0502020204030204" pitchFamily="34" charset="0"/>
              </a:rPr>
              <a:t>Routing</a:t>
            </a:r>
          </a:p>
          <a:p>
            <a:pPr algn="ctr"/>
            <a:r>
              <a:rPr lang="en-US" sz="1100" dirty="0" smtClean="0">
                <a:latin typeface="Calibri" panose="020F0502020204030204" pitchFamily="34" charset="0"/>
                <a:cs typeface="Calibri" panose="020F0502020204030204" pitchFamily="34" charset="0"/>
              </a:rPr>
              <a:t>Strategy</a:t>
            </a:r>
          </a:p>
        </p:txBody>
      </p:sp>
      <p:cxnSp>
        <p:nvCxnSpPr>
          <p:cNvPr id="249" name="Straight Connector 248"/>
          <p:cNvCxnSpPr/>
          <p:nvPr/>
        </p:nvCxnSpPr>
        <p:spPr>
          <a:xfrm flipH="1">
            <a:off x="3006725" y="1682183"/>
            <a:ext cx="11980" cy="2345409"/>
          </a:xfrm>
          <a:prstGeom prst="line">
            <a:avLst/>
          </a:prstGeom>
          <a:ln w="31750">
            <a:solidFill>
              <a:schemeClr val="tx2">
                <a:lumMod val="60000"/>
                <a:lumOff val="40000"/>
              </a:schemeClr>
            </a:solidFill>
            <a:prstDash val="solid"/>
            <a:headEnd type="none" w="med" len="sm"/>
            <a:tailEnd type="none"/>
          </a:ln>
        </p:spPr>
        <p:style>
          <a:lnRef idx="2">
            <a:schemeClr val="accent1"/>
          </a:lnRef>
          <a:fillRef idx="0">
            <a:schemeClr val="accent1"/>
          </a:fillRef>
          <a:effectRef idx="1">
            <a:schemeClr val="accent1"/>
          </a:effectRef>
          <a:fontRef idx="minor">
            <a:schemeClr val="tx1"/>
          </a:fontRef>
        </p:style>
      </p:cxnSp>
      <p:cxnSp>
        <p:nvCxnSpPr>
          <p:cNvPr id="250" name="Straight Connector 249"/>
          <p:cNvCxnSpPr/>
          <p:nvPr/>
        </p:nvCxnSpPr>
        <p:spPr>
          <a:xfrm flipH="1">
            <a:off x="6146800" y="1679662"/>
            <a:ext cx="11980" cy="2345409"/>
          </a:xfrm>
          <a:prstGeom prst="line">
            <a:avLst/>
          </a:prstGeom>
          <a:ln w="31750">
            <a:solidFill>
              <a:schemeClr val="tx2">
                <a:lumMod val="60000"/>
                <a:lumOff val="40000"/>
              </a:schemeClr>
            </a:solidFill>
            <a:prstDash val="solid"/>
            <a:headEnd type="none" w="med" len="sm"/>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824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cs typeface="CiscoSansTT"/>
              </a:rPr>
              <a:t>Test and Deployment Methods</a:t>
            </a:r>
            <a:endParaRPr lang="en-US" dirty="0">
              <a:latin typeface="+mn-lt"/>
              <a:cs typeface="CiscoSansTT"/>
            </a:endParaRPr>
          </a:p>
        </p:txBody>
      </p:sp>
      <p:pic>
        <p:nvPicPr>
          <p:cNvPr id="4" name="Picture 8" descr="C:\Users\AMacGowen\Desktop\UAS_icon.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09747" y="1143734"/>
            <a:ext cx="1033758" cy="7804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905" y="1285182"/>
            <a:ext cx="1417188" cy="646331"/>
          </a:xfrm>
          <a:prstGeom prst="rect">
            <a:avLst/>
          </a:prstGeom>
          <a:noFill/>
        </p:spPr>
        <p:txBody>
          <a:bodyPr wrap="square" rtlCol="0">
            <a:spAutoFit/>
          </a:bodyPr>
          <a:lstStyle/>
          <a:p>
            <a:pPr algn="r"/>
            <a:r>
              <a:rPr lang="en-US" sz="1200" dirty="0" err="1" smtClean="0">
                <a:cs typeface="CiscoSansTT"/>
              </a:rPr>
              <a:t>iOS</a:t>
            </a:r>
            <a:endParaRPr lang="en-US" sz="1200" dirty="0" smtClean="0">
              <a:cs typeface="CiscoSansTT"/>
            </a:endParaRPr>
          </a:p>
          <a:p>
            <a:pPr algn="r"/>
            <a:r>
              <a:rPr lang="en-US" sz="1200" dirty="0" smtClean="0">
                <a:cs typeface="CiscoSansTT"/>
              </a:rPr>
              <a:t>Android</a:t>
            </a:r>
          </a:p>
          <a:p>
            <a:pPr algn="r"/>
            <a:r>
              <a:rPr lang="en-US" sz="1200" dirty="0" smtClean="0">
                <a:cs typeface="CiscoSansTT"/>
              </a:rPr>
              <a:t>JavaScript</a:t>
            </a:r>
          </a:p>
        </p:txBody>
      </p:sp>
      <p:cxnSp>
        <p:nvCxnSpPr>
          <p:cNvPr id="6" name="Straight Connector 5"/>
          <p:cNvCxnSpPr/>
          <p:nvPr/>
        </p:nvCxnSpPr>
        <p:spPr>
          <a:xfrm>
            <a:off x="1556862" y="1395858"/>
            <a:ext cx="323302" cy="0"/>
          </a:xfrm>
          <a:prstGeom prst="line">
            <a:avLst/>
          </a:prstGeom>
          <a:ln>
            <a:solidFill>
              <a:schemeClr val="tx1"/>
            </a:solidFill>
            <a:prstDash val="solid"/>
            <a:headEnd type="none" w="lg" len="lg"/>
            <a:tailEnd type="none"/>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565498" y="1537117"/>
            <a:ext cx="323302" cy="0"/>
          </a:xfrm>
          <a:prstGeom prst="line">
            <a:avLst/>
          </a:prstGeom>
          <a:ln>
            <a:solidFill>
              <a:schemeClr val="tx1"/>
            </a:solidFill>
            <a:prstDash val="solid"/>
            <a:headEnd type="none" w="lg" len="lg"/>
            <a:tailEnd type="none"/>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553517" y="1680896"/>
            <a:ext cx="323302" cy="0"/>
          </a:xfrm>
          <a:prstGeom prst="line">
            <a:avLst/>
          </a:prstGeom>
          <a:ln>
            <a:solidFill>
              <a:schemeClr val="tx1"/>
            </a:solidFill>
            <a:prstDash val="solid"/>
            <a:headEnd type="none" w="lg" len="lg"/>
            <a:tailEnd type="none"/>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3881639" y="1069506"/>
            <a:ext cx="1341799" cy="817748"/>
          </a:xfrm>
          <a:prstGeom prst="roundRect">
            <a:avLst/>
          </a:prstGeom>
          <a:solidFill>
            <a:srgbClr val="1B75B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cs typeface="CiscoSansTT"/>
              </a:rPr>
              <a:t>Test</a:t>
            </a:r>
          </a:p>
          <a:p>
            <a:pPr algn="ctr"/>
            <a:r>
              <a:rPr lang="en-US" sz="1600" dirty="0" smtClean="0">
                <a:cs typeface="CiscoSansTT"/>
              </a:rPr>
              <a:t>VAS</a:t>
            </a:r>
          </a:p>
          <a:p>
            <a:pPr algn="ctr"/>
            <a:r>
              <a:rPr lang="en-US" sz="1200" dirty="0" smtClean="0">
                <a:cs typeface="CiscoSansTT"/>
              </a:rPr>
              <a:t>(emulates CVP)</a:t>
            </a:r>
            <a:endParaRPr lang="en-US" sz="1200" dirty="0">
              <a:cs typeface="CiscoSansTT"/>
            </a:endParaRPr>
          </a:p>
        </p:txBody>
      </p:sp>
      <p:sp>
        <p:nvSpPr>
          <p:cNvPr id="10" name="Rounded Rectangle 9"/>
          <p:cNvSpPr/>
          <p:nvPr/>
        </p:nvSpPr>
        <p:spPr>
          <a:xfrm>
            <a:off x="3902257" y="2477829"/>
            <a:ext cx="1341799" cy="817748"/>
          </a:xfrm>
          <a:prstGeom prst="roundRect">
            <a:avLst/>
          </a:prstGeom>
          <a:solidFill>
            <a:srgbClr val="1B75B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cs typeface="CiscoSansTT"/>
              </a:rPr>
              <a:t>Test</a:t>
            </a:r>
          </a:p>
          <a:p>
            <a:pPr algn="ctr"/>
            <a:r>
              <a:rPr lang="en-US" sz="1400" dirty="0" smtClean="0">
                <a:cs typeface="CiscoSansTT"/>
              </a:rPr>
              <a:t>Call</a:t>
            </a:r>
          </a:p>
          <a:p>
            <a:pPr algn="ctr"/>
            <a:r>
              <a:rPr lang="en-US" sz="1400" dirty="0" smtClean="0">
                <a:cs typeface="CiscoSansTT"/>
              </a:rPr>
              <a:t>Center </a:t>
            </a:r>
            <a:r>
              <a:rPr lang="en-US" sz="1200" dirty="0" smtClean="0">
                <a:cs typeface="CiscoSansTT"/>
              </a:rPr>
              <a:t>(emulates ICM)</a:t>
            </a:r>
            <a:endParaRPr lang="en-US" sz="1200" dirty="0">
              <a:cs typeface="CiscoSansTT"/>
            </a:endParaRPr>
          </a:p>
        </p:txBody>
      </p:sp>
      <p:sp>
        <p:nvSpPr>
          <p:cNvPr id="12" name="Rounded Rectangle 11"/>
          <p:cNvSpPr/>
          <p:nvPr/>
        </p:nvSpPr>
        <p:spPr>
          <a:xfrm>
            <a:off x="1263236" y="2493279"/>
            <a:ext cx="1341799" cy="817748"/>
          </a:xfrm>
          <a:prstGeom prst="roundRect">
            <a:avLst/>
          </a:prstGeom>
          <a:solidFill>
            <a:srgbClr val="1B75B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cs typeface="CiscoSansTT"/>
              </a:rPr>
              <a:t>Web</a:t>
            </a:r>
          </a:p>
          <a:p>
            <a:pPr algn="ctr"/>
            <a:r>
              <a:rPr lang="en-US" sz="1600" dirty="0" smtClean="0">
                <a:cs typeface="CiscoSansTT"/>
              </a:rPr>
              <a:t>Application</a:t>
            </a:r>
            <a:endParaRPr lang="en-US" sz="1600" dirty="0">
              <a:cs typeface="CiscoSansTT"/>
            </a:endParaRPr>
          </a:p>
        </p:txBody>
      </p:sp>
      <p:cxnSp>
        <p:nvCxnSpPr>
          <p:cNvPr id="13" name="Straight Connector 12"/>
          <p:cNvCxnSpPr/>
          <p:nvPr/>
        </p:nvCxnSpPr>
        <p:spPr>
          <a:xfrm flipH="1">
            <a:off x="2551817" y="1473891"/>
            <a:ext cx="1365763" cy="353"/>
          </a:xfrm>
          <a:prstGeom prst="line">
            <a:avLst/>
          </a:prstGeom>
          <a:ln>
            <a:solidFill>
              <a:schemeClr val="tx1"/>
            </a:solidFill>
            <a:prstDash val="solid"/>
            <a:headEnd type="triangle" w="lg" len="lg"/>
            <a:tailEnd type="none"/>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10" idx="1"/>
          </p:cNvCxnSpPr>
          <p:nvPr/>
        </p:nvCxnSpPr>
        <p:spPr>
          <a:xfrm flipH="1" flipV="1">
            <a:off x="2560454" y="1606518"/>
            <a:ext cx="1341803" cy="1280186"/>
          </a:xfrm>
          <a:prstGeom prst="line">
            <a:avLst/>
          </a:prstGeom>
          <a:ln>
            <a:solidFill>
              <a:schemeClr val="tx1"/>
            </a:solidFill>
            <a:prstDash val="solid"/>
            <a:headEnd type="triangle" w="lg" len="lg"/>
            <a:tailEnd type="none"/>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flipV="1">
            <a:off x="5184150" y="1471723"/>
            <a:ext cx="973754" cy="2170"/>
          </a:xfrm>
          <a:prstGeom prst="line">
            <a:avLst/>
          </a:prstGeom>
          <a:ln>
            <a:solidFill>
              <a:schemeClr val="tx1"/>
            </a:solidFill>
            <a:prstDash val="solid"/>
            <a:headEnd type="triangle" w="lg" len="lg"/>
            <a:tailEnd type="none"/>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flipV="1">
            <a:off x="5240707" y="2924973"/>
            <a:ext cx="973754" cy="2170"/>
          </a:xfrm>
          <a:prstGeom prst="line">
            <a:avLst/>
          </a:prstGeom>
          <a:ln>
            <a:solidFill>
              <a:schemeClr val="tx1"/>
            </a:solidFill>
            <a:prstDash val="solid"/>
            <a:headEnd type="triangle" w="lg" len="lg"/>
            <a:tailEnd type="none"/>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216373" y="1366058"/>
            <a:ext cx="546945" cy="276999"/>
          </a:xfrm>
          <a:prstGeom prst="rect">
            <a:avLst/>
          </a:prstGeom>
          <a:noFill/>
        </p:spPr>
        <p:txBody>
          <a:bodyPr wrap="none" rtlCol="0">
            <a:spAutoFit/>
          </a:bodyPr>
          <a:lstStyle/>
          <a:p>
            <a:pPr algn="ctr"/>
            <a:r>
              <a:rPr lang="en-US" sz="1200" dirty="0" smtClean="0">
                <a:cs typeface="CiscoSansTT"/>
              </a:rPr>
              <a:t>VXML</a:t>
            </a:r>
          </a:p>
        </p:txBody>
      </p:sp>
      <p:sp>
        <p:nvSpPr>
          <p:cNvPr id="23" name="TextBox 22"/>
          <p:cNvSpPr txBox="1"/>
          <p:nvPr/>
        </p:nvSpPr>
        <p:spPr>
          <a:xfrm>
            <a:off x="6169844" y="2747416"/>
            <a:ext cx="633315" cy="461665"/>
          </a:xfrm>
          <a:prstGeom prst="rect">
            <a:avLst/>
          </a:prstGeom>
          <a:noFill/>
        </p:spPr>
        <p:txBody>
          <a:bodyPr wrap="none" rtlCol="0">
            <a:spAutoFit/>
          </a:bodyPr>
          <a:lstStyle/>
          <a:p>
            <a:pPr algn="ctr"/>
            <a:r>
              <a:rPr lang="en-US" sz="1200" dirty="0" smtClean="0">
                <a:cs typeface="CiscoSansTT"/>
              </a:rPr>
              <a:t>State</a:t>
            </a:r>
          </a:p>
          <a:p>
            <a:pPr algn="ctr"/>
            <a:r>
              <a:rPr lang="en-US" sz="1200" dirty="0" smtClean="0">
                <a:cs typeface="CiscoSansTT"/>
              </a:rPr>
              <a:t>Service</a:t>
            </a:r>
          </a:p>
        </p:txBody>
      </p:sp>
      <p:grpSp>
        <p:nvGrpSpPr>
          <p:cNvPr id="24" name="Group 23"/>
          <p:cNvGrpSpPr/>
          <p:nvPr/>
        </p:nvGrpSpPr>
        <p:grpSpPr>
          <a:xfrm>
            <a:off x="7584224" y="1245555"/>
            <a:ext cx="1164431" cy="869295"/>
            <a:chOff x="1066800" y="2803340"/>
            <a:chExt cx="1164431" cy="1159060"/>
          </a:xfrm>
        </p:grpSpPr>
        <p:grpSp>
          <p:nvGrpSpPr>
            <p:cNvPr id="25" name="Group 24"/>
            <p:cNvGrpSpPr/>
            <p:nvPr/>
          </p:nvGrpSpPr>
          <p:grpSpPr>
            <a:xfrm>
              <a:off x="1066800" y="2803340"/>
              <a:ext cx="1164431" cy="1159060"/>
              <a:chOff x="7917275" y="2318788"/>
              <a:chExt cx="1433807" cy="1427193"/>
            </a:xfrm>
          </p:grpSpPr>
          <p:pic>
            <p:nvPicPr>
              <p:cNvPr id="27" name="Picture 13" descr="C:\Users\tsbutme\Desktop\256 Icons in Grey and Blue\30072_Device_server_default_256.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31882" y="2318788"/>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3" descr="C:\Users\tsbutme\Desktop\256 Icons in Grey and Blue\30072_Device_server_default_256.png"/>
              <p:cNvPicPr>
                <a:picLocks noChangeAspect="1" noChangeArrowheads="1"/>
              </p:cNvPicPr>
              <p:nvPr/>
            </p:nvPicPr>
            <p:blipFill>
              <a:blip r:embed="rId3" cstate="screen">
                <a:duotone>
                  <a:srgbClr val="0096D6">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7917275" y="2526781"/>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5"/>
            <p:cNvSpPr txBox="1"/>
            <p:nvPr/>
          </p:nvSpPr>
          <p:spPr>
            <a:xfrm>
              <a:off x="1320951" y="3431911"/>
              <a:ext cx="476412" cy="410369"/>
            </a:xfrm>
            <a:prstGeom prst="rect">
              <a:avLst/>
            </a:prstGeom>
            <a:noFill/>
          </p:spPr>
          <p:txBody>
            <a:bodyPr wrap="none" rtlCol="0">
              <a:spAutoFit/>
            </a:bodyPr>
            <a:lstStyle/>
            <a:p>
              <a:pPr algn="ctr"/>
              <a:r>
                <a:rPr lang="en-US" sz="1400" dirty="0" smtClean="0">
                  <a:solidFill>
                    <a:schemeClr val="bg1"/>
                  </a:solidFill>
                  <a:cs typeface="CiscoSansTT"/>
                </a:rPr>
                <a:t>CVP</a:t>
              </a:r>
            </a:p>
          </p:txBody>
        </p:sp>
      </p:grpSp>
      <p:grpSp>
        <p:nvGrpSpPr>
          <p:cNvPr id="37" name="Group 36"/>
          <p:cNvGrpSpPr/>
          <p:nvPr/>
        </p:nvGrpSpPr>
        <p:grpSpPr>
          <a:xfrm>
            <a:off x="7147229" y="2204095"/>
            <a:ext cx="742842" cy="663067"/>
            <a:chOff x="7279008" y="4076852"/>
            <a:chExt cx="742842" cy="884089"/>
          </a:xfrm>
        </p:grpSpPr>
        <p:sp>
          <p:nvSpPr>
            <p:cNvPr id="35" name="Rounded Rectangle 34"/>
            <p:cNvSpPr/>
            <p:nvPr/>
          </p:nvSpPr>
          <p:spPr>
            <a:xfrm>
              <a:off x="7279008" y="4076852"/>
              <a:ext cx="742842" cy="884089"/>
            </a:xfrm>
            <a:prstGeom prst="roundRect">
              <a:avLst/>
            </a:prstGeom>
            <a:solidFill>
              <a:schemeClr val="bg1"/>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b"/>
            <a:lstStyle/>
            <a:p>
              <a:pPr algn="ctr"/>
              <a:r>
                <a:rPr lang="en-US" sz="800" b="1" dirty="0" smtClean="0">
                  <a:solidFill>
                    <a:sysClr val="windowText" lastClr="000000"/>
                  </a:solidFill>
                  <a:cs typeface="CiscoSansTT"/>
                </a:rPr>
                <a:t>URS</a:t>
              </a:r>
              <a:endParaRPr lang="en-US" sz="800" b="1" dirty="0">
                <a:solidFill>
                  <a:sysClr val="windowText" lastClr="000000"/>
                </a:solidFill>
                <a:cs typeface="CiscoSansTT"/>
              </a:endParaRPr>
            </a:p>
          </p:txBody>
        </p:sp>
        <p:pic>
          <p:nvPicPr>
            <p:cNvPr id="36" name="Picture 35" descr="Genesys_Log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75379" y="4248465"/>
              <a:ext cx="539750" cy="287867"/>
            </a:xfrm>
            <a:prstGeom prst="rect">
              <a:avLst/>
            </a:prstGeom>
          </p:spPr>
        </p:pic>
      </p:grpSp>
      <p:grpSp>
        <p:nvGrpSpPr>
          <p:cNvPr id="41" name="Group 40"/>
          <p:cNvGrpSpPr/>
          <p:nvPr/>
        </p:nvGrpSpPr>
        <p:grpSpPr>
          <a:xfrm>
            <a:off x="7560148" y="2584828"/>
            <a:ext cx="1164431" cy="869295"/>
            <a:chOff x="1066800" y="3946340"/>
            <a:chExt cx="1164431" cy="1159060"/>
          </a:xfrm>
        </p:grpSpPr>
        <p:grpSp>
          <p:nvGrpSpPr>
            <p:cNvPr id="42" name="Group 41"/>
            <p:cNvGrpSpPr/>
            <p:nvPr/>
          </p:nvGrpSpPr>
          <p:grpSpPr>
            <a:xfrm>
              <a:off x="1066800" y="3946340"/>
              <a:ext cx="1164431" cy="1159060"/>
              <a:chOff x="7917275" y="2318788"/>
              <a:chExt cx="1433807" cy="1427193"/>
            </a:xfrm>
          </p:grpSpPr>
          <p:pic>
            <p:nvPicPr>
              <p:cNvPr id="44" name="Picture 13" descr="C:\Users\tsbutme\Desktop\256 Icons in Grey and Blue\30072_Device_server_default_256.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31882" y="2318788"/>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3" descr="C:\Users\tsbutme\Desktop\256 Icons in Grey and Blue\30072_Device_server_default_256.png"/>
              <p:cNvPicPr>
                <a:picLocks noChangeAspect="1" noChangeArrowheads="1"/>
              </p:cNvPicPr>
              <p:nvPr/>
            </p:nvPicPr>
            <p:blipFill>
              <a:blip r:embed="rId3" cstate="screen">
                <a:duotone>
                  <a:srgbClr val="0096D6">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7917275" y="2526781"/>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TextBox 42"/>
            <p:cNvSpPr txBox="1"/>
            <p:nvPr/>
          </p:nvSpPr>
          <p:spPr>
            <a:xfrm>
              <a:off x="1325458" y="4600436"/>
              <a:ext cx="479618" cy="410369"/>
            </a:xfrm>
            <a:prstGeom prst="rect">
              <a:avLst/>
            </a:prstGeom>
            <a:noFill/>
          </p:spPr>
          <p:txBody>
            <a:bodyPr wrap="none" rtlCol="0">
              <a:spAutoFit/>
            </a:bodyPr>
            <a:lstStyle/>
            <a:p>
              <a:pPr algn="ctr"/>
              <a:r>
                <a:rPr lang="en-US" sz="1400" dirty="0" smtClean="0">
                  <a:solidFill>
                    <a:schemeClr val="bg1"/>
                  </a:solidFill>
                  <a:cs typeface="CiscoSansTT"/>
                </a:rPr>
                <a:t>ICM</a:t>
              </a:r>
            </a:p>
          </p:txBody>
        </p:sp>
      </p:grpSp>
      <p:grpSp>
        <p:nvGrpSpPr>
          <p:cNvPr id="46" name="Group 45"/>
          <p:cNvGrpSpPr/>
          <p:nvPr/>
        </p:nvGrpSpPr>
        <p:grpSpPr>
          <a:xfrm>
            <a:off x="7109569" y="916847"/>
            <a:ext cx="742842" cy="663067"/>
            <a:chOff x="3322347" y="1255738"/>
            <a:chExt cx="742842" cy="884089"/>
          </a:xfrm>
        </p:grpSpPr>
        <p:sp>
          <p:nvSpPr>
            <p:cNvPr id="47" name="Rounded Rectangle 46"/>
            <p:cNvSpPr/>
            <p:nvPr/>
          </p:nvSpPr>
          <p:spPr>
            <a:xfrm>
              <a:off x="3322347" y="1255738"/>
              <a:ext cx="742842" cy="884089"/>
            </a:xfrm>
            <a:prstGeom prst="roundRect">
              <a:avLst/>
            </a:prstGeom>
            <a:solidFill>
              <a:schemeClr val="bg1"/>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72000" rIns="72000" rtlCol="0" anchor="b"/>
            <a:lstStyle/>
            <a:p>
              <a:pPr algn="ctr"/>
              <a:r>
                <a:rPr lang="en-US" sz="800" b="1" dirty="0" smtClean="0">
                  <a:solidFill>
                    <a:sysClr val="windowText" lastClr="000000"/>
                  </a:solidFill>
                  <a:cs typeface="CiscoSansTT"/>
                </a:rPr>
                <a:t>I-Server</a:t>
              </a:r>
              <a:endParaRPr lang="en-US" sz="800" b="1" dirty="0">
                <a:solidFill>
                  <a:sysClr val="windowText" lastClr="000000"/>
                </a:solidFill>
                <a:cs typeface="CiscoSansTT"/>
              </a:endParaRPr>
            </a:p>
          </p:txBody>
        </p:sp>
        <p:pic>
          <p:nvPicPr>
            <p:cNvPr id="48" name="Picture 47" descr="Genesys_Log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18718" y="1439333"/>
              <a:ext cx="539750" cy="287867"/>
            </a:xfrm>
            <a:prstGeom prst="rect">
              <a:avLst/>
            </a:prstGeom>
          </p:spPr>
        </p:pic>
      </p:grpSp>
      <p:cxnSp>
        <p:nvCxnSpPr>
          <p:cNvPr id="49" name="Straight Connector 48"/>
          <p:cNvCxnSpPr/>
          <p:nvPr/>
        </p:nvCxnSpPr>
        <p:spPr>
          <a:xfrm flipH="1" flipV="1">
            <a:off x="2221660" y="1774735"/>
            <a:ext cx="6690" cy="732575"/>
          </a:xfrm>
          <a:prstGeom prst="line">
            <a:avLst/>
          </a:prstGeom>
          <a:ln>
            <a:solidFill>
              <a:schemeClr val="tx1"/>
            </a:solidFill>
            <a:prstDash val="solid"/>
            <a:headEnd type="triangle" w="lg" len="lg"/>
            <a:tailEnd type="none"/>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H="1">
            <a:off x="3174455" y="1069513"/>
            <a:ext cx="11980" cy="2345409"/>
          </a:xfrm>
          <a:prstGeom prst="line">
            <a:avLst/>
          </a:prstGeom>
          <a:ln w="31750">
            <a:solidFill>
              <a:schemeClr val="tx2">
                <a:lumMod val="60000"/>
                <a:lumOff val="40000"/>
              </a:schemeClr>
            </a:solidFill>
            <a:prstDash val="solid"/>
            <a:headEnd type="none" w="med" len="sm"/>
            <a:tailEnd type="none"/>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5806787" y="1058005"/>
            <a:ext cx="11980" cy="2345409"/>
          </a:xfrm>
          <a:prstGeom prst="line">
            <a:avLst/>
          </a:prstGeom>
          <a:ln w="31750">
            <a:solidFill>
              <a:schemeClr val="tx2">
                <a:lumMod val="60000"/>
                <a:lumOff val="40000"/>
              </a:schemeClr>
            </a:solidFill>
            <a:prstDash val="solid"/>
            <a:headEnd type="none" w="med" len="sm"/>
            <a:tailEnd type="none"/>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3523504" y="3557398"/>
            <a:ext cx="2049664" cy="307777"/>
          </a:xfrm>
          <a:prstGeom prst="rect">
            <a:avLst/>
          </a:prstGeom>
          <a:noFill/>
        </p:spPr>
        <p:txBody>
          <a:bodyPr wrap="none" rtlCol="0">
            <a:spAutoFit/>
          </a:bodyPr>
          <a:lstStyle/>
          <a:p>
            <a:pPr algn="ctr"/>
            <a:r>
              <a:rPr lang="en-US" sz="1400" b="1" i="1" dirty="0" smtClean="0">
                <a:cs typeface="CiscoSansTT"/>
              </a:rPr>
              <a:t>Prepackaged Test System</a:t>
            </a:r>
          </a:p>
        </p:txBody>
      </p:sp>
      <p:sp>
        <p:nvSpPr>
          <p:cNvPr id="56" name="TextBox 55"/>
          <p:cNvSpPr txBox="1"/>
          <p:nvPr/>
        </p:nvSpPr>
        <p:spPr>
          <a:xfrm>
            <a:off x="935503" y="4034285"/>
            <a:ext cx="7491603" cy="584775"/>
          </a:xfrm>
          <a:prstGeom prst="rect">
            <a:avLst/>
          </a:prstGeom>
          <a:noFill/>
        </p:spPr>
        <p:txBody>
          <a:bodyPr wrap="none" rtlCol="0">
            <a:spAutoFit/>
          </a:bodyPr>
          <a:lstStyle/>
          <a:p>
            <a:pPr algn="ctr">
              <a:lnSpc>
                <a:spcPct val="80000"/>
              </a:lnSpc>
            </a:pPr>
            <a:r>
              <a:rPr lang="en-US" sz="2000" b="1" dirty="0">
                <a:solidFill>
                  <a:schemeClr val="tx2">
                    <a:lumMod val="75000"/>
                  </a:schemeClr>
                </a:solidFill>
              </a:rPr>
              <a:t>A</a:t>
            </a:r>
            <a:r>
              <a:rPr lang="en-US" sz="2000" b="1" dirty="0" smtClean="0">
                <a:solidFill>
                  <a:schemeClr val="tx2">
                    <a:lumMod val="75000"/>
                  </a:schemeClr>
                </a:solidFill>
              </a:rPr>
              <a:t>llows Fusion developers and the call </a:t>
            </a:r>
            <a:r>
              <a:rPr lang="en-US" sz="2000" b="1" dirty="0">
                <a:solidFill>
                  <a:schemeClr val="tx2">
                    <a:lumMod val="75000"/>
                  </a:schemeClr>
                </a:solidFill>
              </a:rPr>
              <a:t>c</a:t>
            </a:r>
            <a:r>
              <a:rPr lang="en-US" sz="2000" b="1" dirty="0" smtClean="0">
                <a:solidFill>
                  <a:schemeClr val="tx2">
                    <a:lumMod val="75000"/>
                  </a:schemeClr>
                </a:solidFill>
              </a:rPr>
              <a:t>enter </a:t>
            </a:r>
            <a:r>
              <a:rPr lang="en-US" sz="2000" b="1" dirty="0">
                <a:solidFill>
                  <a:schemeClr val="tx2">
                    <a:lumMod val="75000"/>
                  </a:schemeClr>
                </a:solidFill>
              </a:rPr>
              <a:t>d</a:t>
            </a:r>
            <a:r>
              <a:rPr lang="en-US" sz="2000" b="1" dirty="0" smtClean="0">
                <a:solidFill>
                  <a:schemeClr val="tx2">
                    <a:lumMod val="75000"/>
                  </a:schemeClr>
                </a:solidFill>
              </a:rPr>
              <a:t>evelopers to</a:t>
            </a:r>
            <a:br>
              <a:rPr lang="en-US" sz="2000" b="1" dirty="0" smtClean="0">
                <a:solidFill>
                  <a:schemeClr val="tx2">
                    <a:lumMod val="75000"/>
                  </a:schemeClr>
                </a:solidFill>
              </a:rPr>
            </a:br>
            <a:r>
              <a:rPr lang="en-US" sz="2000" b="1" dirty="0" smtClean="0">
                <a:solidFill>
                  <a:schemeClr val="tx2">
                    <a:lumMod val="75000"/>
                  </a:schemeClr>
                </a:solidFill>
              </a:rPr>
              <a:t>independently develop and test prior to a systems integration phase </a:t>
            </a:r>
          </a:p>
        </p:txBody>
      </p:sp>
    </p:spTree>
    <p:extLst>
      <p:ext uri="{BB962C8B-B14F-4D97-AF65-F5344CB8AC3E}">
        <p14:creationId xmlns:p14="http://schemas.microsoft.com/office/powerpoint/2010/main" val="205015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Amex Demo Configuration</a:t>
            </a:r>
            <a:endParaRPr lang="en-US" dirty="0">
              <a:latin typeface="+mn-lt"/>
            </a:endParaRPr>
          </a:p>
        </p:txBody>
      </p:sp>
      <p:sp>
        <p:nvSpPr>
          <p:cNvPr id="5" name="Rounded Rectangle 4"/>
          <p:cNvSpPr/>
          <p:nvPr/>
        </p:nvSpPr>
        <p:spPr>
          <a:xfrm>
            <a:off x="3657600" y="914400"/>
            <a:ext cx="1066800" cy="685800"/>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smtClean="0"/>
              <a:t>Palettes Context Store</a:t>
            </a:r>
            <a:endParaRPr lang="en-US" sz="1400" dirty="0"/>
          </a:p>
        </p:txBody>
      </p:sp>
      <p:sp>
        <p:nvSpPr>
          <p:cNvPr id="6" name="Rounded Rectangle 5"/>
          <p:cNvSpPr/>
          <p:nvPr/>
        </p:nvSpPr>
        <p:spPr>
          <a:xfrm>
            <a:off x="4724400" y="914400"/>
            <a:ext cx="914400" cy="685800"/>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dirty="0" smtClean="0"/>
              <a:t>Palettes UCCE Adapter</a:t>
            </a:r>
            <a:endParaRPr lang="en-US" sz="1200" dirty="0"/>
          </a:p>
        </p:txBody>
      </p:sp>
      <p:sp>
        <p:nvSpPr>
          <p:cNvPr id="7" name="Rounded Rectangle 6"/>
          <p:cNvSpPr/>
          <p:nvPr/>
        </p:nvSpPr>
        <p:spPr>
          <a:xfrm>
            <a:off x="7848600" y="2228850"/>
            <a:ext cx="1066800" cy="514350"/>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dirty="0" smtClean="0">
                <a:solidFill>
                  <a:schemeClr val="bg1"/>
                </a:solidFill>
              </a:rPr>
              <a:t>Agent with Finesse</a:t>
            </a:r>
            <a:endParaRPr lang="en-US" sz="1200" dirty="0">
              <a:solidFill>
                <a:schemeClr val="bg1"/>
              </a:solidFill>
            </a:endParaRPr>
          </a:p>
        </p:txBody>
      </p:sp>
      <p:sp>
        <p:nvSpPr>
          <p:cNvPr id="8" name="Rounded Rectangle 7"/>
          <p:cNvSpPr/>
          <p:nvPr/>
        </p:nvSpPr>
        <p:spPr>
          <a:xfrm>
            <a:off x="5943600" y="2171700"/>
            <a:ext cx="1066800" cy="628650"/>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dirty="0" smtClean="0">
                <a:solidFill>
                  <a:schemeClr val="bg1"/>
                </a:solidFill>
              </a:rPr>
              <a:t>UCCE</a:t>
            </a:r>
            <a:endParaRPr lang="en-US" sz="1600" dirty="0">
              <a:solidFill>
                <a:schemeClr val="bg1"/>
              </a:solidFill>
            </a:endParaRPr>
          </a:p>
        </p:txBody>
      </p:sp>
      <p:sp>
        <p:nvSpPr>
          <p:cNvPr id="9" name="Rounded Rectangle 8"/>
          <p:cNvSpPr/>
          <p:nvPr/>
        </p:nvSpPr>
        <p:spPr>
          <a:xfrm>
            <a:off x="152400" y="2343150"/>
            <a:ext cx="990600" cy="742950"/>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Consumer</a:t>
            </a:r>
            <a:endParaRPr lang="en-US" sz="1200" dirty="0"/>
          </a:p>
        </p:txBody>
      </p:sp>
      <p:sp>
        <p:nvSpPr>
          <p:cNvPr id="12" name="Left-Right Arrow 11"/>
          <p:cNvSpPr/>
          <p:nvPr/>
        </p:nvSpPr>
        <p:spPr>
          <a:xfrm>
            <a:off x="4876800" y="2457450"/>
            <a:ext cx="1066800" cy="228600"/>
          </a:xfrm>
          <a:prstGeom prst="left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Left-Right Arrow 12"/>
          <p:cNvSpPr/>
          <p:nvPr/>
        </p:nvSpPr>
        <p:spPr>
          <a:xfrm>
            <a:off x="7010400" y="2400300"/>
            <a:ext cx="838200" cy="228600"/>
          </a:xfrm>
          <a:prstGeom prst="left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Rounded Rectangle 14"/>
          <p:cNvSpPr/>
          <p:nvPr/>
        </p:nvSpPr>
        <p:spPr>
          <a:xfrm>
            <a:off x="3657600" y="1600200"/>
            <a:ext cx="1066800" cy="514350"/>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dirty="0" smtClean="0"/>
              <a:t>Palettes REST Adapter</a:t>
            </a:r>
            <a:endParaRPr lang="en-US" sz="1200" dirty="0"/>
          </a:p>
        </p:txBody>
      </p:sp>
      <p:sp>
        <p:nvSpPr>
          <p:cNvPr id="16" name="Left-Up Arrow 15"/>
          <p:cNvSpPr/>
          <p:nvPr/>
        </p:nvSpPr>
        <p:spPr>
          <a:xfrm rot="16200000">
            <a:off x="5629275" y="1095375"/>
            <a:ext cx="1085850" cy="1066800"/>
          </a:xfrm>
          <a:prstGeom prst="leftUpArrow">
            <a:avLst>
              <a:gd name="adj1" fmla="val 15930"/>
              <a:gd name="adj2" fmla="val 18197"/>
              <a:gd name="adj3" fmla="val 30669"/>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Left-Up Arrow 16"/>
          <p:cNvSpPr/>
          <p:nvPr/>
        </p:nvSpPr>
        <p:spPr>
          <a:xfrm rot="16200000">
            <a:off x="6372225" y="66675"/>
            <a:ext cx="514350" cy="3810000"/>
          </a:xfrm>
          <a:prstGeom prst="leftUpArrow">
            <a:avLst>
              <a:gd name="adj1" fmla="val 12320"/>
              <a:gd name="adj2" fmla="val 15991"/>
              <a:gd name="adj3" fmla="val 13512"/>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629401" y="1200150"/>
            <a:ext cx="825867" cy="307777"/>
          </a:xfrm>
          <a:prstGeom prst="rect">
            <a:avLst/>
          </a:prstGeom>
          <a:noFill/>
        </p:spPr>
        <p:txBody>
          <a:bodyPr wrap="none" rtlCol="0">
            <a:spAutoFit/>
          </a:bodyPr>
          <a:lstStyle/>
          <a:p>
            <a:r>
              <a:rPr lang="en-US" sz="1400" dirty="0" smtClean="0"/>
              <a:t>GED-125</a:t>
            </a:r>
            <a:endParaRPr lang="en-US" sz="1400" dirty="0"/>
          </a:p>
        </p:txBody>
      </p:sp>
      <p:sp>
        <p:nvSpPr>
          <p:cNvPr id="21" name="Rounded Rectangle 20"/>
          <p:cNvSpPr/>
          <p:nvPr/>
        </p:nvSpPr>
        <p:spPr>
          <a:xfrm>
            <a:off x="3505200" y="2400300"/>
            <a:ext cx="1371600" cy="1485900"/>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smtClean="0"/>
              <a:t>Web Gateway (Omni Core)</a:t>
            </a:r>
            <a:endParaRPr lang="en-US" sz="1400" dirty="0"/>
          </a:p>
        </p:txBody>
      </p:sp>
      <p:sp>
        <p:nvSpPr>
          <p:cNvPr id="22" name="Rounded Rectangle 21"/>
          <p:cNvSpPr/>
          <p:nvPr/>
        </p:nvSpPr>
        <p:spPr>
          <a:xfrm>
            <a:off x="4876800" y="3028950"/>
            <a:ext cx="762000" cy="457200"/>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dirty="0" smtClean="0"/>
              <a:t>Live Person Shim</a:t>
            </a:r>
            <a:endParaRPr lang="en-US" sz="1200" dirty="0"/>
          </a:p>
        </p:txBody>
      </p:sp>
      <p:sp>
        <p:nvSpPr>
          <p:cNvPr id="23" name="Rounded Rectangle 22"/>
          <p:cNvSpPr/>
          <p:nvPr/>
        </p:nvSpPr>
        <p:spPr>
          <a:xfrm>
            <a:off x="2819400" y="3028950"/>
            <a:ext cx="685800" cy="457200"/>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dirty="0" smtClean="0"/>
              <a:t>Twitter Shim</a:t>
            </a:r>
            <a:endParaRPr lang="en-US" sz="1200" dirty="0"/>
          </a:p>
        </p:txBody>
      </p:sp>
      <p:sp>
        <p:nvSpPr>
          <p:cNvPr id="24" name="Rounded Rectangle 23"/>
          <p:cNvSpPr/>
          <p:nvPr/>
        </p:nvSpPr>
        <p:spPr>
          <a:xfrm>
            <a:off x="3810000" y="3886200"/>
            <a:ext cx="685800" cy="457200"/>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dirty="0" smtClean="0"/>
              <a:t>Twilio</a:t>
            </a:r>
          </a:p>
          <a:p>
            <a:pPr algn="ctr"/>
            <a:r>
              <a:rPr lang="en-US" sz="1200" dirty="0" smtClean="0"/>
              <a:t>Shim</a:t>
            </a:r>
            <a:endParaRPr lang="en-US" sz="1200" dirty="0"/>
          </a:p>
        </p:txBody>
      </p:sp>
      <p:sp>
        <p:nvSpPr>
          <p:cNvPr id="25" name="Left-Right Arrow 24"/>
          <p:cNvSpPr/>
          <p:nvPr/>
        </p:nvSpPr>
        <p:spPr>
          <a:xfrm>
            <a:off x="1447800" y="2571750"/>
            <a:ext cx="2057400" cy="228600"/>
          </a:xfrm>
          <a:prstGeom prst="lef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 name="TextBox 25"/>
          <p:cNvSpPr txBox="1"/>
          <p:nvPr/>
        </p:nvSpPr>
        <p:spPr>
          <a:xfrm>
            <a:off x="1981200" y="2400300"/>
            <a:ext cx="869212" cy="307777"/>
          </a:xfrm>
          <a:prstGeom prst="rect">
            <a:avLst/>
          </a:prstGeom>
          <a:noFill/>
        </p:spPr>
        <p:txBody>
          <a:bodyPr wrap="none" rtlCol="0">
            <a:spAutoFit/>
          </a:bodyPr>
          <a:lstStyle/>
          <a:p>
            <a:r>
              <a:rPr lang="en-US" sz="1400" dirty="0" smtClean="0"/>
              <a:t>HTTP/WS</a:t>
            </a:r>
            <a:endParaRPr lang="en-US" sz="1400" dirty="0"/>
          </a:p>
        </p:txBody>
      </p:sp>
      <p:sp>
        <p:nvSpPr>
          <p:cNvPr id="27" name="Rounded Rectangle 26"/>
          <p:cNvSpPr/>
          <p:nvPr/>
        </p:nvSpPr>
        <p:spPr>
          <a:xfrm>
            <a:off x="1143000" y="2343150"/>
            <a:ext cx="304800" cy="742950"/>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vert="vert270" rtlCol="0" anchor="ctr"/>
          <a:lstStyle/>
          <a:p>
            <a:pPr algn="ctr"/>
            <a:r>
              <a:rPr lang="en-US" sz="1200" dirty="0" smtClean="0"/>
              <a:t>FCSDK</a:t>
            </a:r>
            <a:endParaRPr lang="en-US" sz="1200" dirty="0"/>
          </a:p>
        </p:txBody>
      </p:sp>
      <p:sp>
        <p:nvSpPr>
          <p:cNvPr id="28" name="Rounded Rectangle 27"/>
          <p:cNvSpPr/>
          <p:nvPr/>
        </p:nvSpPr>
        <p:spPr>
          <a:xfrm>
            <a:off x="6477000" y="3943350"/>
            <a:ext cx="838200" cy="571500"/>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dirty="0" smtClean="0">
                <a:solidFill>
                  <a:schemeClr val="bg1"/>
                </a:solidFill>
              </a:rPr>
              <a:t>Live </a:t>
            </a:r>
            <a:r>
              <a:rPr lang="en-US" sz="1200" dirty="0">
                <a:solidFill>
                  <a:schemeClr val="bg1"/>
                </a:solidFill>
              </a:rPr>
              <a:t>P</a:t>
            </a:r>
            <a:r>
              <a:rPr lang="en-US" sz="1200" dirty="0" smtClean="0">
                <a:solidFill>
                  <a:schemeClr val="bg1"/>
                </a:solidFill>
              </a:rPr>
              <a:t>erson Console</a:t>
            </a:r>
            <a:endParaRPr lang="en-US" sz="1200" dirty="0">
              <a:solidFill>
                <a:schemeClr val="bg1"/>
              </a:solidFill>
            </a:endParaRPr>
          </a:p>
        </p:txBody>
      </p:sp>
      <p:sp>
        <p:nvSpPr>
          <p:cNvPr id="29" name="Rounded Rectangle 28"/>
          <p:cNvSpPr/>
          <p:nvPr/>
        </p:nvSpPr>
        <p:spPr>
          <a:xfrm>
            <a:off x="6477000" y="2971800"/>
            <a:ext cx="838200" cy="628650"/>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dirty="0" smtClean="0">
                <a:solidFill>
                  <a:schemeClr val="bg1"/>
                </a:solidFill>
              </a:rPr>
              <a:t>Live Person Cloud</a:t>
            </a:r>
            <a:endParaRPr lang="en-US" sz="1200" dirty="0">
              <a:solidFill>
                <a:schemeClr val="bg1"/>
              </a:solidFill>
            </a:endParaRPr>
          </a:p>
        </p:txBody>
      </p:sp>
      <p:sp>
        <p:nvSpPr>
          <p:cNvPr id="30" name="Left-Right Arrow 29"/>
          <p:cNvSpPr/>
          <p:nvPr/>
        </p:nvSpPr>
        <p:spPr>
          <a:xfrm rot="5400000">
            <a:off x="6762750" y="3619500"/>
            <a:ext cx="342900" cy="304800"/>
          </a:xfrm>
          <a:prstGeom prst="left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TextBox 30"/>
          <p:cNvSpPr txBox="1"/>
          <p:nvPr/>
        </p:nvSpPr>
        <p:spPr>
          <a:xfrm>
            <a:off x="5791201" y="3371851"/>
            <a:ext cx="486736" cy="276999"/>
          </a:xfrm>
          <a:prstGeom prst="rect">
            <a:avLst/>
          </a:prstGeom>
          <a:noFill/>
        </p:spPr>
        <p:txBody>
          <a:bodyPr wrap="none" rtlCol="0">
            <a:spAutoFit/>
          </a:bodyPr>
          <a:lstStyle/>
          <a:p>
            <a:r>
              <a:rPr lang="en-US" sz="1200" dirty="0" smtClean="0"/>
              <a:t>REST</a:t>
            </a:r>
            <a:endParaRPr lang="en-US" sz="1200" dirty="0"/>
          </a:p>
        </p:txBody>
      </p:sp>
      <p:sp>
        <p:nvSpPr>
          <p:cNvPr id="32" name="Up-Down Arrow 31"/>
          <p:cNvSpPr/>
          <p:nvPr/>
        </p:nvSpPr>
        <p:spPr>
          <a:xfrm rot="16200000">
            <a:off x="5915025" y="2867025"/>
            <a:ext cx="285750" cy="838200"/>
          </a:xfrm>
          <a:prstGeom prst="upDown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Cloud 32"/>
          <p:cNvSpPr/>
          <p:nvPr/>
        </p:nvSpPr>
        <p:spPr>
          <a:xfrm>
            <a:off x="1371600" y="3943350"/>
            <a:ext cx="990600" cy="571500"/>
          </a:xfrm>
          <a:prstGeom prst="cloud">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dirty="0" smtClean="0">
                <a:solidFill>
                  <a:schemeClr val="bg1"/>
                </a:solidFill>
              </a:rPr>
              <a:t>Twilio</a:t>
            </a:r>
            <a:endParaRPr lang="en-US" sz="1200" dirty="0">
              <a:solidFill>
                <a:schemeClr val="bg1"/>
              </a:solidFill>
            </a:endParaRPr>
          </a:p>
        </p:txBody>
      </p:sp>
      <p:sp>
        <p:nvSpPr>
          <p:cNvPr id="34" name="Cloud 33"/>
          <p:cNvSpPr/>
          <p:nvPr/>
        </p:nvSpPr>
        <p:spPr>
          <a:xfrm>
            <a:off x="1371600" y="3208387"/>
            <a:ext cx="990600" cy="571500"/>
          </a:xfrm>
          <a:prstGeom prst="cloud">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dirty="0" smtClean="0">
                <a:solidFill>
                  <a:schemeClr val="bg1"/>
                </a:solidFill>
              </a:rPr>
              <a:t>Twitter</a:t>
            </a:r>
            <a:endParaRPr lang="en-US" sz="1200" dirty="0">
              <a:solidFill>
                <a:schemeClr val="bg1"/>
              </a:solidFill>
            </a:endParaRPr>
          </a:p>
        </p:txBody>
      </p:sp>
      <p:sp>
        <p:nvSpPr>
          <p:cNvPr id="35" name="Up-Down Arrow 34"/>
          <p:cNvSpPr/>
          <p:nvPr/>
        </p:nvSpPr>
        <p:spPr>
          <a:xfrm rot="16200000">
            <a:off x="2371725" y="2981325"/>
            <a:ext cx="285750" cy="609600"/>
          </a:xfrm>
          <a:prstGeom prst="upDown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6" name="TextBox 35"/>
          <p:cNvSpPr txBox="1"/>
          <p:nvPr/>
        </p:nvSpPr>
        <p:spPr>
          <a:xfrm>
            <a:off x="2286001" y="3429001"/>
            <a:ext cx="513795" cy="276999"/>
          </a:xfrm>
          <a:prstGeom prst="rect">
            <a:avLst/>
          </a:prstGeom>
          <a:noFill/>
        </p:spPr>
        <p:txBody>
          <a:bodyPr wrap="none" rtlCol="0">
            <a:spAutoFit/>
          </a:bodyPr>
          <a:lstStyle/>
          <a:p>
            <a:r>
              <a:rPr lang="en-US" sz="1200" dirty="0" smtClean="0"/>
              <a:t>HTTP</a:t>
            </a:r>
            <a:endParaRPr lang="en-US" sz="1200" dirty="0"/>
          </a:p>
        </p:txBody>
      </p:sp>
      <p:sp>
        <p:nvSpPr>
          <p:cNvPr id="37" name="Up-Down Arrow 36"/>
          <p:cNvSpPr/>
          <p:nvPr/>
        </p:nvSpPr>
        <p:spPr>
          <a:xfrm rot="16200000">
            <a:off x="2943225" y="3419475"/>
            <a:ext cx="285750" cy="1447800"/>
          </a:xfrm>
          <a:prstGeom prst="upDown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 name="TextBox 37"/>
          <p:cNvSpPr txBox="1"/>
          <p:nvPr/>
        </p:nvSpPr>
        <p:spPr>
          <a:xfrm>
            <a:off x="2743201" y="4229101"/>
            <a:ext cx="513795" cy="276999"/>
          </a:xfrm>
          <a:prstGeom prst="rect">
            <a:avLst/>
          </a:prstGeom>
          <a:noFill/>
        </p:spPr>
        <p:txBody>
          <a:bodyPr wrap="none" rtlCol="0">
            <a:spAutoFit/>
          </a:bodyPr>
          <a:lstStyle/>
          <a:p>
            <a:r>
              <a:rPr lang="en-US" sz="1200" dirty="0" smtClean="0"/>
              <a:t>HTTP</a:t>
            </a:r>
            <a:endParaRPr lang="en-US" sz="1200" dirty="0"/>
          </a:p>
        </p:txBody>
      </p:sp>
      <p:sp>
        <p:nvSpPr>
          <p:cNvPr id="39" name="TextBox 38"/>
          <p:cNvSpPr txBox="1"/>
          <p:nvPr/>
        </p:nvSpPr>
        <p:spPr>
          <a:xfrm>
            <a:off x="5181601" y="2286001"/>
            <a:ext cx="506125" cy="276999"/>
          </a:xfrm>
          <a:prstGeom prst="rect">
            <a:avLst/>
          </a:prstGeom>
          <a:noFill/>
        </p:spPr>
        <p:txBody>
          <a:bodyPr wrap="square" rtlCol="0">
            <a:spAutoFit/>
          </a:bodyPr>
          <a:lstStyle/>
          <a:p>
            <a:r>
              <a:rPr lang="en-US" sz="1200" dirty="0" smtClean="0"/>
              <a:t>SIP</a:t>
            </a:r>
            <a:endParaRPr lang="en-US" sz="1200" dirty="0"/>
          </a:p>
        </p:txBody>
      </p:sp>
      <p:sp>
        <p:nvSpPr>
          <p:cNvPr id="40" name="TextBox 39"/>
          <p:cNvSpPr txBox="1"/>
          <p:nvPr/>
        </p:nvSpPr>
        <p:spPr>
          <a:xfrm>
            <a:off x="7162801" y="2228851"/>
            <a:ext cx="506125" cy="276999"/>
          </a:xfrm>
          <a:prstGeom prst="rect">
            <a:avLst/>
          </a:prstGeom>
          <a:noFill/>
        </p:spPr>
        <p:txBody>
          <a:bodyPr wrap="square" rtlCol="0">
            <a:spAutoFit/>
          </a:bodyPr>
          <a:lstStyle/>
          <a:p>
            <a:r>
              <a:rPr lang="en-US" sz="1200" dirty="0" smtClean="0"/>
              <a:t>SIP</a:t>
            </a:r>
            <a:endParaRPr lang="en-US" sz="1200" dirty="0"/>
          </a:p>
        </p:txBody>
      </p:sp>
      <p:sp>
        <p:nvSpPr>
          <p:cNvPr id="41" name="TextBox 40"/>
          <p:cNvSpPr txBox="1"/>
          <p:nvPr/>
        </p:nvSpPr>
        <p:spPr>
          <a:xfrm>
            <a:off x="7924801" y="1543051"/>
            <a:ext cx="486736" cy="276999"/>
          </a:xfrm>
          <a:prstGeom prst="rect">
            <a:avLst/>
          </a:prstGeom>
          <a:noFill/>
        </p:spPr>
        <p:txBody>
          <a:bodyPr wrap="none" rtlCol="0">
            <a:spAutoFit/>
          </a:bodyPr>
          <a:lstStyle/>
          <a:p>
            <a:r>
              <a:rPr lang="en-US" sz="1200" dirty="0" smtClean="0"/>
              <a:t>REST</a:t>
            </a:r>
            <a:endParaRPr lang="en-US" sz="1200" dirty="0"/>
          </a:p>
        </p:txBody>
      </p:sp>
      <p:sp>
        <p:nvSpPr>
          <p:cNvPr id="42" name="Up-Down Arrow 41"/>
          <p:cNvSpPr/>
          <p:nvPr/>
        </p:nvSpPr>
        <p:spPr>
          <a:xfrm rot="10800000">
            <a:off x="4038600" y="2057400"/>
            <a:ext cx="381000" cy="400050"/>
          </a:xfrm>
          <a:prstGeom prst="upDown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3" name="TextBox 42"/>
          <p:cNvSpPr txBox="1"/>
          <p:nvPr/>
        </p:nvSpPr>
        <p:spPr>
          <a:xfrm>
            <a:off x="3429001" y="2171701"/>
            <a:ext cx="486736" cy="276999"/>
          </a:xfrm>
          <a:prstGeom prst="rect">
            <a:avLst/>
          </a:prstGeom>
          <a:noFill/>
        </p:spPr>
        <p:txBody>
          <a:bodyPr wrap="none" rtlCol="0">
            <a:spAutoFit/>
          </a:bodyPr>
          <a:lstStyle/>
          <a:p>
            <a:r>
              <a:rPr lang="en-US" sz="1200" dirty="0" smtClean="0"/>
              <a:t>REST</a:t>
            </a:r>
            <a:endParaRPr lang="en-US" sz="1200" dirty="0"/>
          </a:p>
        </p:txBody>
      </p:sp>
      <p:sp>
        <p:nvSpPr>
          <p:cNvPr id="44" name="Up-Down Arrow 43"/>
          <p:cNvSpPr/>
          <p:nvPr/>
        </p:nvSpPr>
        <p:spPr>
          <a:xfrm rot="18814159">
            <a:off x="970268" y="2820787"/>
            <a:ext cx="285750" cy="817188"/>
          </a:xfrm>
          <a:prstGeom prst="upDown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5" name="Cloud 44"/>
          <p:cNvSpPr/>
          <p:nvPr/>
        </p:nvSpPr>
        <p:spPr>
          <a:xfrm>
            <a:off x="76200" y="3943350"/>
            <a:ext cx="914400" cy="571500"/>
          </a:xfrm>
          <a:prstGeom prst="cloud">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dirty="0" smtClean="0"/>
              <a:t>PSTN</a:t>
            </a:r>
            <a:endParaRPr lang="en-US" sz="1200" dirty="0"/>
          </a:p>
        </p:txBody>
      </p:sp>
      <p:sp>
        <p:nvSpPr>
          <p:cNvPr id="46" name="Left-Right Arrow 45"/>
          <p:cNvSpPr/>
          <p:nvPr/>
        </p:nvSpPr>
        <p:spPr>
          <a:xfrm rot="5400000">
            <a:off x="-28575" y="3362325"/>
            <a:ext cx="971550" cy="304800"/>
          </a:xfrm>
          <a:prstGeom prst="left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7" name="Left-Right Arrow 46"/>
          <p:cNvSpPr/>
          <p:nvPr/>
        </p:nvSpPr>
        <p:spPr>
          <a:xfrm>
            <a:off x="914400" y="4114800"/>
            <a:ext cx="571500" cy="228600"/>
          </a:xfrm>
          <a:prstGeom prst="leftRight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823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prstGeom prst="rect">
            <a:avLst/>
          </a:prstGeom>
        </p:spPr>
        <p:txBody>
          <a:bodyPr/>
          <a:lstStyle/>
          <a:p>
            <a:fld id="{63BAC298-2083-0048-91B4-698B18929EC4}" type="slidenum">
              <a:rPr lang="en-US" smtClean="0"/>
              <a:pPr/>
              <a:t>63</a:t>
            </a:fld>
            <a:endParaRPr lang="en-US" dirty="0">
              <a:solidFill>
                <a:prstClr val="white"/>
              </a:solidFill>
            </a:endParaRPr>
          </a:p>
        </p:txBody>
      </p:sp>
      <p:sp>
        <p:nvSpPr>
          <p:cNvPr id="2" name="Title 1"/>
          <p:cNvSpPr>
            <a:spLocks noGrp="1"/>
          </p:cNvSpPr>
          <p:nvPr>
            <p:ph type="title"/>
          </p:nvPr>
        </p:nvSpPr>
        <p:spPr/>
        <p:txBody>
          <a:bodyPr/>
          <a:lstStyle/>
          <a:p>
            <a:r>
              <a:rPr lang="en-US" dirty="0" smtClean="0">
                <a:latin typeface="+mn-lt"/>
              </a:rPr>
              <a:t>Call Escalation</a:t>
            </a:r>
            <a:endParaRPr lang="en-US" dirty="0">
              <a:latin typeface="+mn-lt"/>
            </a:endParaRPr>
          </a:p>
        </p:txBody>
      </p:sp>
      <p:cxnSp>
        <p:nvCxnSpPr>
          <p:cNvPr id="13" name="Straight Connector 12"/>
          <p:cNvCxnSpPr/>
          <p:nvPr/>
        </p:nvCxnSpPr>
        <p:spPr>
          <a:xfrm>
            <a:off x="576943" y="1143000"/>
            <a:ext cx="0" cy="3371850"/>
          </a:xfrm>
          <a:prstGeom prst="line">
            <a:avLst/>
          </a:prstGeom>
          <a:ln>
            <a:solidFill>
              <a:schemeClr val="bg1">
                <a:lumMod val="85000"/>
              </a:schemeClr>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5" name="Rounded Rectangle 14"/>
          <p:cNvSpPr/>
          <p:nvPr/>
        </p:nvSpPr>
        <p:spPr>
          <a:xfrm>
            <a:off x="43543" y="685800"/>
            <a:ext cx="1066800" cy="285750"/>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Consumer/FCSDK</a:t>
            </a:r>
            <a:endParaRPr lang="en-US" sz="1200" dirty="0"/>
          </a:p>
        </p:txBody>
      </p:sp>
      <p:cxnSp>
        <p:nvCxnSpPr>
          <p:cNvPr id="18" name="Straight Connector 17"/>
          <p:cNvCxnSpPr/>
          <p:nvPr/>
        </p:nvCxnSpPr>
        <p:spPr>
          <a:xfrm>
            <a:off x="1719943" y="1143000"/>
            <a:ext cx="0" cy="3371850"/>
          </a:xfrm>
          <a:prstGeom prst="line">
            <a:avLst/>
          </a:prstGeom>
          <a:ln>
            <a:solidFill>
              <a:schemeClr val="bg1">
                <a:lumMod val="85000"/>
              </a:schemeClr>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9" name="Rounded Rectangle 18"/>
          <p:cNvSpPr/>
          <p:nvPr/>
        </p:nvSpPr>
        <p:spPr>
          <a:xfrm>
            <a:off x="1186543" y="685800"/>
            <a:ext cx="1066800" cy="285750"/>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dirty="0" smtClean="0"/>
              <a:t>Gateway</a:t>
            </a:r>
            <a:endParaRPr lang="en-US" sz="1200" dirty="0"/>
          </a:p>
        </p:txBody>
      </p:sp>
      <p:cxnSp>
        <p:nvCxnSpPr>
          <p:cNvPr id="20" name="Straight Connector 19"/>
          <p:cNvCxnSpPr/>
          <p:nvPr/>
        </p:nvCxnSpPr>
        <p:spPr>
          <a:xfrm>
            <a:off x="2862943" y="1143000"/>
            <a:ext cx="0" cy="3371850"/>
          </a:xfrm>
          <a:prstGeom prst="line">
            <a:avLst/>
          </a:prstGeom>
          <a:ln>
            <a:solidFill>
              <a:schemeClr val="bg1">
                <a:lumMod val="85000"/>
              </a:schemeClr>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21" name="Rounded Rectangle 20"/>
          <p:cNvSpPr/>
          <p:nvPr/>
        </p:nvSpPr>
        <p:spPr>
          <a:xfrm>
            <a:off x="2329543" y="685800"/>
            <a:ext cx="1066800" cy="285750"/>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dirty="0" smtClean="0"/>
              <a:t>Palettes</a:t>
            </a:r>
            <a:endParaRPr lang="en-US" sz="1200" dirty="0"/>
          </a:p>
        </p:txBody>
      </p:sp>
      <p:cxnSp>
        <p:nvCxnSpPr>
          <p:cNvPr id="22" name="Straight Connector 21"/>
          <p:cNvCxnSpPr/>
          <p:nvPr/>
        </p:nvCxnSpPr>
        <p:spPr>
          <a:xfrm>
            <a:off x="4005943" y="1143000"/>
            <a:ext cx="0" cy="3371850"/>
          </a:xfrm>
          <a:prstGeom prst="line">
            <a:avLst/>
          </a:prstGeom>
          <a:ln>
            <a:solidFill>
              <a:schemeClr val="bg1">
                <a:lumMod val="85000"/>
              </a:schemeClr>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23" name="Rounded Rectangle 22"/>
          <p:cNvSpPr/>
          <p:nvPr/>
        </p:nvSpPr>
        <p:spPr>
          <a:xfrm>
            <a:off x="3472543" y="685800"/>
            <a:ext cx="1066800" cy="285750"/>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dirty="0" smtClean="0"/>
              <a:t>Live Person Shim</a:t>
            </a:r>
            <a:endParaRPr lang="en-US" sz="1200" dirty="0"/>
          </a:p>
        </p:txBody>
      </p:sp>
      <p:cxnSp>
        <p:nvCxnSpPr>
          <p:cNvPr id="24" name="Straight Connector 23"/>
          <p:cNvCxnSpPr/>
          <p:nvPr/>
        </p:nvCxnSpPr>
        <p:spPr>
          <a:xfrm>
            <a:off x="5148943" y="1143000"/>
            <a:ext cx="0" cy="3371850"/>
          </a:xfrm>
          <a:prstGeom prst="line">
            <a:avLst/>
          </a:prstGeom>
          <a:ln>
            <a:solidFill>
              <a:schemeClr val="bg1">
                <a:lumMod val="85000"/>
              </a:schemeClr>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25" name="Rounded Rectangle 24"/>
          <p:cNvSpPr/>
          <p:nvPr/>
        </p:nvSpPr>
        <p:spPr>
          <a:xfrm>
            <a:off x="4615543" y="685800"/>
            <a:ext cx="1066800" cy="285750"/>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dirty="0" smtClean="0">
                <a:solidFill>
                  <a:schemeClr val="tx1"/>
                </a:solidFill>
              </a:rPr>
              <a:t>Live Person Cloud</a:t>
            </a:r>
            <a:endParaRPr lang="en-US" sz="1200" dirty="0">
              <a:solidFill>
                <a:schemeClr val="tx1"/>
              </a:solidFill>
            </a:endParaRPr>
          </a:p>
        </p:txBody>
      </p:sp>
      <p:cxnSp>
        <p:nvCxnSpPr>
          <p:cNvPr id="26" name="Straight Connector 25"/>
          <p:cNvCxnSpPr/>
          <p:nvPr/>
        </p:nvCxnSpPr>
        <p:spPr>
          <a:xfrm>
            <a:off x="6291943" y="1143000"/>
            <a:ext cx="0" cy="3371850"/>
          </a:xfrm>
          <a:prstGeom prst="line">
            <a:avLst/>
          </a:prstGeom>
          <a:ln>
            <a:solidFill>
              <a:schemeClr val="bg1">
                <a:lumMod val="85000"/>
              </a:schemeClr>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27" name="Rounded Rectangle 26"/>
          <p:cNvSpPr/>
          <p:nvPr/>
        </p:nvSpPr>
        <p:spPr>
          <a:xfrm>
            <a:off x="5758543" y="685800"/>
            <a:ext cx="1066800" cy="285750"/>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dirty="0" smtClean="0">
                <a:solidFill>
                  <a:schemeClr val="tx1"/>
                </a:solidFill>
              </a:rPr>
              <a:t>Live Person Agent</a:t>
            </a:r>
            <a:endParaRPr lang="en-US" sz="1200" dirty="0">
              <a:solidFill>
                <a:schemeClr val="tx1"/>
              </a:solidFill>
            </a:endParaRPr>
          </a:p>
        </p:txBody>
      </p:sp>
      <p:cxnSp>
        <p:nvCxnSpPr>
          <p:cNvPr id="31" name="Straight Arrow Connector 30"/>
          <p:cNvCxnSpPr/>
          <p:nvPr/>
        </p:nvCxnSpPr>
        <p:spPr>
          <a:xfrm>
            <a:off x="533400" y="1371600"/>
            <a:ext cx="1219200" cy="0"/>
          </a:xfrm>
          <a:prstGeom prst="straightConnector1">
            <a:avLst/>
          </a:prstGeom>
          <a:ln>
            <a:solidFill>
              <a:schemeClr val="bg1">
                <a:lumMod val="65000"/>
              </a:schemeClr>
            </a:solidFill>
            <a:headEnd type="none" w="med" len="med"/>
            <a:tailEnd type="arrow"/>
          </a:ln>
        </p:spPr>
        <p:style>
          <a:lnRef idx="3">
            <a:schemeClr val="accent6"/>
          </a:lnRef>
          <a:fillRef idx="0">
            <a:schemeClr val="accent6"/>
          </a:fillRef>
          <a:effectRef idx="2">
            <a:schemeClr val="accent6"/>
          </a:effectRef>
          <a:fontRef idx="minor">
            <a:schemeClr val="tx1"/>
          </a:fontRef>
        </p:style>
      </p:cxnSp>
      <p:cxnSp>
        <p:nvCxnSpPr>
          <p:cNvPr id="32" name="Straight Arrow Connector 31"/>
          <p:cNvCxnSpPr/>
          <p:nvPr/>
        </p:nvCxnSpPr>
        <p:spPr>
          <a:xfrm>
            <a:off x="1752600" y="1485900"/>
            <a:ext cx="1143000" cy="0"/>
          </a:xfrm>
          <a:prstGeom prst="straightConnector1">
            <a:avLst/>
          </a:prstGeom>
          <a:ln>
            <a:solidFill>
              <a:schemeClr val="bg1">
                <a:lumMod val="65000"/>
              </a:schemeClr>
            </a:solidFill>
            <a:headEnd type="none" w="med" len="med"/>
            <a:tailEnd type="arrow"/>
          </a:ln>
        </p:spPr>
        <p:style>
          <a:lnRef idx="3">
            <a:schemeClr val="accent6"/>
          </a:lnRef>
          <a:fillRef idx="0">
            <a:schemeClr val="accent6"/>
          </a:fillRef>
          <a:effectRef idx="2">
            <a:schemeClr val="accent6"/>
          </a:effectRef>
          <a:fontRef idx="minor">
            <a:schemeClr val="tx1"/>
          </a:fontRef>
        </p:style>
      </p:cxnSp>
      <p:cxnSp>
        <p:nvCxnSpPr>
          <p:cNvPr id="34" name="Straight Arrow Connector 33"/>
          <p:cNvCxnSpPr/>
          <p:nvPr/>
        </p:nvCxnSpPr>
        <p:spPr>
          <a:xfrm>
            <a:off x="1752600" y="1885950"/>
            <a:ext cx="2209800" cy="0"/>
          </a:xfrm>
          <a:prstGeom prst="straightConnector1">
            <a:avLst/>
          </a:prstGeom>
          <a:ln>
            <a:solidFill>
              <a:schemeClr val="bg1">
                <a:lumMod val="65000"/>
              </a:schemeClr>
            </a:solidFill>
            <a:headEnd type="none" w="med" len="med"/>
            <a:tailEnd type="arrow"/>
          </a:ln>
        </p:spPr>
        <p:style>
          <a:lnRef idx="3">
            <a:schemeClr val="accent6"/>
          </a:lnRef>
          <a:fillRef idx="0">
            <a:schemeClr val="accent6"/>
          </a:fillRef>
          <a:effectRef idx="2">
            <a:schemeClr val="accent6"/>
          </a:effectRef>
          <a:fontRef idx="minor">
            <a:schemeClr val="tx1"/>
          </a:fontRef>
        </p:style>
      </p:cxnSp>
      <p:cxnSp>
        <p:nvCxnSpPr>
          <p:cNvPr id="35" name="Straight Arrow Connector 34"/>
          <p:cNvCxnSpPr/>
          <p:nvPr/>
        </p:nvCxnSpPr>
        <p:spPr>
          <a:xfrm>
            <a:off x="4038600" y="2000250"/>
            <a:ext cx="1066800" cy="0"/>
          </a:xfrm>
          <a:prstGeom prst="straightConnector1">
            <a:avLst/>
          </a:prstGeom>
          <a:ln>
            <a:solidFill>
              <a:schemeClr val="bg1">
                <a:lumMod val="65000"/>
              </a:schemeClr>
            </a:solidFill>
            <a:headEnd type="none" w="med" len="med"/>
            <a:tailEnd type="arrow"/>
          </a:ln>
        </p:spPr>
        <p:style>
          <a:lnRef idx="3">
            <a:schemeClr val="accent6"/>
          </a:lnRef>
          <a:fillRef idx="0">
            <a:schemeClr val="accent6"/>
          </a:fillRef>
          <a:effectRef idx="2">
            <a:schemeClr val="accent6"/>
          </a:effectRef>
          <a:fontRef idx="minor">
            <a:schemeClr val="tx1"/>
          </a:fontRef>
        </p:style>
      </p:cxnSp>
      <p:cxnSp>
        <p:nvCxnSpPr>
          <p:cNvPr id="39" name="Straight Arrow Connector 38"/>
          <p:cNvCxnSpPr/>
          <p:nvPr/>
        </p:nvCxnSpPr>
        <p:spPr>
          <a:xfrm>
            <a:off x="609600" y="3429000"/>
            <a:ext cx="1143000" cy="0"/>
          </a:xfrm>
          <a:prstGeom prst="straightConnector1">
            <a:avLst/>
          </a:prstGeom>
          <a:ln>
            <a:solidFill>
              <a:schemeClr val="bg1">
                <a:lumMod val="65000"/>
              </a:schemeClr>
            </a:solidFill>
            <a:headEnd type="none" w="med" len="med"/>
            <a:tailEnd type="arrow"/>
          </a:ln>
        </p:spPr>
        <p:style>
          <a:lnRef idx="3">
            <a:schemeClr val="accent6"/>
          </a:lnRef>
          <a:fillRef idx="0">
            <a:schemeClr val="accent6"/>
          </a:fillRef>
          <a:effectRef idx="2">
            <a:schemeClr val="accent6"/>
          </a:effectRef>
          <a:fontRef idx="minor">
            <a:schemeClr val="tx1"/>
          </a:fontRef>
        </p:style>
      </p:cxnSp>
      <p:cxnSp>
        <p:nvCxnSpPr>
          <p:cNvPr id="42" name="Straight Arrow Connector 41"/>
          <p:cNvCxnSpPr/>
          <p:nvPr/>
        </p:nvCxnSpPr>
        <p:spPr>
          <a:xfrm flipH="1">
            <a:off x="2895600" y="3714750"/>
            <a:ext cx="4495800" cy="0"/>
          </a:xfrm>
          <a:prstGeom prst="straightConnector1">
            <a:avLst/>
          </a:prstGeom>
          <a:ln>
            <a:solidFill>
              <a:schemeClr val="bg1">
                <a:lumMod val="65000"/>
              </a:schemeClr>
            </a:solidFill>
            <a:headEnd type="none" w="med" len="med"/>
            <a:tailEnd type="arrow"/>
          </a:ln>
        </p:spPr>
        <p:style>
          <a:lnRef idx="3">
            <a:schemeClr val="accent6"/>
          </a:lnRef>
          <a:fillRef idx="0">
            <a:schemeClr val="accent6"/>
          </a:fillRef>
          <a:effectRef idx="2">
            <a:schemeClr val="accent6"/>
          </a:effectRef>
          <a:fontRef idx="minor">
            <a:schemeClr val="tx1"/>
          </a:fontRef>
        </p:style>
      </p:cxnSp>
      <p:sp>
        <p:nvSpPr>
          <p:cNvPr id="45" name="TextBox 44"/>
          <p:cNvSpPr txBox="1"/>
          <p:nvPr/>
        </p:nvSpPr>
        <p:spPr>
          <a:xfrm>
            <a:off x="609600" y="1143001"/>
            <a:ext cx="1066800" cy="276999"/>
          </a:xfrm>
          <a:prstGeom prst="rect">
            <a:avLst/>
          </a:prstGeom>
          <a:noFill/>
        </p:spPr>
        <p:txBody>
          <a:bodyPr wrap="square" rtlCol="0">
            <a:spAutoFit/>
          </a:bodyPr>
          <a:lstStyle/>
          <a:p>
            <a:pPr algn="ctr"/>
            <a:r>
              <a:rPr lang="en-US" sz="1200" dirty="0" smtClean="0"/>
              <a:t>Chat AED</a:t>
            </a:r>
            <a:endParaRPr lang="en-US" sz="1200" dirty="0"/>
          </a:p>
        </p:txBody>
      </p:sp>
      <p:sp>
        <p:nvSpPr>
          <p:cNvPr id="46" name="TextBox 45"/>
          <p:cNvSpPr txBox="1"/>
          <p:nvPr/>
        </p:nvSpPr>
        <p:spPr>
          <a:xfrm>
            <a:off x="1752600" y="1257301"/>
            <a:ext cx="1066800" cy="276999"/>
          </a:xfrm>
          <a:prstGeom prst="rect">
            <a:avLst/>
          </a:prstGeom>
          <a:noFill/>
        </p:spPr>
        <p:txBody>
          <a:bodyPr wrap="square" rtlCol="0">
            <a:spAutoFit/>
          </a:bodyPr>
          <a:lstStyle/>
          <a:p>
            <a:pPr algn="ctr"/>
            <a:r>
              <a:rPr lang="en-US" sz="1200" dirty="0" smtClean="0"/>
              <a:t>REST</a:t>
            </a:r>
            <a:endParaRPr lang="en-US" sz="1200" dirty="0"/>
          </a:p>
        </p:txBody>
      </p:sp>
      <p:sp>
        <p:nvSpPr>
          <p:cNvPr id="49" name="TextBox 48"/>
          <p:cNvSpPr txBox="1"/>
          <p:nvPr/>
        </p:nvSpPr>
        <p:spPr>
          <a:xfrm>
            <a:off x="4038600" y="1771651"/>
            <a:ext cx="884473" cy="276999"/>
          </a:xfrm>
          <a:prstGeom prst="rect">
            <a:avLst/>
          </a:prstGeom>
          <a:noFill/>
        </p:spPr>
        <p:txBody>
          <a:bodyPr wrap="none" rtlCol="0">
            <a:spAutoFit/>
          </a:bodyPr>
          <a:lstStyle/>
          <a:p>
            <a:r>
              <a:rPr lang="en-US" sz="1200" dirty="0" smtClean="0"/>
              <a:t>REST (chat)</a:t>
            </a:r>
            <a:endParaRPr lang="en-US" sz="1200" dirty="0"/>
          </a:p>
        </p:txBody>
      </p:sp>
      <p:sp>
        <p:nvSpPr>
          <p:cNvPr id="50" name="TextBox 49"/>
          <p:cNvSpPr txBox="1"/>
          <p:nvPr/>
        </p:nvSpPr>
        <p:spPr>
          <a:xfrm>
            <a:off x="685801" y="3200401"/>
            <a:ext cx="804195" cy="276999"/>
          </a:xfrm>
          <a:prstGeom prst="rect">
            <a:avLst/>
          </a:prstGeom>
          <a:noFill/>
        </p:spPr>
        <p:txBody>
          <a:bodyPr wrap="none" rtlCol="0">
            <a:spAutoFit/>
          </a:bodyPr>
          <a:lstStyle/>
          <a:p>
            <a:r>
              <a:rPr lang="en-US" sz="1200" dirty="0" smtClean="0"/>
              <a:t>Call Setup</a:t>
            </a:r>
            <a:endParaRPr lang="en-US" sz="1200" dirty="0"/>
          </a:p>
        </p:txBody>
      </p:sp>
      <p:sp>
        <p:nvSpPr>
          <p:cNvPr id="51" name="TextBox 50"/>
          <p:cNvSpPr txBox="1"/>
          <p:nvPr/>
        </p:nvSpPr>
        <p:spPr>
          <a:xfrm>
            <a:off x="4343401" y="3257551"/>
            <a:ext cx="373820" cy="276999"/>
          </a:xfrm>
          <a:prstGeom prst="rect">
            <a:avLst/>
          </a:prstGeom>
          <a:noFill/>
        </p:spPr>
        <p:txBody>
          <a:bodyPr wrap="none" rtlCol="0">
            <a:spAutoFit/>
          </a:bodyPr>
          <a:lstStyle/>
          <a:p>
            <a:r>
              <a:rPr lang="en-US" sz="1200" dirty="0" smtClean="0"/>
              <a:t>SIP</a:t>
            </a:r>
            <a:endParaRPr lang="en-US" sz="1200" dirty="0"/>
          </a:p>
        </p:txBody>
      </p:sp>
      <p:cxnSp>
        <p:nvCxnSpPr>
          <p:cNvPr id="33" name="Straight Connector 32"/>
          <p:cNvCxnSpPr/>
          <p:nvPr/>
        </p:nvCxnSpPr>
        <p:spPr>
          <a:xfrm>
            <a:off x="7434943" y="1143000"/>
            <a:ext cx="0" cy="3371850"/>
          </a:xfrm>
          <a:prstGeom prst="line">
            <a:avLst/>
          </a:prstGeom>
          <a:ln>
            <a:solidFill>
              <a:schemeClr val="bg1">
                <a:lumMod val="85000"/>
              </a:schemeClr>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6" name="Rounded Rectangle 35"/>
          <p:cNvSpPr/>
          <p:nvPr/>
        </p:nvSpPr>
        <p:spPr>
          <a:xfrm>
            <a:off x="6901543" y="685800"/>
            <a:ext cx="1066800" cy="285750"/>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dirty="0" smtClean="0">
                <a:solidFill>
                  <a:schemeClr val="tx1"/>
                </a:solidFill>
              </a:rPr>
              <a:t>UCCE</a:t>
            </a:r>
            <a:endParaRPr lang="en-US" sz="1200" dirty="0">
              <a:solidFill>
                <a:schemeClr val="tx1"/>
              </a:solidFill>
            </a:endParaRPr>
          </a:p>
        </p:txBody>
      </p:sp>
      <p:cxnSp>
        <p:nvCxnSpPr>
          <p:cNvPr id="38" name="Straight Connector 37"/>
          <p:cNvCxnSpPr/>
          <p:nvPr/>
        </p:nvCxnSpPr>
        <p:spPr>
          <a:xfrm>
            <a:off x="8577943" y="1143000"/>
            <a:ext cx="0" cy="3371850"/>
          </a:xfrm>
          <a:prstGeom prst="line">
            <a:avLst/>
          </a:prstGeom>
          <a:ln>
            <a:solidFill>
              <a:schemeClr val="bg1">
                <a:lumMod val="85000"/>
              </a:schemeClr>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40" name="Rounded Rectangle 39"/>
          <p:cNvSpPr/>
          <p:nvPr/>
        </p:nvSpPr>
        <p:spPr>
          <a:xfrm>
            <a:off x="8044543" y="685800"/>
            <a:ext cx="1066800" cy="285750"/>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dirty="0" smtClean="0">
                <a:solidFill>
                  <a:schemeClr val="tx1"/>
                </a:solidFill>
              </a:rPr>
              <a:t>Agent with Finesse</a:t>
            </a:r>
            <a:endParaRPr lang="en-US" sz="1200" dirty="0">
              <a:solidFill>
                <a:schemeClr val="tx1"/>
              </a:solidFill>
            </a:endParaRPr>
          </a:p>
        </p:txBody>
      </p:sp>
      <p:cxnSp>
        <p:nvCxnSpPr>
          <p:cNvPr id="41" name="Straight Arrow Connector 40"/>
          <p:cNvCxnSpPr/>
          <p:nvPr/>
        </p:nvCxnSpPr>
        <p:spPr>
          <a:xfrm flipH="1">
            <a:off x="1752600" y="1600200"/>
            <a:ext cx="1066800" cy="0"/>
          </a:xfrm>
          <a:prstGeom prst="straightConnector1">
            <a:avLst/>
          </a:prstGeom>
          <a:ln>
            <a:solidFill>
              <a:schemeClr val="bg1">
                <a:lumMod val="65000"/>
              </a:schemeClr>
            </a:solidFill>
            <a:headEnd type="none" w="med" len="med"/>
            <a:tailEnd type="arrow"/>
          </a:ln>
        </p:spPr>
        <p:style>
          <a:lnRef idx="3">
            <a:schemeClr val="accent6"/>
          </a:lnRef>
          <a:fillRef idx="0">
            <a:schemeClr val="accent6"/>
          </a:fillRef>
          <a:effectRef idx="2">
            <a:schemeClr val="accent6"/>
          </a:effectRef>
          <a:fontRef idx="minor">
            <a:schemeClr val="tx1"/>
          </a:fontRef>
        </p:style>
      </p:cxnSp>
      <p:sp>
        <p:nvSpPr>
          <p:cNvPr id="43" name="TextBox 42"/>
          <p:cNvSpPr txBox="1"/>
          <p:nvPr/>
        </p:nvSpPr>
        <p:spPr>
          <a:xfrm>
            <a:off x="2286000" y="1657351"/>
            <a:ext cx="1066800" cy="276999"/>
          </a:xfrm>
          <a:prstGeom prst="rect">
            <a:avLst/>
          </a:prstGeom>
          <a:noFill/>
        </p:spPr>
        <p:txBody>
          <a:bodyPr wrap="square" rtlCol="0">
            <a:spAutoFit/>
          </a:bodyPr>
          <a:lstStyle/>
          <a:p>
            <a:pPr algn="ctr"/>
            <a:r>
              <a:rPr lang="en-US" sz="1200" dirty="0" smtClean="0"/>
              <a:t>AED (chat)</a:t>
            </a:r>
            <a:endParaRPr lang="en-US" sz="1200" dirty="0"/>
          </a:p>
        </p:txBody>
      </p:sp>
      <p:cxnSp>
        <p:nvCxnSpPr>
          <p:cNvPr id="55" name="Straight Arrow Connector 54"/>
          <p:cNvCxnSpPr/>
          <p:nvPr/>
        </p:nvCxnSpPr>
        <p:spPr>
          <a:xfrm flipH="1">
            <a:off x="5181600" y="2400300"/>
            <a:ext cx="1066800" cy="0"/>
          </a:xfrm>
          <a:prstGeom prst="straightConnector1">
            <a:avLst/>
          </a:prstGeom>
          <a:ln>
            <a:solidFill>
              <a:schemeClr val="bg1">
                <a:lumMod val="65000"/>
              </a:schemeClr>
            </a:solidFill>
            <a:headEnd type="none" w="med" len="med"/>
            <a:tailEnd type="arrow"/>
          </a:ln>
        </p:spPr>
        <p:style>
          <a:lnRef idx="3">
            <a:schemeClr val="accent6"/>
          </a:lnRef>
          <a:fillRef idx="0">
            <a:schemeClr val="accent6"/>
          </a:fillRef>
          <a:effectRef idx="2">
            <a:schemeClr val="accent6"/>
          </a:effectRef>
          <a:fontRef idx="minor">
            <a:schemeClr val="tx1"/>
          </a:fontRef>
        </p:style>
      </p:cxnSp>
      <p:cxnSp>
        <p:nvCxnSpPr>
          <p:cNvPr id="56" name="Straight Arrow Connector 55"/>
          <p:cNvCxnSpPr/>
          <p:nvPr/>
        </p:nvCxnSpPr>
        <p:spPr>
          <a:xfrm>
            <a:off x="5181600" y="2114550"/>
            <a:ext cx="1066800" cy="0"/>
          </a:xfrm>
          <a:prstGeom prst="straightConnector1">
            <a:avLst/>
          </a:prstGeom>
          <a:ln>
            <a:solidFill>
              <a:schemeClr val="bg1">
                <a:lumMod val="65000"/>
              </a:schemeClr>
            </a:solidFill>
            <a:headEnd type="none" w="med" len="med"/>
            <a:tailEnd type="arrow"/>
          </a:ln>
        </p:spPr>
        <p:style>
          <a:lnRef idx="3">
            <a:schemeClr val="accent6"/>
          </a:lnRef>
          <a:fillRef idx="0">
            <a:schemeClr val="accent6"/>
          </a:fillRef>
          <a:effectRef idx="2">
            <a:schemeClr val="accent6"/>
          </a:effectRef>
          <a:fontRef idx="minor">
            <a:schemeClr val="tx1"/>
          </a:fontRef>
        </p:style>
      </p:cxnSp>
      <p:sp>
        <p:nvSpPr>
          <p:cNvPr id="57" name="TextBox 56"/>
          <p:cNvSpPr txBox="1"/>
          <p:nvPr/>
        </p:nvSpPr>
        <p:spPr>
          <a:xfrm>
            <a:off x="5181600" y="1885951"/>
            <a:ext cx="1143000" cy="276999"/>
          </a:xfrm>
          <a:prstGeom prst="rect">
            <a:avLst/>
          </a:prstGeom>
          <a:noFill/>
        </p:spPr>
        <p:txBody>
          <a:bodyPr wrap="square" rtlCol="0">
            <a:spAutoFit/>
          </a:bodyPr>
          <a:lstStyle/>
          <a:p>
            <a:pPr algn="ctr"/>
            <a:r>
              <a:rPr lang="en-US" sz="1200" dirty="0" smtClean="0"/>
              <a:t>HTTP (chat)</a:t>
            </a:r>
            <a:endParaRPr lang="en-US" sz="1200" dirty="0"/>
          </a:p>
        </p:txBody>
      </p:sp>
      <p:sp>
        <p:nvSpPr>
          <p:cNvPr id="58" name="TextBox 57"/>
          <p:cNvSpPr txBox="1"/>
          <p:nvPr/>
        </p:nvSpPr>
        <p:spPr>
          <a:xfrm>
            <a:off x="5029200" y="2171701"/>
            <a:ext cx="1447800" cy="276999"/>
          </a:xfrm>
          <a:prstGeom prst="rect">
            <a:avLst/>
          </a:prstGeom>
          <a:noFill/>
        </p:spPr>
        <p:txBody>
          <a:bodyPr wrap="square" rtlCol="0">
            <a:spAutoFit/>
          </a:bodyPr>
          <a:lstStyle/>
          <a:p>
            <a:pPr algn="ctr"/>
            <a:r>
              <a:rPr lang="en-US" sz="1200" dirty="0" smtClean="0"/>
              <a:t>HTTP (/escalate)</a:t>
            </a:r>
            <a:endParaRPr lang="en-US" sz="1200" dirty="0"/>
          </a:p>
        </p:txBody>
      </p:sp>
      <p:cxnSp>
        <p:nvCxnSpPr>
          <p:cNvPr id="59" name="Straight Arrow Connector 58"/>
          <p:cNvCxnSpPr/>
          <p:nvPr/>
        </p:nvCxnSpPr>
        <p:spPr>
          <a:xfrm flipH="1">
            <a:off x="4038600" y="2514600"/>
            <a:ext cx="1066800" cy="0"/>
          </a:xfrm>
          <a:prstGeom prst="straightConnector1">
            <a:avLst/>
          </a:prstGeom>
          <a:ln>
            <a:solidFill>
              <a:schemeClr val="bg1">
                <a:lumMod val="65000"/>
              </a:schemeClr>
            </a:solidFill>
            <a:headEnd type="none" w="med" len="med"/>
            <a:tailEnd type="arrow"/>
          </a:ln>
        </p:spPr>
        <p:style>
          <a:lnRef idx="3">
            <a:schemeClr val="accent6"/>
          </a:lnRef>
          <a:fillRef idx="0">
            <a:schemeClr val="accent6"/>
          </a:fillRef>
          <a:effectRef idx="2">
            <a:schemeClr val="accent6"/>
          </a:effectRef>
          <a:fontRef idx="minor">
            <a:schemeClr val="tx1"/>
          </a:fontRef>
        </p:style>
      </p:cxnSp>
      <p:sp>
        <p:nvSpPr>
          <p:cNvPr id="60" name="TextBox 59"/>
          <p:cNvSpPr txBox="1"/>
          <p:nvPr/>
        </p:nvSpPr>
        <p:spPr>
          <a:xfrm>
            <a:off x="3886200" y="2286001"/>
            <a:ext cx="1447800" cy="276999"/>
          </a:xfrm>
          <a:prstGeom prst="rect">
            <a:avLst/>
          </a:prstGeom>
          <a:noFill/>
        </p:spPr>
        <p:txBody>
          <a:bodyPr wrap="square" rtlCol="0">
            <a:spAutoFit/>
          </a:bodyPr>
          <a:lstStyle/>
          <a:p>
            <a:pPr algn="ctr"/>
            <a:r>
              <a:rPr lang="en-US" sz="1200" dirty="0" smtClean="0"/>
              <a:t>REST(/escalate)</a:t>
            </a:r>
            <a:endParaRPr lang="en-US" sz="1200" dirty="0"/>
          </a:p>
        </p:txBody>
      </p:sp>
      <p:cxnSp>
        <p:nvCxnSpPr>
          <p:cNvPr id="61" name="Straight Arrow Connector 60"/>
          <p:cNvCxnSpPr/>
          <p:nvPr/>
        </p:nvCxnSpPr>
        <p:spPr>
          <a:xfrm flipH="1">
            <a:off x="1752600" y="2628900"/>
            <a:ext cx="2209800" cy="0"/>
          </a:xfrm>
          <a:prstGeom prst="straightConnector1">
            <a:avLst/>
          </a:prstGeom>
          <a:ln>
            <a:solidFill>
              <a:schemeClr val="bg1">
                <a:lumMod val="65000"/>
              </a:schemeClr>
            </a:solidFill>
            <a:headEnd type="none" w="med" len="med"/>
            <a:tailEnd type="arrow"/>
          </a:ln>
        </p:spPr>
        <p:style>
          <a:lnRef idx="3">
            <a:schemeClr val="accent6"/>
          </a:lnRef>
          <a:fillRef idx="0">
            <a:schemeClr val="accent6"/>
          </a:fillRef>
          <a:effectRef idx="2">
            <a:schemeClr val="accent6"/>
          </a:effectRef>
          <a:fontRef idx="minor">
            <a:schemeClr val="tx1"/>
          </a:fontRef>
        </p:style>
      </p:cxnSp>
      <p:sp>
        <p:nvSpPr>
          <p:cNvPr id="62" name="TextBox 61"/>
          <p:cNvSpPr txBox="1"/>
          <p:nvPr/>
        </p:nvSpPr>
        <p:spPr>
          <a:xfrm>
            <a:off x="1752600" y="2400301"/>
            <a:ext cx="2209800" cy="276999"/>
          </a:xfrm>
          <a:prstGeom prst="rect">
            <a:avLst/>
          </a:prstGeom>
          <a:noFill/>
        </p:spPr>
        <p:txBody>
          <a:bodyPr wrap="square" rtlCol="0">
            <a:spAutoFit/>
          </a:bodyPr>
          <a:lstStyle/>
          <a:p>
            <a:pPr algn="ctr"/>
            <a:r>
              <a:rPr lang="en-US" sz="1200" dirty="0" smtClean="0"/>
              <a:t>AED (/escalate)</a:t>
            </a:r>
            <a:endParaRPr lang="en-US" sz="1200" dirty="0"/>
          </a:p>
        </p:txBody>
      </p:sp>
      <p:cxnSp>
        <p:nvCxnSpPr>
          <p:cNvPr id="63" name="Straight Arrow Connector 62"/>
          <p:cNvCxnSpPr/>
          <p:nvPr/>
        </p:nvCxnSpPr>
        <p:spPr>
          <a:xfrm>
            <a:off x="1752600" y="2857500"/>
            <a:ext cx="1143000" cy="0"/>
          </a:xfrm>
          <a:prstGeom prst="straightConnector1">
            <a:avLst/>
          </a:prstGeom>
          <a:ln>
            <a:solidFill>
              <a:schemeClr val="bg1">
                <a:lumMod val="65000"/>
              </a:schemeClr>
            </a:solidFill>
            <a:headEnd type="none" w="med" len="med"/>
            <a:tailEnd type="arrow"/>
          </a:ln>
        </p:spPr>
        <p:style>
          <a:lnRef idx="3">
            <a:schemeClr val="accent6"/>
          </a:lnRef>
          <a:fillRef idx="0">
            <a:schemeClr val="accent6"/>
          </a:fillRef>
          <a:effectRef idx="2">
            <a:schemeClr val="accent6"/>
          </a:effectRef>
          <a:fontRef idx="minor">
            <a:schemeClr val="tx1"/>
          </a:fontRef>
        </p:style>
      </p:cxnSp>
      <p:sp>
        <p:nvSpPr>
          <p:cNvPr id="64" name="TextBox 63"/>
          <p:cNvSpPr txBox="1"/>
          <p:nvPr/>
        </p:nvSpPr>
        <p:spPr>
          <a:xfrm>
            <a:off x="1752600" y="2628901"/>
            <a:ext cx="1066800" cy="276999"/>
          </a:xfrm>
          <a:prstGeom prst="rect">
            <a:avLst/>
          </a:prstGeom>
          <a:noFill/>
        </p:spPr>
        <p:txBody>
          <a:bodyPr wrap="square" rtlCol="0">
            <a:spAutoFit/>
          </a:bodyPr>
          <a:lstStyle/>
          <a:p>
            <a:pPr algn="ctr"/>
            <a:r>
              <a:rPr lang="en-US" sz="1200" dirty="0" smtClean="0"/>
              <a:t>REST</a:t>
            </a:r>
            <a:endParaRPr lang="en-US" sz="1200" dirty="0"/>
          </a:p>
        </p:txBody>
      </p:sp>
      <p:cxnSp>
        <p:nvCxnSpPr>
          <p:cNvPr id="65" name="Straight Arrow Connector 64"/>
          <p:cNvCxnSpPr/>
          <p:nvPr/>
        </p:nvCxnSpPr>
        <p:spPr>
          <a:xfrm flipH="1">
            <a:off x="1752600" y="2971800"/>
            <a:ext cx="1066800" cy="0"/>
          </a:xfrm>
          <a:prstGeom prst="straightConnector1">
            <a:avLst/>
          </a:prstGeom>
          <a:ln>
            <a:solidFill>
              <a:schemeClr val="bg1">
                <a:lumMod val="65000"/>
              </a:schemeClr>
            </a:solidFill>
            <a:headEnd type="none" w="med" len="med"/>
            <a:tailEnd type="arrow"/>
          </a:ln>
        </p:spPr>
        <p:style>
          <a:lnRef idx="3">
            <a:schemeClr val="accent6"/>
          </a:lnRef>
          <a:fillRef idx="0">
            <a:schemeClr val="accent6"/>
          </a:fillRef>
          <a:effectRef idx="2">
            <a:schemeClr val="accent6"/>
          </a:effectRef>
          <a:fontRef idx="minor">
            <a:schemeClr val="tx1"/>
          </a:fontRef>
        </p:style>
      </p:cxnSp>
      <p:cxnSp>
        <p:nvCxnSpPr>
          <p:cNvPr id="66" name="Straight Arrow Connector 65"/>
          <p:cNvCxnSpPr/>
          <p:nvPr/>
        </p:nvCxnSpPr>
        <p:spPr>
          <a:xfrm flipH="1">
            <a:off x="533400" y="3086100"/>
            <a:ext cx="1143000" cy="0"/>
          </a:xfrm>
          <a:prstGeom prst="straightConnector1">
            <a:avLst/>
          </a:prstGeom>
          <a:ln>
            <a:solidFill>
              <a:schemeClr val="bg1">
                <a:lumMod val="65000"/>
              </a:schemeClr>
            </a:solidFill>
            <a:headEnd type="none" w="med" len="med"/>
            <a:tailEnd type="arrow"/>
          </a:ln>
        </p:spPr>
        <p:style>
          <a:lnRef idx="3">
            <a:schemeClr val="accent6"/>
          </a:lnRef>
          <a:fillRef idx="0">
            <a:schemeClr val="accent6"/>
          </a:fillRef>
          <a:effectRef idx="2">
            <a:schemeClr val="accent6"/>
          </a:effectRef>
          <a:fontRef idx="minor">
            <a:schemeClr val="tx1"/>
          </a:fontRef>
        </p:style>
      </p:cxnSp>
      <p:sp>
        <p:nvSpPr>
          <p:cNvPr id="67" name="TextBox 66"/>
          <p:cNvSpPr txBox="1"/>
          <p:nvPr/>
        </p:nvSpPr>
        <p:spPr>
          <a:xfrm>
            <a:off x="609600" y="2857501"/>
            <a:ext cx="1066800" cy="276999"/>
          </a:xfrm>
          <a:prstGeom prst="rect">
            <a:avLst/>
          </a:prstGeom>
          <a:noFill/>
        </p:spPr>
        <p:txBody>
          <a:bodyPr wrap="square" rtlCol="0">
            <a:spAutoFit/>
          </a:bodyPr>
          <a:lstStyle/>
          <a:p>
            <a:pPr algn="ctr"/>
            <a:r>
              <a:rPr lang="en-US" sz="1200" dirty="0" smtClean="0"/>
              <a:t>/escalate</a:t>
            </a:r>
            <a:endParaRPr lang="en-US" sz="1200" dirty="0"/>
          </a:p>
        </p:txBody>
      </p:sp>
      <p:cxnSp>
        <p:nvCxnSpPr>
          <p:cNvPr id="68" name="Straight Arrow Connector 67"/>
          <p:cNvCxnSpPr/>
          <p:nvPr/>
        </p:nvCxnSpPr>
        <p:spPr>
          <a:xfrm>
            <a:off x="1752600" y="3486150"/>
            <a:ext cx="5638800" cy="0"/>
          </a:xfrm>
          <a:prstGeom prst="straightConnector1">
            <a:avLst/>
          </a:prstGeom>
          <a:ln>
            <a:solidFill>
              <a:schemeClr val="bg1">
                <a:lumMod val="65000"/>
              </a:schemeClr>
            </a:solidFill>
            <a:headEnd type="none" w="med" len="med"/>
            <a:tailEnd type="arrow"/>
          </a:ln>
        </p:spPr>
        <p:style>
          <a:lnRef idx="3">
            <a:schemeClr val="accent6"/>
          </a:lnRef>
          <a:fillRef idx="0">
            <a:schemeClr val="accent6"/>
          </a:fillRef>
          <a:effectRef idx="2">
            <a:schemeClr val="accent6"/>
          </a:effectRef>
          <a:fontRef idx="minor">
            <a:schemeClr val="tx1"/>
          </a:fontRef>
        </p:style>
      </p:cxnSp>
      <p:cxnSp>
        <p:nvCxnSpPr>
          <p:cNvPr id="69" name="Straight Arrow Connector 68"/>
          <p:cNvCxnSpPr/>
          <p:nvPr/>
        </p:nvCxnSpPr>
        <p:spPr>
          <a:xfrm>
            <a:off x="2895600" y="3829050"/>
            <a:ext cx="4495800" cy="0"/>
          </a:xfrm>
          <a:prstGeom prst="straightConnector1">
            <a:avLst/>
          </a:prstGeom>
          <a:ln>
            <a:solidFill>
              <a:schemeClr val="bg1">
                <a:lumMod val="65000"/>
              </a:schemeClr>
            </a:solidFill>
            <a:headEnd type="none" w="med" len="med"/>
            <a:tailEnd type="arrow"/>
          </a:ln>
        </p:spPr>
        <p:style>
          <a:lnRef idx="3">
            <a:schemeClr val="accent6"/>
          </a:lnRef>
          <a:fillRef idx="0">
            <a:schemeClr val="accent6"/>
          </a:fillRef>
          <a:effectRef idx="2">
            <a:schemeClr val="accent6"/>
          </a:effectRef>
          <a:fontRef idx="minor">
            <a:schemeClr val="tx1"/>
          </a:fontRef>
        </p:style>
      </p:cxnSp>
      <p:sp>
        <p:nvSpPr>
          <p:cNvPr id="70" name="TextBox 69"/>
          <p:cNvSpPr txBox="1"/>
          <p:nvPr/>
        </p:nvSpPr>
        <p:spPr>
          <a:xfrm>
            <a:off x="4800601" y="3507001"/>
            <a:ext cx="734496" cy="276999"/>
          </a:xfrm>
          <a:prstGeom prst="rect">
            <a:avLst/>
          </a:prstGeom>
          <a:noFill/>
        </p:spPr>
        <p:txBody>
          <a:bodyPr wrap="none" rtlCol="0">
            <a:spAutoFit/>
          </a:bodyPr>
          <a:lstStyle/>
          <a:p>
            <a:r>
              <a:rPr lang="en-US" sz="1200" dirty="0" smtClean="0"/>
              <a:t>GED-125</a:t>
            </a:r>
            <a:endParaRPr lang="en-US" sz="1200" dirty="0"/>
          </a:p>
        </p:txBody>
      </p:sp>
      <p:cxnSp>
        <p:nvCxnSpPr>
          <p:cNvPr id="71" name="Straight Arrow Connector 70"/>
          <p:cNvCxnSpPr/>
          <p:nvPr/>
        </p:nvCxnSpPr>
        <p:spPr>
          <a:xfrm>
            <a:off x="7391400" y="3943350"/>
            <a:ext cx="1219200" cy="0"/>
          </a:xfrm>
          <a:prstGeom prst="straightConnector1">
            <a:avLst/>
          </a:prstGeom>
          <a:ln>
            <a:solidFill>
              <a:schemeClr val="bg1">
                <a:lumMod val="65000"/>
              </a:schemeClr>
            </a:solidFill>
            <a:headEnd type="none" w="med" len="med"/>
            <a:tailEnd type="arrow"/>
          </a:ln>
        </p:spPr>
        <p:style>
          <a:lnRef idx="3">
            <a:schemeClr val="accent6"/>
          </a:lnRef>
          <a:fillRef idx="0">
            <a:schemeClr val="accent6"/>
          </a:fillRef>
          <a:effectRef idx="2">
            <a:schemeClr val="accent6"/>
          </a:effectRef>
          <a:fontRef idx="minor">
            <a:schemeClr val="tx1"/>
          </a:fontRef>
        </p:style>
      </p:cxnSp>
      <p:sp>
        <p:nvSpPr>
          <p:cNvPr id="74" name="TextBox 73"/>
          <p:cNvSpPr txBox="1"/>
          <p:nvPr/>
        </p:nvSpPr>
        <p:spPr>
          <a:xfrm>
            <a:off x="7772401" y="3714751"/>
            <a:ext cx="373820" cy="276999"/>
          </a:xfrm>
          <a:prstGeom prst="rect">
            <a:avLst/>
          </a:prstGeom>
          <a:noFill/>
        </p:spPr>
        <p:txBody>
          <a:bodyPr wrap="none" rtlCol="0">
            <a:spAutoFit/>
          </a:bodyPr>
          <a:lstStyle/>
          <a:p>
            <a:r>
              <a:rPr lang="en-US" sz="1200" dirty="0" smtClean="0"/>
              <a:t>SIP</a:t>
            </a:r>
            <a:endParaRPr lang="en-US" sz="1200" dirty="0"/>
          </a:p>
        </p:txBody>
      </p:sp>
      <p:cxnSp>
        <p:nvCxnSpPr>
          <p:cNvPr id="76" name="Straight Arrow Connector 75"/>
          <p:cNvCxnSpPr/>
          <p:nvPr/>
        </p:nvCxnSpPr>
        <p:spPr>
          <a:xfrm flipH="1">
            <a:off x="2895600" y="4114800"/>
            <a:ext cx="5638800" cy="0"/>
          </a:xfrm>
          <a:prstGeom prst="straightConnector1">
            <a:avLst/>
          </a:prstGeom>
          <a:ln>
            <a:solidFill>
              <a:schemeClr val="bg1">
                <a:lumMod val="65000"/>
              </a:schemeClr>
            </a:solidFill>
            <a:headEnd type="none" w="med" len="med"/>
            <a:tailEnd type="arrow"/>
          </a:ln>
        </p:spPr>
        <p:style>
          <a:lnRef idx="3">
            <a:schemeClr val="accent6"/>
          </a:lnRef>
          <a:fillRef idx="0">
            <a:schemeClr val="accent6"/>
          </a:fillRef>
          <a:effectRef idx="2">
            <a:schemeClr val="accent6"/>
          </a:effectRef>
          <a:fontRef idx="minor">
            <a:schemeClr val="tx1"/>
          </a:fontRef>
        </p:style>
      </p:cxnSp>
      <p:cxnSp>
        <p:nvCxnSpPr>
          <p:cNvPr id="78" name="Straight Arrow Connector 77"/>
          <p:cNvCxnSpPr/>
          <p:nvPr/>
        </p:nvCxnSpPr>
        <p:spPr>
          <a:xfrm>
            <a:off x="2895600" y="4286250"/>
            <a:ext cx="5638800" cy="0"/>
          </a:xfrm>
          <a:prstGeom prst="straightConnector1">
            <a:avLst/>
          </a:prstGeom>
          <a:ln>
            <a:solidFill>
              <a:schemeClr val="bg1">
                <a:lumMod val="65000"/>
              </a:schemeClr>
            </a:solidFill>
            <a:headEnd type="none" w="med" len="med"/>
            <a:tailEnd type="arrow"/>
          </a:ln>
        </p:spPr>
        <p:style>
          <a:lnRef idx="3">
            <a:schemeClr val="accent6"/>
          </a:lnRef>
          <a:fillRef idx="0">
            <a:schemeClr val="accent6"/>
          </a:fillRef>
          <a:effectRef idx="2">
            <a:schemeClr val="accent6"/>
          </a:effectRef>
          <a:fontRef idx="minor">
            <a:schemeClr val="tx1"/>
          </a:fontRef>
        </p:style>
      </p:cxnSp>
      <p:sp>
        <p:nvSpPr>
          <p:cNvPr id="81" name="TextBox 80"/>
          <p:cNvSpPr txBox="1"/>
          <p:nvPr/>
        </p:nvSpPr>
        <p:spPr>
          <a:xfrm>
            <a:off x="5257800" y="3907051"/>
            <a:ext cx="1066800" cy="276999"/>
          </a:xfrm>
          <a:prstGeom prst="rect">
            <a:avLst/>
          </a:prstGeom>
          <a:noFill/>
        </p:spPr>
        <p:txBody>
          <a:bodyPr wrap="square" rtlCol="0">
            <a:spAutoFit/>
          </a:bodyPr>
          <a:lstStyle/>
          <a:p>
            <a:pPr algn="ctr"/>
            <a:r>
              <a:rPr lang="en-US" sz="1200" dirty="0" smtClean="0"/>
              <a:t>REST</a:t>
            </a:r>
            <a:endParaRPr lang="en-US" sz="1200" dirty="0"/>
          </a:p>
        </p:txBody>
      </p:sp>
      <p:sp>
        <p:nvSpPr>
          <p:cNvPr id="82" name="Rounded Rectangular Callout 81"/>
          <p:cNvSpPr/>
          <p:nvPr/>
        </p:nvSpPr>
        <p:spPr>
          <a:xfrm>
            <a:off x="3429000" y="1143000"/>
            <a:ext cx="2438400" cy="400050"/>
          </a:xfrm>
          <a:prstGeom prst="wedgeRoundRectCallout">
            <a:avLst>
              <a:gd name="adj1" fmla="val -72379"/>
              <a:gd name="adj2" fmla="val 48409"/>
              <a:gd name="adj3" fmla="val 16667"/>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200" dirty="0" smtClean="0"/>
              <a:t>Chat messages stored as context</a:t>
            </a:r>
            <a:endParaRPr lang="en-US" sz="1200" dirty="0"/>
          </a:p>
        </p:txBody>
      </p:sp>
      <p:sp>
        <p:nvSpPr>
          <p:cNvPr id="83" name="Rounded Rectangular Callout 82"/>
          <p:cNvSpPr/>
          <p:nvPr/>
        </p:nvSpPr>
        <p:spPr>
          <a:xfrm>
            <a:off x="6858000" y="1828800"/>
            <a:ext cx="2438400" cy="400050"/>
          </a:xfrm>
          <a:prstGeom prst="wedgeRoundRectCallout">
            <a:avLst>
              <a:gd name="adj1" fmla="val -72379"/>
              <a:gd name="adj2" fmla="val 48409"/>
              <a:gd name="adj3" fmla="val 16667"/>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200" dirty="0" smtClean="0"/>
              <a:t>Agent triggers escalation through text command</a:t>
            </a:r>
            <a:endParaRPr lang="en-US" sz="1200" dirty="0"/>
          </a:p>
        </p:txBody>
      </p:sp>
      <p:sp>
        <p:nvSpPr>
          <p:cNvPr id="84" name="Rounded Rectangular Callout 83"/>
          <p:cNvSpPr/>
          <p:nvPr/>
        </p:nvSpPr>
        <p:spPr>
          <a:xfrm>
            <a:off x="-20562" y="2000250"/>
            <a:ext cx="1696962" cy="685800"/>
          </a:xfrm>
          <a:prstGeom prst="wedgeRoundRectCallout">
            <a:avLst>
              <a:gd name="adj1" fmla="val 56469"/>
              <a:gd name="adj2" fmla="val 88092"/>
              <a:gd name="adj3" fmla="val 16667"/>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200" dirty="0" smtClean="0"/>
              <a:t>Chat messages stored as context on the way back – escalation recorded</a:t>
            </a:r>
            <a:endParaRPr lang="en-US" sz="1200" dirty="0"/>
          </a:p>
        </p:txBody>
      </p:sp>
      <p:sp>
        <p:nvSpPr>
          <p:cNvPr id="85" name="Rounded Rectangular Callout 84"/>
          <p:cNvSpPr/>
          <p:nvPr/>
        </p:nvSpPr>
        <p:spPr>
          <a:xfrm>
            <a:off x="381000" y="3714750"/>
            <a:ext cx="1524000" cy="685800"/>
          </a:xfrm>
          <a:prstGeom prst="wedgeRoundRectCallout">
            <a:avLst>
              <a:gd name="adj1" fmla="val -33490"/>
              <a:gd name="adj2" fmla="val -90480"/>
              <a:gd name="adj3" fmla="val 16667"/>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200" dirty="0" smtClean="0"/>
              <a:t>Escalation causes client to dial in through FCSDK</a:t>
            </a:r>
            <a:endParaRPr lang="en-US" sz="1200" dirty="0"/>
          </a:p>
        </p:txBody>
      </p:sp>
      <p:sp>
        <p:nvSpPr>
          <p:cNvPr id="86" name="Rounded Rectangular Callout 85"/>
          <p:cNvSpPr/>
          <p:nvPr/>
        </p:nvSpPr>
        <p:spPr>
          <a:xfrm>
            <a:off x="7924800" y="2743200"/>
            <a:ext cx="1143000" cy="857250"/>
          </a:xfrm>
          <a:prstGeom prst="wedgeRoundRectCallout">
            <a:avLst>
              <a:gd name="adj1" fmla="val -96718"/>
              <a:gd name="adj2" fmla="val 60049"/>
              <a:gd name="adj3" fmla="val 16667"/>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200" dirty="0" smtClean="0"/>
              <a:t>Call event and details stored as context</a:t>
            </a:r>
            <a:endParaRPr lang="en-US" sz="1200" dirty="0"/>
          </a:p>
        </p:txBody>
      </p:sp>
      <p:sp>
        <p:nvSpPr>
          <p:cNvPr id="87" name="Rounded Rectangular Callout 86"/>
          <p:cNvSpPr/>
          <p:nvPr/>
        </p:nvSpPr>
        <p:spPr>
          <a:xfrm>
            <a:off x="5181600" y="4400550"/>
            <a:ext cx="2743200" cy="628650"/>
          </a:xfrm>
          <a:prstGeom prst="wedgeRoundRectCallout">
            <a:avLst>
              <a:gd name="adj1" fmla="val 72153"/>
              <a:gd name="adj2" fmla="val -62606"/>
              <a:gd name="adj3" fmla="val 16667"/>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200" dirty="0" smtClean="0"/>
              <a:t>Finesse does a REST dip to retrieve all context associated with the call (including events and chat logs)</a:t>
            </a:r>
            <a:endParaRPr lang="en-US" sz="1200" dirty="0"/>
          </a:p>
        </p:txBody>
      </p:sp>
    </p:spTree>
    <p:extLst>
      <p:ext uri="{BB962C8B-B14F-4D97-AF65-F5344CB8AC3E}">
        <p14:creationId xmlns:p14="http://schemas.microsoft.com/office/powerpoint/2010/main" val="63060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Slide Number Placeholder 2"/>
          <p:cNvSpPr>
            <a:spLocks noGrp="1"/>
          </p:cNvSpPr>
          <p:nvPr>
            <p:ph type="sldNum" sz="quarter" idx="12"/>
          </p:nvPr>
        </p:nvSpPr>
        <p:spPr bwMode="auto">
          <a:xfrm>
            <a:off x="6400800" y="4300537"/>
            <a:ext cx="1600200" cy="204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panose="020B0604020202020204" pitchFamily="34" charset="0"/>
              </a:defRPr>
            </a:lvl1pPr>
            <a:lvl2pPr marL="557213" indent="-214313">
              <a:defRPr sz="1800">
                <a:solidFill>
                  <a:schemeClr val="tx1"/>
                </a:solidFill>
                <a:latin typeface="Arial" panose="020B0604020202020204" pitchFamily="34" charset="0"/>
              </a:defRPr>
            </a:lvl2pPr>
            <a:lvl3pPr marL="857250" indent="-171450">
              <a:defRPr sz="1800">
                <a:solidFill>
                  <a:schemeClr val="tx1"/>
                </a:solidFill>
                <a:latin typeface="Arial" panose="020B0604020202020204" pitchFamily="34" charset="0"/>
              </a:defRPr>
            </a:lvl3pPr>
            <a:lvl4pPr marL="1200150" indent="-171450">
              <a:defRPr sz="1800">
                <a:solidFill>
                  <a:schemeClr val="tx1"/>
                </a:solidFill>
                <a:latin typeface="Arial" panose="020B0604020202020204" pitchFamily="34" charset="0"/>
              </a:defRPr>
            </a:lvl4pPr>
            <a:lvl5pPr marL="1543050" indent="-171450">
              <a:defRPr sz="1800">
                <a:solidFill>
                  <a:schemeClr val="tx1"/>
                </a:solidFill>
                <a:latin typeface="Arial" panose="020B0604020202020204" pitchFamily="34" charset="0"/>
              </a:defRPr>
            </a:lvl5pPr>
            <a:lvl6pPr marL="1885950" indent="-171450" eaLnBrk="0" fontAlgn="base" hangingPunct="0">
              <a:spcBef>
                <a:spcPct val="0"/>
              </a:spcBef>
              <a:spcAft>
                <a:spcPct val="0"/>
              </a:spcAft>
              <a:defRPr sz="1800">
                <a:solidFill>
                  <a:schemeClr val="tx1"/>
                </a:solidFill>
                <a:latin typeface="Arial" panose="020B0604020202020204" pitchFamily="34" charset="0"/>
              </a:defRPr>
            </a:lvl6pPr>
            <a:lvl7pPr marL="2228850" indent="-171450" eaLnBrk="0" fontAlgn="base" hangingPunct="0">
              <a:spcBef>
                <a:spcPct val="0"/>
              </a:spcBef>
              <a:spcAft>
                <a:spcPct val="0"/>
              </a:spcAft>
              <a:defRPr sz="1800">
                <a:solidFill>
                  <a:schemeClr val="tx1"/>
                </a:solidFill>
                <a:latin typeface="Arial" panose="020B0604020202020204" pitchFamily="34" charset="0"/>
              </a:defRPr>
            </a:lvl7pPr>
            <a:lvl8pPr marL="2571750" indent="-171450" eaLnBrk="0" fontAlgn="base" hangingPunct="0">
              <a:spcBef>
                <a:spcPct val="0"/>
              </a:spcBef>
              <a:spcAft>
                <a:spcPct val="0"/>
              </a:spcAft>
              <a:defRPr sz="1800">
                <a:solidFill>
                  <a:schemeClr val="tx1"/>
                </a:solidFill>
                <a:latin typeface="Arial" panose="020B0604020202020204" pitchFamily="34" charset="0"/>
              </a:defRPr>
            </a:lvl8pPr>
            <a:lvl9pPr marL="2914650" indent="-171450" eaLnBrk="0" fontAlgn="base" hangingPunct="0">
              <a:spcBef>
                <a:spcPct val="0"/>
              </a:spcBef>
              <a:spcAft>
                <a:spcPct val="0"/>
              </a:spcAft>
              <a:defRPr sz="1800">
                <a:solidFill>
                  <a:schemeClr val="tx1"/>
                </a:solidFill>
                <a:latin typeface="Arial" panose="020B0604020202020204" pitchFamily="34" charset="0"/>
              </a:defRPr>
            </a:lvl9pPr>
          </a:lstStyle>
          <a:p>
            <a:pPr eaLnBrk="1" hangingPunct="1"/>
            <a:fld id="{F8F0FE9E-9899-4419-A9C8-0B47AF042A17}" type="slidenum">
              <a:rPr lang="en-US" altLang="en-US" sz="750">
                <a:solidFill>
                  <a:srgbClr val="FFFFFF"/>
                </a:solidFill>
                <a:latin typeface="Calibri" panose="020F0502020204030204" pitchFamily="34" charset="0"/>
              </a:rPr>
              <a:pPr eaLnBrk="1" hangingPunct="1"/>
              <a:t>64</a:t>
            </a:fld>
            <a:endParaRPr lang="en-US" altLang="en-US" sz="750" dirty="0">
              <a:solidFill>
                <a:srgbClr val="FFFFFF"/>
              </a:solidFill>
              <a:latin typeface="Calibri" panose="020F0502020204030204" pitchFamily="34" charset="0"/>
            </a:endParaRPr>
          </a:p>
        </p:txBody>
      </p:sp>
      <p:sp>
        <p:nvSpPr>
          <p:cNvPr id="4" name="Title 3"/>
          <p:cNvSpPr>
            <a:spLocks noGrp="1"/>
          </p:cNvSpPr>
          <p:nvPr>
            <p:ph type="title"/>
          </p:nvPr>
        </p:nvSpPr>
        <p:spPr/>
        <p:txBody>
          <a:bodyPr/>
          <a:lstStyle/>
          <a:p>
            <a:pPr>
              <a:defRPr/>
            </a:pPr>
            <a:r>
              <a:rPr dirty="0">
                <a:solidFill>
                  <a:schemeClr val="tx1"/>
                </a:solidFill>
              </a:rPr>
              <a:t>Endpoint to </a:t>
            </a:r>
            <a:r>
              <a:rPr lang="en-US" dirty="0" smtClean="0">
                <a:solidFill>
                  <a:schemeClr val="tx1"/>
                </a:solidFill>
              </a:rPr>
              <a:t>Fusion</a:t>
            </a:r>
            <a:r>
              <a:rPr dirty="0" smtClean="0">
                <a:solidFill>
                  <a:schemeClr val="tx1"/>
                </a:solidFill>
              </a:rPr>
              <a:t> </a:t>
            </a:r>
            <a:r>
              <a:rPr dirty="0">
                <a:solidFill>
                  <a:schemeClr val="tx1"/>
                </a:solidFill>
              </a:rPr>
              <a:t>Web Gateway </a:t>
            </a:r>
          </a:p>
        </p:txBody>
      </p:sp>
      <p:graphicFrame>
        <p:nvGraphicFramePr>
          <p:cNvPr id="215044" name="Object 4"/>
          <p:cNvGraphicFramePr>
            <a:graphicFrameLocks noChangeAspect="1"/>
          </p:cNvGraphicFramePr>
          <p:nvPr>
            <p:extLst>
              <p:ext uri="{D42A27DB-BD31-4B8C-83A1-F6EECF244321}">
                <p14:modId xmlns:p14="http://schemas.microsoft.com/office/powerpoint/2010/main" val="4052562992"/>
              </p:ext>
            </p:extLst>
          </p:nvPr>
        </p:nvGraphicFramePr>
        <p:xfrm>
          <a:off x="554091" y="1007706"/>
          <a:ext cx="7352048" cy="3593231"/>
        </p:xfrm>
        <a:graphic>
          <a:graphicData uri="http://schemas.openxmlformats.org/presentationml/2006/ole">
            <mc:AlternateContent xmlns:mc="http://schemas.openxmlformats.org/markup-compatibility/2006">
              <mc:Choice xmlns:v="urn:schemas-microsoft-com:vml" Requires="v">
                <p:oleObj spid="_x0000_s2052" name="Document" r:id="rId3" imgW="5638592" imgH="2755799" progId="Word.Document.12">
                  <p:embed/>
                </p:oleObj>
              </mc:Choice>
              <mc:Fallback>
                <p:oleObj name="Document" r:id="rId3" imgW="5638592" imgH="2755799"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091" y="1007706"/>
                        <a:ext cx="7352048" cy="3593231"/>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325296637"/>
      </p:ext>
    </p:extLst>
  </p:cSld>
  <p:clrMapOvr>
    <a:masterClrMapping/>
  </p:clrMapOvr>
  <p:transition>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sz="2400" dirty="0" smtClean="0">
                <a:solidFill>
                  <a:schemeClr val="tx1"/>
                </a:solidFill>
                <a:latin typeface="+mn-lt"/>
              </a:rPr>
              <a:t>Fusion</a:t>
            </a:r>
            <a:r>
              <a:rPr sz="2400" dirty="0" smtClean="0">
                <a:solidFill>
                  <a:schemeClr val="tx1"/>
                </a:solidFill>
                <a:latin typeface="+mn-lt"/>
              </a:rPr>
              <a:t> </a:t>
            </a:r>
            <a:r>
              <a:rPr sz="2400" dirty="0">
                <a:solidFill>
                  <a:schemeClr val="tx1"/>
                </a:solidFill>
                <a:latin typeface="+mn-lt"/>
              </a:rPr>
              <a:t>Web Gateway to VCS-E/C (or CUBE) </a:t>
            </a:r>
          </a:p>
        </p:txBody>
      </p:sp>
      <p:cxnSp>
        <p:nvCxnSpPr>
          <p:cNvPr id="15" name="Straight Connector 14"/>
          <p:cNvCxnSpPr/>
          <p:nvPr/>
        </p:nvCxnSpPr>
        <p:spPr>
          <a:xfrm flipH="1">
            <a:off x="5053013" y="2499122"/>
            <a:ext cx="3572" cy="346472"/>
          </a:xfrm>
          <a:prstGeom prst="line">
            <a:avLst/>
          </a:prstGeom>
          <a:ln>
            <a:solidFill>
              <a:schemeClr val="accent3">
                <a:lumMod val="50000"/>
              </a:schemeClr>
            </a:solidFill>
            <a:prstDash val="sysDash"/>
          </a:ln>
        </p:spPr>
        <p:style>
          <a:lnRef idx="2">
            <a:schemeClr val="accent1"/>
          </a:lnRef>
          <a:fillRef idx="0">
            <a:schemeClr val="accent1"/>
          </a:fillRef>
          <a:effectRef idx="1">
            <a:schemeClr val="accent1"/>
          </a:effectRef>
          <a:fontRef idx="minor">
            <a:schemeClr val="tx1"/>
          </a:fontRef>
        </p:style>
      </p:cxnSp>
      <p:sp>
        <p:nvSpPr>
          <p:cNvPr id="24" name="Cloud 23"/>
          <p:cNvSpPr/>
          <p:nvPr/>
        </p:nvSpPr>
        <p:spPr>
          <a:xfrm>
            <a:off x="5651897" y="1827610"/>
            <a:ext cx="1081088" cy="922734"/>
          </a:xfrm>
          <a:prstGeom prst="cloud">
            <a:avLst/>
          </a:prstGeom>
          <a:solidFill>
            <a:srgbClr val="FFFFFF"/>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GB" sz="900" b="1" dirty="0">
                <a:solidFill>
                  <a:schemeClr val="accent2">
                    <a:lumMod val="75000"/>
                  </a:schemeClr>
                </a:solidFill>
              </a:rPr>
              <a:t>Internet</a:t>
            </a:r>
          </a:p>
        </p:txBody>
      </p:sp>
      <p:sp>
        <p:nvSpPr>
          <p:cNvPr id="30" name="Rounded Rectangle 29"/>
          <p:cNvSpPr/>
          <p:nvPr/>
        </p:nvSpPr>
        <p:spPr>
          <a:xfrm>
            <a:off x="4438650" y="2484835"/>
            <a:ext cx="706041" cy="616744"/>
          </a:xfrm>
          <a:prstGeom prst="roundRect">
            <a:avLst/>
          </a:prstGeom>
          <a:solidFill>
            <a:srgbClr val="3E5D8F"/>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050" dirty="0" smtClean="0">
                <a:solidFill>
                  <a:schemeClr val="tx1"/>
                </a:solidFill>
              </a:rPr>
              <a:t>Fusion</a:t>
            </a:r>
            <a:endParaRPr lang="en-US" sz="1050" dirty="0">
              <a:solidFill>
                <a:schemeClr val="tx1"/>
              </a:solidFill>
            </a:endParaRPr>
          </a:p>
          <a:p>
            <a:pPr algn="ctr" eaLnBrk="1" hangingPunct="1">
              <a:defRPr/>
            </a:pPr>
            <a:r>
              <a:rPr lang="en-US" sz="1050" dirty="0">
                <a:solidFill>
                  <a:schemeClr val="tx1"/>
                </a:solidFill>
              </a:rPr>
              <a:t>Media</a:t>
            </a:r>
          </a:p>
          <a:p>
            <a:pPr algn="ctr" eaLnBrk="1" hangingPunct="1">
              <a:defRPr/>
            </a:pPr>
            <a:r>
              <a:rPr lang="en-US" sz="1050" dirty="0">
                <a:solidFill>
                  <a:schemeClr val="tx1"/>
                </a:solidFill>
              </a:rPr>
              <a:t>Broker</a:t>
            </a:r>
          </a:p>
        </p:txBody>
      </p:sp>
      <p:sp>
        <p:nvSpPr>
          <p:cNvPr id="31" name="Rounded Rectangle 30"/>
          <p:cNvSpPr/>
          <p:nvPr/>
        </p:nvSpPr>
        <p:spPr>
          <a:xfrm>
            <a:off x="2977754" y="1684735"/>
            <a:ext cx="685800" cy="598884"/>
          </a:xfrm>
          <a:prstGeom prst="roundRect">
            <a:avLst/>
          </a:prstGeom>
          <a:solidFill>
            <a:srgbClr val="3E5D8F"/>
          </a:solidFill>
        </p:spPr>
        <p:style>
          <a:lnRef idx="1">
            <a:schemeClr val="accent1"/>
          </a:lnRef>
          <a:fillRef idx="3">
            <a:schemeClr val="accent1"/>
          </a:fillRef>
          <a:effectRef idx="2">
            <a:schemeClr val="accent1"/>
          </a:effectRef>
          <a:fontRef idx="minor">
            <a:schemeClr val="lt1"/>
          </a:fontRef>
        </p:style>
        <p:txBody>
          <a:bodyPr lIns="6858" rIns="6858" anchor="ctr"/>
          <a:lstStyle/>
          <a:p>
            <a:pPr algn="ctr" eaLnBrk="1" hangingPunct="1">
              <a:defRPr/>
            </a:pPr>
            <a:r>
              <a:rPr lang="en-US" sz="1050" dirty="0" smtClean="0">
                <a:solidFill>
                  <a:srgbClr val="FFFFFF"/>
                </a:solidFill>
              </a:rPr>
              <a:t>Fusion</a:t>
            </a:r>
            <a:endParaRPr lang="en-US" sz="1050" dirty="0">
              <a:solidFill>
                <a:srgbClr val="FFFFFF"/>
              </a:solidFill>
            </a:endParaRPr>
          </a:p>
          <a:p>
            <a:pPr algn="ctr" eaLnBrk="1" hangingPunct="1">
              <a:defRPr/>
            </a:pPr>
            <a:r>
              <a:rPr lang="en-US" sz="1050" dirty="0">
                <a:solidFill>
                  <a:srgbClr val="FFFFFF"/>
                </a:solidFill>
              </a:rPr>
              <a:t>Web Gateway</a:t>
            </a:r>
          </a:p>
        </p:txBody>
      </p:sp>
      <p:sp>
        <p:nvSpPr>
          <p:cNvPr id="33" name="Rounded Rectangle 32"/>
          <p:cNvSpPr/>
          <p:nvPr/>
        </p:nvSpPr>
        <p:spPr>
          <a:xfrm>
            <a:off x="4605652" y="1468447"/>
            <a:ext cx="308378" cy="625511"/>
          </a:xfrm>
          <a:prstGeom prst="roundRect">
            <a:avLst/>
          </a:prstGeom>
          <a:solidFill>
            <a:srgbClr val="0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vert="vert270" anchor="ctr"/>
          <a:lstStyle/>
          <a:p>
            <a:pPr algn="ctr" eaLnBrk="1" hangingPunct="1">
              <a:defRPr/>
            </a:pPr>
            <a:r>
              <a:rPr lang="en-US" sz="900" dirty="0">
                <a:solidFill>
                  <a:schemeClr val="bg1"/>
                </a:solidFill>
              </a:rPr>
              <a:t>Reverse Proxy</a:t>
            </a:r>
          </a:p>
        </p:txBody>
      </p:sp>
      <p:sp>
        <p:nvSpPr>
          <p:cNvPr id="34" name="Rounded Rectangle 33"/>
          <p:cNvSpPr/>
          <p:nvPr/>
        </p:nvSpPr>
        <p:spPr>
          <a:xfrm>
            <a:off x="4360069" y="2425304"/>
            <a:ext cx="706041" cy="616744"/>
          </a:xfrm>
          <a:prstGeom prst="roundRect">
            <a:avLst/>
          </a:prstGeom>
          <a:solidFill>
            <a:srgbClr val="3E5D8F"/>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050" dirty="0" smtClean="0">
                <a:solidFill>
                  <a:srgbClr val="FFFFFF"/>
                </a:solidFill>
              </a:rPr>
              <a:t>Fusion</a:t>
            </a:r>
            <a:endParaRPr lang="en-US" sz="1050" dirty="0">
              <a:solidFill>
                <a:srgbClr val="FFFFFF"/>
              </a:solidFill>
            </a:endParaRPr>
          </a:p>
          <a:p>
            <a:pPr algn="ctr" eaLnBrk="1" hangingPunct="1">
              <a:defRPr/>
            </a:pPr>
            <a:r>
              <a:rPr lang="en-US" sz="1050" dirty="0">
                <a:solidFill>
                  <a:srgbClr val="FFFFFF"/>
                </a:solidFill>
              </a:rPr>
              <a:t>Media</a:t>
            </a:r>
          </a:p>
          <a:p>
            <a:pPr algn="ctr" eaLnBrk="1" hangingPunct="1">
              <a:defRPr/>
            </a:pPr>
            <a:r>
              <a:rPr lang="en-US" sz="1050" dirty="0">
                <a:solidFill>
                  <a:srgbClr val="FFFFFF"/>
                </a:solidFill>
              </a:rPr>
              <a:t>Broker</a:t>
            </a:r>
          </a:p>
        </p:txBody>
      </p:sp>
      <p:pic>
        <p:nvPicPr>
          <p:cNvPr id="216073" name="Picture 4" descr="C:\Users\tsbutme\Desktop\256 Icons in Grey and Blue\Cisco Video Communications Server Control_default_256.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59769" y="1913335"/>
            <a:ext cx="386954" cy="39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4" name="TextBox 39"/>
          <p:cNvSpPr txBox="1">
            <a:spLocks noChangeArrowheads="1"/>
          </p:cNvSpPr>
          <p:nvPr/>
        </p:nvSpPr>
        <p:spPr bwMode="auto">
          <a:xfrm>
            <a:off x="748145" y="2525317"/>
            <a:ext cx="179622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90" rIns="3429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1000" b="1" dirty="0">
                <a:solidFill>
                  <a:srgbClr val="000000"/>
                </a:solidFill>
                <a:latin typeface="+mn-lt"/>
              </a:rPr>
              <a:t>Cisco Video Communications </a:t>
            </a:r>
            <a:br>
              <a:rPr lang="en-US" altLang="en-US" sz="1000" b="1" dirty="0">
                <a:solidFill>
                  <a:srgbClr val="000000"/>
                </a:solidFill>
                <a:latin typeface="+mn-lt"/>
              </a:rPr>
            </a:br>
            <a:r>
              <a:rPr lang="en-US" altLang="en-US" sz="1000" b="1" dirty="0">
                <a:solidFill>
                  <a:srgbClr val="000000"/>
                </a:solidFill>
                <a:latin typeface="+mn-lt"/>
              </a:rPr>
              <a:t>Server Control (VCS-C) /</a:t>
            </a:r>
            <a:br>
              <a:rPr lang="en-US" altLang="en-US" sz="1000" b="1" dirty="0">
                <a:solidFill>
                  <a:srgbClr val="000000"/>
                </a:solidFill>
                <a:latin typeface="+mn-lt"/>
              </a:rPr>
            </a:br>
            <a:r>
              <a:rPr lang="en-US" altLang="en-US" sz="1000" b="1" dirty="0">
                <a:solidFill>
                  <a:srgbClr val="000000"/>
                </a:solidFill>
                <a:latin typeface="+mn-lt"/>
              </a:rPr>
              <a:t>Cisco Expressway Core (C)</a:t>
            </a:r>
          </a:p>
          <a:p>
            <a:pPr algn="ctr" eaLnBrk="1" hangingPunct="1"/>
            <a:endParaRPr lang="en-US" altLang="en-US" sz="1000" dirty="0">
              <a:solidFill>
                <a:srgbClr val="000000"/>
              </a:solidFill>
              <a:latin typeface="+mn-lt"/>
            </a:endParaRPr>
          </a:p>
          <a:p>
            <a:pPr algn="ctr" eaLnBrk="1" hangingPunct="1"/>
            <a:r>
              <a:rPr lang="en-US" altLang="en-US" sz="1000" dirty="0">
                <a:solidFill>
                  <a:srgbClr val="000000"/>
                </a:solidFill>
                <a:latin typeface="+mn-lt"/>
              </a:rPr>
              <a:t>or </a:t>
            </a:r>
          </a:p>
          <a:p>
            <a:pPr algn="ctr" eaLnBrk="1" hangingPunct="1"/>
            <a:endParaRPr lang="en-US" altLang="en-US" sz="1000" b="1" dirty="0">
              <a:solidFill>
                <a:srgbClr val="000000"/>
              </a:solidFill>
              <a:latin typeface="+mn-lt"/>
            </a:endParaRPr>
          </a:p>
          <a:p>
            <a:pPr algn="ctr" eaLnBrk="1" hangingPunct="1"/>
            <a:r>
              <a:rPr lang="en-US" altLang="en-US" sz="1000" b="1" dirty="0">
                <a:solidFill>
                  <a:srgbClr val="000000"/>
                </a:solidFill>
                <a:latin typeface="+mn-lt"/>
              </a:rPr>
              <a:t>Cisco Unified Border Element (CUBE)</a:t>
            </a:r>
          </a:p>
          <a:p>
            <a:pPr algn="ctr" eaLnBrk="1" hangingPunct="1"/>
            <a:endParaRPr lang="en-US" altLang="en-US" sz="1000" dirty="0">
              <a:solidFill>
                <a:srgbClr val="000000"/>
              </a:solidFill>
              <a:latin typeface="+mn-lt"/>
            </a:endParaRPr>
          </a:p>
          <a:p>
            <a:pPr algn="ctr" eaLnBrk="1" hangingPunct="1"/>
            <a:r>
              <a:rPr lang="en-US" altLang="en-US" sz="1000" dirty="0">
                <a:solidFill>
                  <a:srgbClr val="000000"/>
                </a:solidFill>
                <a:latin typeface="+mn-lt"/>
              </a:rPr>
              <a:t>or </a:t>
            </a:r>
          </a:p>
          <a:p>
            <a:pPr algn="ctr" eaLnBrk="1" hangingPunct="1"/>
            <a:endParaRPr lang="en-US" altLang="en-US" sz="1000" dirty="0">
              <a:solidFill>
                <a:srgbClr val="000000"/>
              </a:solidFill>
              <a:latin typeface="+mn-lt"/>
            </a:endParaRPr>
          </a:p>
          <a:p>
            <a:pPr algn="ctr" eaLnBrk="1" hangingPunct="1"/>
            <a:r>
              <a:rPr lang="en-US" altLang="en-US" sz="1000" b="1" dirty="0">
                <a:solidFill>
                  <a:srgbClr val="000000"/>
                </a:solidFill>
                <a:latin typeface="+mn-lt"/>
              </a:rPr>
              <a:t>Cisco Voice Platform (CVP) / CUCM</a:t>
            </a:r>
          </a:p>
          <a:p>
            <a:pPr algn="ctr" eaLnBrk="1" hangingPunct="1"/>
            <a:endParaRPr lang="en-US" altLang="en-US" sz="1000" dirty="0">
              <a:solidFill>
                <a:srgbClr val="000000"/>
              </a:solidFill>
              <a:latin typeface="+mn-lt"/>
            </a:endParaRPr>
          </a:p>
        </p:txBody>
      </p:sp>
      <p:pic>
        <p:nvPicPr>
          <p:cNvPr id="216075" name="Picture 3" descr="C:\Users\tsbutme\Desktop\256 Icons in Grey and Blue\Cisco Video Communications Server Control_unknown_256.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72841" y="2034779"/>
            <a:ext cx="386953" cy="39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5" name="Straight Connector 44"/>
          <p:cNvCxnSpPr>
            <a:stCxn id="31" idx="2"/>
            <a:endCxn id="34" idx="0"/>
          </p:cNvCxnSpPr>
          <p:nvPr/>
        </p:nvCxnSpPr>
        <p:spPr>
          <a:xfrm>
            <a:off x="3320654" y="2283619"/>
            <a:ext cx="1391840" cy="141685"/>
          </a:xfrm>
          <a:prstGeom prst="line">
            <a:avLst/>
          </a:prstGeom>
          <a:ln>
            <a:solidFill>
              <a:schemeClr val="accent3">
                <a:lumMod val="5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31" idx="3"/>
            <a:endCxn id="33" idx="1"/>
          </p:cNvCxnSpPr>
          <p:nvPr/>
        </p:nvCxnSpPr>
        <p:spPr>
          <a:xfrm flipV="1">
            <a:off x="3663554" y="1781176"/>
            <a:ext cx="941784" cy="202406"/>
          </a:xfrm>
          <a:prstGeom prst="line">
            <a:avLst/>
          </a:prstGeom>
          <a:ln>
            <a:solidFill>
              <a:schemeClr val="accent3">
                <a:lumMod val="5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16073" idx="3"/>
            <a:endCxn id="31" idx="1"/>
          </p:cNvCxnSpPr>
          <p:nvPr/>
        </p:nvCxnSpPr>
        <p:spPr>
          <a:xfrm flipV="1">
            <a:off x="2346723" y="1983581"/>
            <a:ext cx="631031" cy="128588"/>
          </a:xfrm>
          <a:prstGeom prst="line">
            <a:avLst/>
          </a:prstGeom>
          <a:ln>
            <a:solidFill>
              <a:schemeClr val="accent3">
                <a:lumMod val="50000"/>
              </a:schemeClr>
            </a:solidFill>
            <a:prstDash val="sysDash"/>
          </a:ln>
        </p:spPr>
        <p:style>
          <a:lnRef idx="2">
            <a:schemeClr val="accent1"/>
          </a:lnRef>
          <a:fillRef idx="0">
            <a:schemeClr val="accent1"/>
          </a:fillRef>
          <a:effectRef idx="1">
            <a:schemeClr val="accent1"/>
          </a:effectRef>
          <a:fontRef idx="minor">
            <a:schemeClr val="tx1"/>
          </a:fontRef>
        </p:style>
      </p:cxnSp>
      <p:pic>
        <p:nvPicPr>
          <p:cNvPr id="216079" name="Picture 1028"/>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76862" y="1637110"/>
            <a:ext cx="223838" cy="1359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3" name="Straight Arrow Connector 62"/>
          <p:cNvCxnSpPr/>
          <p:nvPr/>
        </p:nvCxnSpPr>
        <p:spPr>
          <a:xfrm flipH="1">
            <a:off x="2365772" y="2405063"/>
            <a:ext cx="1514475" cy="0"/>
          </a:xfrm>
          <a:prstGeom prst="straightConnector1">
            <a:avLst/>
          </a:prstGeom>
          <a:ln w="76200" cmpd="sng">
            <a:solidFill>
              <a:srgbClr val="FF000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2359819" y="2531269"/>
            <a:ext cx="1450181" cy="0"/>
          </a:xfrm>
          <a:prstGeom prst="straightConnector1">
            <a:avLst/>
          </a:prstGeom>
          <a:ln w="76200" cmpd="sng">
            <a:solidFill>
              <a:srgbClr val="00800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pic>
        <p:nvPicPr>
          <p:cNvPr id="216082" name="Picture 1028"/>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77866" y="1695450"/>
            <a:ext cx="223838"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587660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1" name="Slide Number Placeholder 2"/>
          <p:cNvSpPr>
            <a:spLocks noGrp="1"/>
          </p:cNvSpPr>
          <p:nvPr>
            <p:ph type="sldNum" sz="quarter" idx="12"/>
          </p:nvPr>
        </p:nvSpPr>
        <p:spPr bwMode="auto">
          <a:xfrm>
            <a:off x="6400800" y="4300537"/>
            <a:ext cx="1600200" cy="204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panose="020B0604020202020204" pitchFamily="34" charset="0"/>
              </a:defRPr>
            </a:lvl1pPr>
            <a:lvl2pPr marL="557213" indent="-214313">
              <a:defRPr sz="1800">
                <a:solidFill>
                  <a:schemeClr val="tx1"/>
                </a:solidFill>
                <a:latin typeface="Arial" panose="020B0604020202020204" pitchFamily="34" charset="0"/>
              </a:defRPr>
            </a:lvl2pPr>
            <a:lvl3pPr marL="857250" indent="-171450">
              <a:defRPr sz="1800">
                <a:solidFill>
                  <a:schemeClr val="tx1"/>
                </a:solidFill>
                <a:latin typeface="Arial" panose="020B0604020202020204" pitchFamily="34" charset="0"/>
              </a:defRPr>
            </a:lvl3pPr>
            <a:lvl4pPr marL="1200150" indent="-171450">
              <a:defRPr sz="1800">
                <a:solidFill>
                  <a:schemeClr val="tx1"/>
                </a:solidFill>
                <a:latin typeface="Arial" panose="020B0604020202020204" pitchFamily="34" charset="0"/>
              </a:defRPr>
            </a:lvl4pPr>
            <a:lvl5pPr marL="1543050" indent="-171450">
              <a:defRPr sz="1800">
                <a:solidFill>
                  <a:schemeClr val="tx1"/>
                </a:solidFill>
                <a:latin typeface="Arial" panose="020B0604020202020204" pitchFamily="34" charset="0"/>
              </a:defRPr>
            </a:lvl5pPr>
            <a:lvl6pPr marL="1885950" indent="-171450" eaLnBrk="0" fontAlgn="base" hangingPunct="0">
              <a:spcBef>
                <a:spcPct val="0"/>
              </a:spcBef>
              <a:spcAft>
                <a:spcPct val="0"/>
              </a:spcAft>
              <a:defRPr sz="1800">
                <a:solidFill>
                  <a:schemeClr val="tx1"/>
                </a:solidFill>
                <a:latin typeface="Arial" panose="020B0604020202020204" pitchFamily="34" charset="0"/>
              </a:defRPr>
            </a:lvl6pPr>
            <a:lvl7pPr marL="2228850" indent="-171450" eaLnBrk="0" fontAlgn="base" hangingPunct="0">
              <a:spcBef>
                <a:spcPct val="0"/>
              </a:spcBef>
              <a:spcAft>
                <a:spcPct val="0"/>
              </a:spcAft>
              <a:defRPr sz="1800">
                <a:solidFill>
                  <a:schemeClr val="tx1"/>
                </a:solidFill>
                <a:latin typeface="Arial" panose="020B0604020202020204" pitchFamily="34" charset="0"/>
              </a:defRPr>
            </a:lvl7pPr>
            <a:lvl8pPr marL="2571750" indent="-171450" eaLnBrk="0" fontAlgn="base" hangingPunct="0">
              <a:spcBef>
                <a:spcPct val="0"/>
              </a:spcBef>
              <a:spcAft>
                <a:spcPct val="0"/>
              </a:spcAft>
              <a:defRPr sz="1800">
                <a:solidFill>
                  <a:schemeClr val="tx1"/>
                </a:solidFill>
                <a:latin typeface="Arial" panose="020B0604020202020204" pitchFamily="34" charset="0"/>
              </a:defRPr>
            </a:lvl8pPr>
            <a:lvl9pPr marL="2914650" indent="-171450" eaLnBrk="0" fontAlgn="base" hangingPunct="0">
              <a:spcBef>
                <a:spcPct val="0"/>
              </a:spcBef>
              <a:spcAft>
                <a:spcPct val="0"/>
              </a:spcAft>
              <a:defRPr sz="1800">
                <a:solidFill>
                  <a:schemeClr val="tx1"/>
                </a:solidFill>
                <a:latin typeface="Arial" panose="020B0604020202020204" pitchFamily="34" charset="0"/>
              </a:defRPr>
            </a:lvl9pPr>
          </a:lstStyle>
          <a:p>
            <a:pPr eaLnBrk="1" hangingPunct="1"/>
            <a:fld id="{5AD37007-3A2D-477A-95CA-2BCBAA71BBC9}" type="slidenum">
              <a:rPr lang="en-US" altLang="en-US" sz="750">
                <a:solidFill>
                  <a:srgbClr val="FFFFFF"/>
                </a:solidFill>
                <a:latin typeface="Calibri" panose="020F0502020204030204" pitchFamily="34" charset="0"/>
              </a:rPr>
              <a:pPr eaLnBrk="1" hangingPunct="1"/>
              <a:t>66</a:t>
            </a:fld>
            <a:endParaRPr lang="en-US" altLang="en-US" sz="750" dirty="0">
              <a:solidFill>
                <a:srgbClr val="FFFFFF"/>
              </a:solidFill>
              <a:latin typeface="Calibri" panose="020F0502020204030204" pitchFamily="34" charset="0"/>
            </a:endParaRPr>
          </a:p>
        </p:txBody>
      </p:sp>
      <p:sp>
        <p:nvSpPr>
          <p:cNvPr id="5" name="Title 4"/>
          <p:cNvSpPr>
            <a:spLocks noGrp="1"/>
          </p:cNvSpPr>
          <p:nvPr>
            <p:ph type="title"/>
          </p:nvPr>
        </p:nvSpPr>
        <p:spPr/>
        <p:txBody>
          <a:bodyPr/>
          <a:lstStyle/>
          <a:p>
            <a:pPr>
              <a:defRPr/>
            </a:pPr>
            <a:r>
              <a:rPr lang="en-US" sz="2800" dirty="0" smtClean="0">
                <a:solidFill>
                  <a:schemeClr val="tx1"/>
                </a:solidFill>
              </a:rPr>
              <a:t>Fusion</a:t>
            </a:r>
            <a:r>
              <a:rPr sz="2800" dirty="0" smtClean="0">
                <a:solidFill>
                  <a:schemeClr val="tx1"/>
                </a:solidFill>
              </a:rPr>
              <a:t> </a:t>
            </a:r>
            <a:r>
              <a:rPr sz="2800" dirty="0">
                <a:solidFill>
                  <a:schemeClr val="tx1"/>
                </a:solidFill>
              </a:rPr>
              <a:t>Web Gateway to VCS-C (or CUBE) </a:t>
            </a:r>
          </a:p>
        </p:txBody>
      </p:sp>
      <p:graphicFrame>
        <p:nvGraphicFramePr>
          <p:cNvPr id="217092" name="Object 5"/>
          <p:cNvGraphicFramePr>
            <a:graphicFrameLocks noChangeAspect="1"/>
          </p:cNvGraphicFramePr>
          <p:nvPr>
            <p:extLst>
              <p:ext uri="{D42A27DB-BD31-4B8C-83A1-F6EECF244321}">
                <p14:modId xmlns:p14="http://schemas.microsoft.com/office/powerpoint/2010/main" val="3884427723"/>
              </p:ext>
            </p:extLst>
          </p:nvPr>
        </p:nvGraphicFramePr>
        <p:xfrm>
          <a:off x="1194318" y="1138335"/>
          <a:ext cx="6475576" cy="3458126"/>
        </p:xfrm>
        <a:graphic>
          <a:graphicData uri="http://schemas.openxmlformats.org/presentationml/2006/ole">
            <mc:AlternateContent xmlns:mc="http://schemas.openxmlformats.org/markup-compatibility/2006">
              <mc:Choice xmlns:v="urn:schemas-microsoft-com:vml" Requires="v">
                <p:oleObj spid="_x0000_s3076" name="Document" r:id="rId3" imgW="5638592" imgH="3263780" progId="Word.Document.12">
                  <p:embed/>
                </p:oleObj>
              </mc:Choice>
              <mc:Fallback>
                <p:oleObj name="Document" r:id="rId3" imgW="5638592" imgH="3263780"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4318" y="1138335"/>
                        <a:ext cx="6475576" cy="3458126"/>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921802217"/>
      </p:ext>
    </p:extLst>
  </p:cSld>
  <p:clrMapOvr>
    <a:masterClrMapping/>
  </p:clrMapOvr>
  <p:transition>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cs typeface="Calibri" panose="020F0502020204030204" pitchFamily="34" charset="0"/>
              </a:rPr>
              <a:t>Considerations for Deployment</a:t>
            </a: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4294967295"/>
          </p:nvPr>
        </p:nvSpPr>
        <p:spPr>
          <a:xfrm>
            <a:off x="357188" y="977900"/>
            <a:ext cx="8786812" cy="3616325"/>
          </a:xfrm>
          <a:prstGeom prst="rect">
            <a:avLst/>
          </a:prstGeom>
        </p:spPr>
        <p:txBody>
          <a:bodyPr/>
          <a:lstStyle/>
          <a:p>
            <a:r>
              <a:rPr lang="en-US" sz="1600" dirty="0" smtClean="0">
                <a:latin typeface="Calibri" panose="020F0502020204030204" pitchFamily="34" charset="0"/>
                <a:cs typeface="Calibri" panose="020F0502020204030204" pitchFamily="34" charset="0"/>
              </a:rPr>
              <a:t>All deployments will need custom software development</a:t>
            </a:r>
          </a:p>
          <a:p>
            <a:pPr lvl="3"/>
            <a:r>
              <a:rPr lang="en-US" sz="1200" dirty="0" smtClean="0">
                <a:latin typeface="Calibri" panose="020F0502020204030204" pitchFamily="34" charset="0"/>
                <a:cs typeface="Calibri" panose="020F0502020204030204" pitchFamily="34" charset="0"/>
              </a:rPr>
              <a:t>Who will be executing the effort?  Customer, Partner, or CaféX?</a:t>
            </a:r>
          </a:p>
          <a:p>
            <a:pPr lvl="3"/>
            <a:r>
              <a:rPr lang="en-US" sz="1200" dirty="0" smtClean="0">
                <a:latin typeface="Calibri" panose="020F0502020204030204" pitchFamily="34" charset="0"/>
                <a:cs typeface="Calibri" panose="020F0502020204030204" pitchFamily="34" charset="0"/>
              </a:rPr>
              <a:t>This requires design and architecture for the customized web page or native Fusion application</a:t>
            </a:r>
          </a:p>
          <a:p>
            <a:pPr lvl="3"/>
            <a:r>
              <a:rPr lang="en-US" sz="1200" dirty="0" smtClean="0">
                <a:latin typeface="Calibri" panose="020F0502020204030204" pitchFamily="34" charset="0"/>
                <a:cs typeface="Calibri" panose="020F0502020204030204" pitchFamily="34" charset="0"/>
              </a:rPr>
              <a:t>Engage Custom Engineering soonest</a:t>
            </a:r>
          </a:p>
          <a:p>
            <a:r>
              <a:rPr lang="en-US" sz="1600" dirty="0" smtClean="0">
                <a:latin typeface="Calibri" panose="020F0502020204030204" pitchFamily="34" charset="0"/>
                <a:cs typeface="Calibri" panose="020F0502020204030204" pitchFamily="34" charset="0"/>
              </a:rPr>
              <a:t>Customer Internal Network Blocks Web Sockets</a:t>
            </a:r>
          </a:p>
          <a:p>
            <a:pPr lvl="3"/>
            <a:r>
              <a:rPr lang="en-US" sz="1200" dirty="0" smtClean="0">
                <a:latin typeface="Calibri" panose="020F0502020204030204" pitchFamily="34" charset="0"/>
                <a:cs typeface="Calibri" panose="020F0502020204030204" pitchFamily="34" charset="0"/>
              </a:rPr>
              <a:t>Resolve with IT InfoSec</a:t>
            </a:r>
          </a:p>
          <a:p>
            <a:pPr lvl="3"/>
            <a:r>
              <a:rPr lang="en-US" sz="1200" dirty="0">
                <a:latin typeface="Calibri" panose="020F0502020204030204" pitchFamily="34" charset="0"/>
                <a:cs typeface="Calibri" panose="020F0502020204030204" pitchFamily="34" charset="0"/>
              </a:rPr>
              <a:t>H</a:t>
            </a:r>
            <a:r>
              <a:rPr lang="en-US" sz="1200" dirty="0" smtClean="0">
                <a:latin typeface="Calibri" panose="020F0502020204030204" pitchFamily="34" charset="0"/>
                <a:cs typeface="Calibri" panose="020F0502020204030204" pitchFamily="34" charset="0"/>
              </a:rPr>
              <a:t>ttp Proxies do not work well with Web Sockets (use SSL over https, or port other than port 80) – this is not true for reverse proxy</a:t>
            </a:r>
          </a:p>
          <a:p>
            <a:r>
              <a:rPr lang="en-US" sz="1600" dirty="0" smtClean="0">
                <a:latin typeface="Calibri" panose="020F0502020204030204" pitchFamily="34" charset="0"/>
                <a:cs typeface="Calibri" panose="020F0502020204030204" pitchFamily="34" charset="0"/>
              </a:rPr>
              <a:t>Customer Internal Network Blocks Outbound UDP</a:t>
            </a:r>
          </a:p>
          <a:p>
            <a:pPr lvl="3"/>
            <a:r>
              <a:rPr lang="en-US" sz="1200" dirty="0" smtClean="0">
                <a:latin typeface="Calibri" panose="020F0502020204030204" pitchFamily="34" charset="0"/>
                <a:cs typeface="Calibri" panose="020F0502020204030204" pitchFamily="34" charset="0"/>
              </a:rPr>
              <a:t>Resolve with IT InfoSec</a:t>
            </a:r>
          </a:p>
          <a:p>
            <a:pPr lvl="3"/>
            <a:r>
              <a:rPr lang="en-US" sz="1200" dirty="0" smtClean="0">
                <a:latin typeface="Calibri" panose="020F0502020204030204" pitchFamily="34" charset="0"/>
                <a:cs typeface="Calibri" panose="020F0502020204030204" pitchFamily="34" charset="0"/>
              </a:rPr>
              <a:t>Split DNS</a:t>
            </a:r>
          </a:p>
          <a:p>
            <a:r>
              <a:rPr lang="en-US" sz="1600" dirty="0" smtClean="0">
                <a:latin typeface="Calibri" panose="020F0502020204030204" pitchFamily="34" charset="0"/>
                <a:cs typeface="Calibri" panose="020F0502020204030204" pitchFamily="34" charset="0"/>
              </a:rPr>
              <a:t>Translate VP8 to H.264 (Scaling)</a:t>
            </a:r>
          </a:p>
          <a:p>
            <a:pPr lvl="3"/>
            <a:r>
              <a:rPr lang="en-US" sz="1200" dirty="0" smtClean="0">
                <a:latin typeface="Calibri" panose="020F0502020204030204" pitchFamily="34" charset="0"/>
                <a:cs typeface="Calibri" panose="020F0502020204030204" pitchFamily="34" charset="0"/>
              </a:rPr>
              <a:t>Size Cores Virtualized </a:t>
            </a:r>
            <a:r>
              <a:rPr lang="en-US" sz="1200" dirty="0" err="1" smtClean="0">
                <a:latin typeface="Calibri" panose="020F0502020204030204" pitchFamily="34" charset="0"/>
                <a:cs typeface="Calibri" panose="020F0502020204030204" pitchFamily="34" charset="0"/>
              </a:rPr>
              <a:t>vs</a:t>
            </a:r>
            <a:r>
              <a:rPr lang="en-US" sz="1200" dirty="0" smtClean="0">
                <a:latin typeface="Calibri" panose="020F0502020204030204" pitchFamily="34" charset="0"/>
                <a:cs typeface="Calibri" panose="020F0502020204030204" pitchFamily="34" charset="0"/>
              </a:rPr>
              <a:t> Bare Metal</a:t>
            </a:r>
            <a:r>
              <a:rPr lang="en-US" sz="1200" dirty="0">
                <a:latin typeface="Calibri" panose="020F0502020204030204" pitchFamily="34" charset="0"/>
                <a:cs typeface="Calibri" panose="020F0502020204030204" pitchFamily="34" charset="0"/>
              </a:rPr>
              <a:t>(3 transcoded calls per virtual core; 10 per core physical*)</a:t>
            </a:r>
          </a:p>
          <a:p>
            <a:pPr lvl="3"/>
            <a:endParaRPr lang="en-US" sz="12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5813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3750" y="1820333"/>
            <a:ext cx="7778750" cy="769441"/>
          </a:xfrm>
          <a:prstGeom prst="rect">
            <a:avLst/>
          </a:prstGeom>
          <a:noFill/>
        </p:spPr>
        <p:txBody>
          <a:bodyPr wrap="square" rtlCol="0">
            <a:spAutoFit/>
          </a:bodyPr>
          <a:lstStyle/>
          <a:p>
            <a:r>
              <a:rPr lang="en-US" sz="4400" b="1" dirty="0" smtClean="0">
                <a:solidFill>
                  <a:schemeClr val="bg1"/>
                </a:solidFill>
              </a:rPr>
              <a:t>Developers</a:t>
            </a:r>
            <a:endParaRPr lang="en-US" sz="4400" b="1" dirty="0">
              <a:solidFill>
                <a:schemeClr val="bg1"/>
              </a:solidFill>
            </a:endParaRPr>
          </a:p>
        </p:txBody>
      </p:sp>
    </p:spTree>
    <p:extLst>
      <p:ext uri="{BB962C8B-B14F-4D97-AF65-F5344CB8AC3E}">
        <p14:creationId xmlns:p14="http://schemas.microsoft.com/office/powerpoint/2010/main" val="40643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started</a:t>
            </a:r>
            <a:endParaRPr lang="en-US" dirty="0"/>
          </a:p>
        </p:txBody>
      </p:sp>
      <p:sp>
        <p:nvSpPr>
          <p:cNvPr id="11" name="Content Placeholder 14"/>
          <p:cNvSpPr>
            <a:spLocks noGrp="1"/>
          </p:cNvSpPr>
          <p:nvPr>
            <p:ph sz="half" idx="4294967295"/>
          </p:nvPr>
        </p:nvSpPr>
        <p:spPr>
          <a:xfrm>
            <a:off x="182032" y="1000985"/>
            <a:ext cx="4004540" cy="3993175"/>
          </a:xfrm>
          <a:prstGeom prst="rect">
            <a:avLst/>
          </a:prstGeom>
        </p:spPr>
        <p:txBody>
          <a:bodyPr>
            <a:normAutofit/>
          </a:bodyPr>
          <a:lstStyle/>
          <a:p>
            <a:pPr>
              <a:spcBef>
                <a:spcPts val="600"/>
              </a:spcBef>
            </a:pPr>
            <a:r>
              <a:rPr lang="en-US" sz="2000" dirty="0" smtClean="0"/>
              <a:t>2 lines of </a:t>
            </a:r>
            <a:r>
              <a:rPr lang="en-US" sz="2000" dirty="0" err="1" smtClean="0"/>
              <a:t>Javascript</a:t>
            </a:r>
            <a:r>
              <a:rPr lang="en-US" sz="2000" dirty="0" smtClean="0"/>
              <a:t> (Web)</a:t>
            </a:r>
          </a:p>
          <a:p>
            <a:pPr>
              <a:spcBef>
                <a:spcPts val="600"/>
              </a:spcBef>
            </a:pPr>
            <a:r>
              <a:rPr lang="en-US" sz="2000" dirty="0" smtClean="0"/>
              <a:t>1 line of Objective-C (Apple iOS)</a:t>
            </a:r>
          </a:p>
          <a:p>
            <a:pPr>
              <a:spcBef>
                <a:spcPts val="600"/>
              </a:spcBef>
            </a:pPr>
            <a:r>
              <a:rPr lang="en-US" sz="2000" dirty="0" smtClean="0"/>
              <a:t>1 line of Java (Android)</a:t>
            </a:r>
          </a:p>
          <a:p>
            <a:pPr>
              <a:spcBef>
                <a:spcPts val="600"/>
              </a:spcBef>
            </a:pPr>
            <a:endParaRPr lang="en-US" sz="2000" dirty="0"/>
          </a:p>
          <a:p>
            <a:pPr>
              <a:spcBef>
                <a:spcPts val="600"/>
              </a:spcBef>
            </a:pPr>
            <a:r>
              <a:rPr lang="en-US" sz="2000" dirty="0" smtClean="0"/>
              <a:t>Online developer community </a:t>
            </a:r>
            <a:r>
              <a:rPr lang="en-US" sz="2000" dirty="0" smtClean="0">
                <a:hlinkClick r:id="rId3"/>
              </a:rPr>
              <a:t>dev.cafex.com</a:t>
            </a:r>
            <a:endParaRPr lang="en-US" sz="2000" dirty="0" smtClean="0"/>
          </a:p>
          <a:p>
            <a:pPr>
              <a:spcBef>
                <a:spcPts val="600"/>
              </a:spcBef>
            </a:pPr>
            <a:r>
              <a:rPr lang="en-US" sz="2000" dirty="0" smtClean="0"/>
              <a:t>Online developer curriculum</a:t>
            </a:r>
          </a:p>
          <a:p>
            <a:pPr>
              <a:spcBef>
                <a:spcPts val="600"/>
              </a:spcBef>
            </a:pPr>
            <a:r>
              <a:rPr lang="en-US" sz="2000" dirty="0" smtClean="0"/>
              <a:t>Complete downloadable SDK: Fusion Trials Environment runs on OSX and Linux</a:t>
            </a:r>
          </a:p>
        </p:txBody>
      </p:sp>
      <p:pic>
        <p:nvPicPr>
          <p:cNvPr id="3" name="Picture 2"/>
          <p:cNvPicPr>
            <a:picLocks noChangeAspect="1"/>
          </p:cNvPicPr>
          <p:nvPr/>
        </p:nvPicPr>
        <p:blipFill>
          <a:blip r:embed="rId4"/>
          <a:stretch>
            <a:fillRect/>
          </a:stretch>
        </p:blipFill>
        <p:spPr>
          <a:xfrm>
            <a:off x="4283571" y="1315297"/>
            <a:ext cx="4602276" cy="2901134"/>
          </a:xfrm>
          <a:prstGeom prst="rect">
            <a:avLst/>
          </a:prstGeom>
          <a:ln>
            <a:solidFill>
              <a:schemeClr val="bg2"/>
            </a:solidFill>
          </a:ln>
        </p:spPr>
      </p:pic>
      <p:sp>
        <p:nvSpPr>
          <p:cNvPr id="7" name="Footer Placeholder 1"/>
          <p:cNvSpPr>
            <a:spLocks noGrp="1"/>
          </p:cNvSpPr>
          <p:nvPr>
            <p:ph type="ftr" sz="quarter" idx="11"/>
          </p:nvPr>
        </p:nvSpPr>
        <p:spPr>
          <a:xfrm>
            <a:off x="21545" y="4888626"/>
            <a:ext cx="3898938" cy="273844"/>
          </a:xfrm>
        </p:spPr>
        <p:txBody>
          <a:bodyPr/>
          <a:lstStyle/>
          <a:p>
            <a:r>
              <a:rPr lang="en-US" dirty="0" smtClean="0">
                <a:solidFill>
                  <a:schemeClr val="bg1"/>
                </a:solidFill>
              </a:rPr>
              <a:t>CaféX Communications Confidential © 2014 – All Rights Reserved. </a:t>
            </a:r>
            <a:endParaRPr lang="en-US" dirty="0">
              <a:solidFill>
                <a:schemeClr val="bg1"/>
              </a:solidFill>
            </a:endParaRPr>
          </a:p>
        </p:txBody>
      </p:sp>
      <p:sp>
        <p:nvSpPr>
          <p:cNvPr id="8" name="Slide Number Placeholder 2"/>
          <p:cNvSpPr>
            <a:spLocks noGrp="1"/>
          </p:cNvSpPr>
          <p:nvPr>
            <p:ph type="sldNum" sz="quarter" idx="12"/>
          </p:nvPr>
        </p:nvSpPr>
        <p:spPr>
          <a:xfrm>
            <a:off x="7024962" y="4888626"/>
            <a:ext cx="2133600" cy="273844"/>
          </a:xfrm>
        </p:spPr>
        <p:txBody>
          <a:bodyPr/>
          <a:lstStyle/>
          <a:p>
            <a:fld id="{0431C951-9D62-474D-B35D-66AB940D3B2F}" type="slidenum">
              <a:rPr lang="en-US" sz="1000" smtClean="0">
                <a:solidFill>
                  <a:srgbClr val="FFFFFF"/>
                </a:solidFill>
              </a:rPr>
              <a:t>69</a:t>
            </a:fld>
            <a:endParaRPr lang="en-US" sz="1000" dirty="0">
              <a:solidFill>
                <a:srgbClr val="FFFFFF"/>
              </a:solidFill>
            </a:endParaRPr>
          </a:p>
        </p:txBody>
      </p:sp>
    </p:spTree>
    <p:extLst>
      <p:ext uri="{BB962C8B-B14F-4D97-AF65-F5344CB8AC3E}">
        <p14:creationId xmlns:p14="http://schemas.microsoft.com/office/powerpoint/2010/main" val="331396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1"/>
          <p:cNvSpPr>
            <a:spLocks noGrp="1"/>
          </p:cNvSpPr>
          <p:nvPr>
            <p:ph type="ftr" sz="quarter" idx="11"/>
          </p:nvPr>
        </p:nvSpPr>
        <p:spPr/>
        <p:txBody>
          <a:bodyPr/>
          <a:lstStyle/>
          <a:p>
            <a:r>
              <a:rPr lang="en-US" dirty="0" smtClean="0">
                <a:solidFill>
                  <a:schemeClr val="bg1"/>
                </a:solidFill>
              </a:rPr>
              <a:t>CaféX Communications Confidential © 2014 – All Rights Reserved. </a:t>
            </a:r>
            <a:endParaRPr lang="en-US" dirty="0">
              <a:solidFill>
                <a:schemeClr val="bg1"/>
              </a:solidFill>
            </a:endParaRPr>
          </a:p>
        </p:txBody>
      </p:sp>
      <p:sp>
        <p:nvSpPr>
          <p:cNvPr id="8" name="Slide Number Placeholder 2"/>
          <p:cNvSpPr>
            <a:spLocks noGrp="1"/>
          </p:cNvSpPr>
          <p:nvPr>
            <p:ph type="sldNum" sz="quarter" idx="12"/>
          </p:nvPr>
        </p:nvSpPr>
        <p:spPr/>
        <p:txBody>
          <a:bodyPr/>
          <a:lstStyle/>
          <a:p>
            <a:fld id="{0431C951-9D62-474D-B35D-66AB940D3B2F}" type="slidenum">
              <a:rPr lang="en-US" sz="1000" smtClean="0">
                <a:solidFill>
                  <a:srgbClr val="FFFFFF"/>
                </a:solidFill>
              </a:rPr>
              <a:t>7</a:t>
            </a:fld>
            <a:endParaRPr lang="en-US" sz="1000" dirty="0">
              <a:solidFill>
                <a:srgbClr val="FFFFFF"/>
              </a:solidFill>
            </a:endParaRPr>
          </a:p>
        </p:txBody>
      </p:sp>
      <p:sp>
        <p:nvSpPr>
          <p:cNvPr id="3" name="Title 2"/>
          <p:cNvSpPr>
            <a:spLocks noGrp="1"/>
          </p:cNvSpPr>
          <p:nvPr>
            <p:ph type="title"/>
          </p:nvPr>
        </p:nvSpPr>
        <p:spPr/>
        <p:txBody>
          <a:bodyPr/>
          <a:lstStyle/>
          <a:p>
            <a:r>
              <a:rPr lang="en-US" dirty="0" smtClean="0"/>
              <a:t>Endemic Enterprise Issues</a:t>
            </a:r>
            <a:endParaRPr lang="en-GB" dirty="0"/>
          </a:p>
        </p:txBody>
      </p:sp>
      <p:sp>
        <p:nvSpPr>
          <p:cNvPr id="10" name="Content Placeholder 1"/>
          <p:cNvSpPr txBox="1">
            <a:spLocks/>
          </p:cNvSpPr>
          <p:nvPr/>
        </p:nvSpPr>
        <p:spPr>
          <a:xfrm>
            <a:off x="180199" y="874801"/>
            <a:ext cx="4294905" cy="3449549"/>
          </a:xfrm>
          <a:prstGeom prst="rect">
            <a:avLst/>
          </a:prstGeom>
        </p:spPr>
        <p:txBody>
          <a:bodyPr>
            <a:normAutofit/>
          </a:bodyPr>
          <a:lstStyle>
            <a:lvl1pPr marL="342900" indent="-342900" algn="l" defTabSz="457200" rtl="0" eaLnBrk="1" latinLnBrk="0" hangingPunct="1">
              <a:spcBef>
                <a:spcPct val="20000"/>
              </a:spcBef>
              <a:buFont typeface="Arial"/>
              <a:buChar char="•"/>
              <a:defRPr sz="2400" kern="1200">
                <a:solidFill>
                  <a:schemeClr val="tx1"/>
                </a:solidFill>
                <a:effectLst/>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effectLst/>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effectLst/>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1200"/>
              </a:spcBef>
              <a:buFont typeface="Arial"/>
              <a:buNone/>
            </a:pPr>
            <a:r>
              <a:rPr lang="en-US" sz="2000" b="1" dirty="0" smtClean="0"/>
              <a:t>Customer engagement is lacking</a:t>
            </a:r>
          </a:p>
          <a:p>
            <a:pPr>
              <a:lnSpc>
                <a:spcPct val="90000"/>
              </a:lnSpc>
              <a:spcBef>
                <a:spcPts val="1200"/>
              </a:spcBef>
            </a:pPr>
            <a:r>
              <a:rPr lang="en-US" sz="2000" dirty="0" smtClean="0"/>
              <a:t>Mobile is dominating engagement &amp; interactions</a:t>
            </a:r>
          </a:p>
          <a:p>
            <a:pPr>
              <a:lnSpc>
                <a:spcPct val="90000"/>
              </a:lnSpc>
              <a:spcBef>
                <a:spcPts val="1200"/>
              </a:spcBef>
            </a:pPr>
            <a:r>
              <a:rPr lang="en-US" sz="2000" dirty="0" smtClean="0"/>
              <a:t>No context across channels</a:t>
            </a:r>
          </a:p>
          <a:p>
            <a:pPr>
              <a:lnSpc>
                <a:spcPct val="90000"/>
              </a:lnSpc>
              <a:spcBef>
                <a:spcPts val="1200"/>
              </a:spcBef>
            </a:pPr>
            <a:r>
              <a:rPr lang="en-US" sz="2000" dirty="0" smtClean="0"/>
              <a:t>Customer story requires more personal touch = higher conversion, better customer service (Amazon Mayday)</a:t>
            </a:r>
            <a:endParaRPr lang="en-US" sz="2000" dirty="0"/>
          </a:p>
        </p:txBody>
      </p:sp>
      <p:sp>
        <p:nvSpPr>
          <p:cNvPr id="11" name="Content Placeholder 1"/>
          <p:cNvSpPr txBox="1">
            <a:spLocks/>
          </p:cNvSpPr>
          <p:nvPr/>
        </p:nvSpPr>
        <p:spPr>
          <a:xfrm>
            <a:off x="4755467" y="874801"/>
            <a:ext cx="4372986" cy="34495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effectLst/>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effectLst/>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effectLst/>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pPr>
            <a:r>
              <a:rPr lang="en-US" sz="2000" b="1" dirty="0" smtClean="0"/>
              <a:t>Technology is shifting</a:t>
            </a:r>
            <a:endParaRPr lang="en-US" sz="2000" b="1" dirty="0"/>
          </a:p>
          <a:p>
            <a:pPr>
              <a:spcBef>
                <a:spcPts val="1200"/>
              </a:spcBef>
            </a:pPr>
            <a:r>
              <a:rPr lang="en-US" sz="2000" dirty="0" smtClean="0"/>
              <a:t>Plug-ins going away</a:t>
            </a:r>
          </a:p>
          <a:p>
            <a:pPr>
              <a:spcBef>
                <a:spcPts val="1200"/>
              </a:spcBef>
            </a:pPr>
            <a:r>
              <a:rPr lang="en-US" sz="2000" dirty="0" smtClean="0"/>
              <a:t>Mobile apps proliferate with customers &amp; </a:t>
            </a:r>
            <a:r>
              <a:rPr lang="en-US" sz="2000" dirty="0"/>
              <a:t>inside </a:t>
            </a:r>
            <a:r>
              <a:rPr lang="en-US" sz="2000" dirty="0" smtClean="0"/>
              <a:t>enterprise</a:t>
            </a:r>
          </a:p>
          <a:p>
            <a:pPr>
              <a:spcBef>
                <a:spcPts val="1200"/>
              </a:spcBef>
            </a:pPr>
            <a:r>
              <a:rPr lang="en-US" sz="2000" dirty="0" smtClean="0"/>
              <a:t>Context from Internet of Things</a:t>
            </a:r>
          </a:p>
          <a:p>
            <a:pPr>
              <a:spcBef>
                <a:spcPts val="1200"/>
              </a:spcBef>
            </a:pPr>
            <a:r>
              <a:rPr lang="en-US" sz="2000" dirty="0" smtClean="0"/>
              <a:t>WebRTC vs. </a:t>
            </a:r>
            <a:r>
              <a:rPr lang="en-US" sz="2000" dirty="0"/>
              <a:t>l</a:t>
            </a:r>
            <a:r>
              <a:rPr lang="en-US" sz="2000" dirty="0" smtClean="0"/>
              <a:t>egacy UC &amp; </a:t>
            </a:r>
            <a:r>
              <a:rPr lang="en-US" sz="2000" dirty="0"/>
              <a:t>contact </a:t>
            </a:r>
            <a:r>
              <a:rPr lang="en-US" sz="2000" dirty="0" smtClean="0"/>
              <a:t>center systems</a:t>
            </a:r>
            <a:endParaRPr lang="en-US" sz="2000" dirty="0"/>
          </a:p>
        </p:txBody>
      </p:sp>
      <p:cxnSp>
        <p:nvCxnSpPr>
          <p:cNvPr id="12" name="Straight Connector 11"/>
          <p:cNvCxnSpPr/>
          <p:nvPr/>
        </p:nvCxnSpPr>
        <p:spPr>
          <a:xfrm>
            <a:off x="4572000" y="1179454"/>
            <a:ext cx="0" cy="297180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13" name="Rounded Rectangle 12"/>
          <p:cNvSpPr/>
          <p:nvPr/>
        </p:nvSpPr>
        <p:spPr>
          <a:xfrm>
            <a:off x="182032" y="4301490"/>
            <a:ext cx="8807027" cy="384810"/>
          </a:xfrm>
          <a:prstGeom prst="roundRect">
            <a:avLst>
              <a:gd name="adj" fmla="val 1246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smtClean="0">
                <a:solidFill>
                  <a:srgbClr val="FFFFFF"/>
                </a:solidFill>
                <a:cs typeface="Calibri"/>
              </a:rPr>
              <a:t>In 10 years, a majority of interactions will migrate to in-app</a:t>
            </a:r>
          </a:p>
        </p:txBody>
      </p:sp>
    </p:spTree>
    <p:extLst>
      <p:ext uri="{BB962C8B-B14F-4D97-AF65-F5344CB8AC3E}">
        <p14:creationId xmlns:p14="http://schemas.microsoft.com/office/powerpoint/2010/main" val="120272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solidFill>
                  <a:schemeClr val="bg1"/>
                </a:solidFill>
              </a:rPr>
              <a:t>CaféX Communications Confidential © 2014 – All Rights Reserved. </a:t>
            </a:r>
            <a:endParaRPr lang="en-US" dirty="0">
              <a:solidFill>
                <a:schemeClr val="bg1"/>
              </a:solidFill>
            </a:endParaRPr>
          </a:p>
        </p:txBody>
      </p:sp>
      <p:sp>
        <p:nvSpPr>
          <p:cNvPr id="3" name="Slide Number Placeholder 2"/>
          <p:cNvSpPr>
            <a:spLocks noGrp="1"/>
          </p:cNvSpPr>
          <p:nvPr>
            <p:ph type="sldNum" sz="quarter" idx="12"/>
          </p:nvPr>
        </p:nvSpPr>
        <p:spPr>
          <a:xfrm>
            <a:off x="7218819" y="4902868"/>
            <a:ext cx="1925181" cy="247094"/>
          </a:xfrm>
        </p:spPr>
        <p:txBody>
          <a:bodyPr/>
          <a:lstStyle/>
          <a:p>
            <a:fld id="{0431C951-9D62-474D-B35D-66AB940D3B2F}" type="slidenum">
              <a:rPr lang="en-US" sz="1000" smtClean="0">
                <a:solidFill>
                  <a:srgbClr val="FFFFFF"/>
                </a:solidFill>
              </a:rPr>
              <a:t>70</a:t>
            </a:fld>
            <a:endParaRPr lang="en-US" sz="1000" dirty="0">
              <a:solidFill>
                <a:srgbClr val="FFFFFF"/>
              </a:solidFill>
            </a:endParaRPr>
          </a:p>
        </p:txBody>
      </p:sp>
      <p:sp>
        <p:nvSpPr>
          <p:cNvPr id="4" name="Title 3"/>
          <p:cNvSpPr>
            <a:spLocks noGrp="1"/>
          </p:cNvSpPr>
          <p:nvPr>
            <p:ph type="title"/>
          </p:nvPr>
        </p:nvSpPr>
        <p:spPr/>
        <p:txBody>
          <a:bodyPr/>
          <a:lstStyle/>
          <a:p>
            <a:r>
              <a:rPr lang="en-US" dirty="0" smtClean="0"/>
              <a:t>Fusion Trials Environment</a:t>
            </a:r>
            <a:endParaRPr lang="en-US" dirty="0"/>
          </a:p>
        </p:txBody>
      </p:sp>
      <p:sp>
        <p:nvSpPr>
          <p:cNvPr id="8" name="Text Placeholder 7"/>
          <p:cNvSpPr>
            <a:spLocks noGrp="1"/>
          </p:cNvSpPr>
          <p:nvPr>
            <p:ph type="body" idx="1"/>
          </p:nvPr>
        </p:nvSpPr>
        <p:spPr>
          <a:xfrm>
            <a:off x="164488" y="847582"/>
            <a:ext cx="8229599" cy="479822"/>
          </a:xfrm>
        </p:spPr>
        <p:txBody>
          <a:bodyPr/>
          <a:lstStyle/>
          <a:p>
            <a:r>
              <a:rPr lang="en-US" dirty="0" smtClean="0"/>
              <a:t>Installable on development systems</a:t>
            </a:r>
            <a:endParaRPr lang="en-US" dirty="0"/>
          </a:p>
        </p:txBody>
      </p:sp>
      <p:sp>
        <p:nvSpPr>
          <p:cNvPr id="15" name="Content Placeholder 14"/>
          <p:cNvSpPr>
            <a:spLocks noGrp="1"/>
          </p:cNvSpPr>
          <p:nvPr>
            <p:ph sz="half" idx="2"/>
          </p:nvPr>
        </p:nvSpPr>
        <p:spPr>
          <a:xfrm>
            <a:off x="164487" y="1368287"/>
            <a:ext cx="5087330" cy="3320688"/>
          </a:xfrm>
        </p:spPr>
        <p:txBody>
          <a:bodyPr>
            <a:noAutofit/>
          </a:bodyPr>
          <a:lstStyle/>
          <a:p>
            <a:r>
              <a:rPr lang="en-US" sz="1800" dirty="0" smtClean="0"/>
              <a:t>Complete access to </a:t>
            </a:r>
          </a:p>
          <a:p>
            <a:pPr lvl="1"/>
            <a:r>
              <a:rPr lang="en-US" sz="1400" dirty="0" smtClean="0"/>
              <a:t>Client SDK (WebRTC, iOS &amp; Android)</a:t>
            </a:r>
          </a:p>
          <a:p>
            <a:pPr lvl="1"/>
            <a:r>
              <a:rPr lang="en-US" sz="1400" dirty="0" smtClean="0"/>
              <a:t>Sample code</a:t>
            </a:r>
          </a:p>
          <a:p>
            <a:r>
              <a:rPr lang="en-US" sz="1800" dirty="0" smtClean="0"/>
              <a:t>Supports OSX &amp; Linux</a:t>
            </a:r>
          </a:p>
          <a:p>
            <a:r>
              <a:rPr lang="en-US" sz="1800" dirty="0" smtClean="0"/>
              <a:t>Includes*:</a:t>
            </a:r>
          </a:p>
          <a:p>
            <a:pPr lvl="1"/>
            <a:r>
              <a:rPr lang="en-US" sz="1400" dirty="0" smtClean="0"/>
              <a:t>Fusion Web Gateway</a:t>
            </a:r>
          </a:p>
          <a:p>
            <a:pPr lvl="1"/>
            <a:r>
              <a:rPr lang="en-US" sz="1400" dirty="0" smtClean="0"/>
              <a:t>Fusion Media Broker</a:t>
            </a:r>
          </a:p>
          <a:p>
            <a:pPr lvl="1"/>
            <a:r>
              <a:rPr lang="en-US" sz="1400" dirty="0" smtClean="0"/>
              <a:t>Fusion Palettes </a:t>
            </a:r>
          </a:p>
          <a:p>
            <a:pPr lvl="1"/>
            <a:r>
              <a:rPr lang="en-US" sz="1400" dirty="0" smtClean="0"/>
              <a:t>Client SDK for Web</a:t>
            </a:r>
          </a:p>
          <a:p>
            <a:pPr lvl="1"/>
            <a:r>
              <a:rPr lang="en-US" sz="1400" dirty="0" smtClean="0"/>
              <a:t>Client SDK for iOS (Objective C)</a:t>
            </a:r>
          </a:p>
          <a:p>
            <a:pPr lvl="1"/>
            <a:r>
              <a:rPr lang="en-US" sz="1400" dirty="0" smtClean="0"/>
              <a:t>Client SDK for Android (Java)</a:t>
            </a:r>
          </a:p>
          <a:p>
            <a:r>
              <a:rPr lang="en-US" sz="1800" dirty="0" smtClean="0"/>
              <a:t>Eclipse or Apple </a:t>
            </a:r>
            <a:r>
              <a:rPr lang="en-US" sz="1800" dirty="0" err="1" smtClean="0"/>
              <a:t>Xcode</a:t>
            </a:r>
            <a:endParaRPr lang="en-US" sz="1800" dirty="0"/>
          </a:p>
        </p:txBody>
      </p:sp>
      <p:pic>
        <p:nvPicPr>
          <p:cNvPr id="11" name="Picture 10"/>
          <p:cNvPicPr>
            <a:picLocks noChangeAspect="1"/>
          </p:cNvPicPr>
          <p:nvPr/>
        </p:nvPicPr>
        <p:blipFill>
          <a:blip r:embed="rId3"/>
          <a:stretch>
            <a:fillRect/>
          </a:stretch>
        </p:blipFill>
        <p:spPr>
          <a:xfrm>
            <a:off x="4702299" y="1612262"/>
            <a:ext cx="4112966" cy="3058583"/>
          </a:xfrm>
          <a:prstGeom prst="rect">
            <a:avLst/>
          </a:prstGeom>
        </p:spPr>
      </p:pic>
      <p:pic>
        <p:nvPicPr>
          <p:cNvPr id="5" name="Picture 4"/>
          <p:cNvPicPr>
            <a:picLocks noChangeAspect="1"/>
          </p:cNvPicPr>
          <p:nvPr/>
        </p:nvPicPr>
        <p:blipFill>
          <a:blip r:embed="rId4"/>
          <a:stretch>
            <a:fillRect/>
          </a:stretch>
        </p:blipFill>
        <p:spPr>
          <a:xfrm>
            <a:off x="4006567" y="1280701"/>
            <a:ext cx="2417911" cy="3018367"/>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46079" y="1112277"/>
            <a:ext cx="742583" cy="762474"/>
          </a:xfrm>
          <a:prstGeom prst="rect">
            <a:avLst/>
          </a:prstGeom>
        </p:spPr>
      </p:pic>
    </p:spTree>
    <p:extLst>
      <p:ext uri="{BB962C8B-B14F-4D97-AF65-F5344CB8AC3E}">
        <p14:creationId xmlns:p14="http://schemas.microsoft.com/office/powerpoint/2010/main" val="412240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3750" y="1820333"/>
            <a:ext cx="7778750" cy="769441"/>
          </a:xfrm>
          <a:prstGeom prst="rect">
            <a:avLst/>
          </a:prstGeom>
          <a:noFill/>
        </p:spPr>
        <p:txBody>
          <a:bodyPr wrap="square" rtlCol="0">
            <a:spAutoFit/>
          </a:bodyPr>
          <a:lstStyle/>
          <a:p>
            <a:r>
              <a:rPr lang="en-US" sz="4400" b="1" dirty="0" smtClean="0">
                <a:solidFill>
                  <a:schemeClr val="bg1"/>
                </a:solidFill>
              </a:rPr>
              <a:t>Product Comparisons</a:t>
            </a:r>
            <a:endParaRPr lang="en-US" sz="4400" b="1" dirty="0">
              <a:solidFill>
                <a:schemeClr val="bg1"/>
              </a:solidFill>
            </a:endParaRPr>
          </a:p>
        </p:txBody>
      </p:sp>
    </p:spTree>
    <p:extLst>
      <p:ext uri="{BB962C8B-B14F-4D97-AF65-F5344CB8AC3E}">
        <p14:creationId xmlns:p14="http://schemas.microsoft.com/office/powerpoint/2010/main" val="332337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solidFill>
                  <a:schemeClr val="bg1"/>
                </a:solidFill>
              </a:rPr>
              <a:t>CaféX Communications Confidential © 2014 – All Rights Reserved. </a:t>
            </a:r>
            <a:endParaRPr lang="en-US" dirty="0">
              <a:solidFill>
                <a:schemeClr val="bg1"/>
              </a:solidFill>
            </a:endParaRPr>
          </a:p>
        </p:txBody>
      </p:sp>
      <p:sp>
        <p:nvSpPr>
          <p:cNvPr id="3" name="Slide Number Placeholder 2"/>
          <p:cNvSpPr>
            <a:spLocks noGrp="1"/>
          </p:cNvSpPr>
          <p:nvPr>
            <p:ph type="sldNum" sz="quarter" idx="12"/>
          </p:nvPr>
        </p:nvSpPr>
        <p:spPr/>
        <p:txBody>
          <a:bodyPr/>
          <a:lstStyle/>
          <a:p>
            <a:fld id="{0431C951-9D62-474D-B35D-66AB940D3B2F}" type="slidenum">
              <a:rPr lang="en-US" sz="1000" smtClean="0">
                <a:solidFill>
                  <a:srgbClr val="FFFFFF"/>
                </a:solidFill>
              </a:rPr>
              <a:t>72</a:t>
            </a:fld>
            <a:endParaRPr lang="en-US" sz="1000" dirty="0">
              <a:solidFill>
                <a:srgbClr val="FFFFFF"/>
              </a:solidFill>
            </a:endParaRPr>
          </a:p>
        </p:txBody>
      </p:sp>
      <p:sp>
        <p:nvSpPr>
          <p:cNvPr id="4" name="Title 3"/>
          <p:cNvSpPr>
            <a:spLocks noGrp="1"/>
          </p:cNvSpPr>
          <p:nvPr>
            <p:ph type="title"/>
          </p:nvPr>
        </p:nvSpPr>
        <p:spPr/>
        <p:txBody>
          <a:bodyPr/>
          <a:lstStyle/>
          <a:p>
            <a:r>
              <a:rPr lang="en-US" smtClean="0"/>
              <a:t>CaféX </a:t>
            </a:r>
            <a:r>
              <a:rPr lang="en-US"/>
              <a:t>h</a:t>
            </a:r>
            <a:r>
              <a:rPr lang="en-US" smtClean="0"/>
              <a:t>ighlights </a:t>
            </a:r>
            <a:r>
              <a:rPr lang="en-US" dirty="0" smtClean="0"/>
              <a:t>vs. Other Vendors</a:t>
            </a:r>
            <a:endParaRPr lang="en-US" dirty="0"/>
          </a:p>
        </p:txBody>
      </p:sp>
      <p:sp>
        <p:nvSpPr>
          <p:cNvPr id="9" name="Content Placeholder 8"/>
          <p:cNvSpPr>
            <a:spLocks noGrp="1"/>
          </p:cNvSpPr>
          <p:nvPr>
            <p:ph sz="half" idx="2"/>
          </p:nvPr>
        </p:nvSpPr>
        <p:spPr>
          <a:xfrm>
            <a:off x="457199" y="742950"/>
            <a:ext cx="7818447" cy="2963466"/>
          </a:xfrm>
        </p:spPr>
        <p:txBody>
          <a:bodyPr>
            <a:noAutofit/>
          </a:bodyPr>
          <a:lstStyle/>
          <a:p>
            <a:pPr marL="231775" indent="-231775">
              <a:spcBef>
                <a:spcPts val="600"/>
              </a:spcBef>
            </a:pPr>
            <a:r>
              <a:rPr lang="en-US" sz="2000" dirty="0" smtClean="0"/>
              <a:t>Support for WebRTC &amp; non-WebRTC browsers (IE &amp; Safari)</a:t>
            </a:r>
          </a:p>
          <a:p>
            <a:pPr marL="231775" indent="-231775">
              <a:spcBef>
                <a:spcPts val="600"/>
              </a:spcBef>
            </a:pPr>
            <a:r>
              <a:rPr lang="en-US" sz="2000" dirty="0" smtClean="0"/>
              <a:t>Mobile SDK for iOS &amp; Android</a:t>
            </a:r>
          </a:p>
          <a:p>
            <a:pPr marL="231775" indent="-231775">
              <a:spcBef>
                <a:spcPts val="600"/>
              </a:spcBef>
            </a:pPr>
            <a:r>
              <a:rPr lang="en-US" sz="2000" dirty="0" smtClean="0"/>
              <a:t>Easily handles impaired network conditions</a:t>
            </a:r>
          </a:p>
          <a:p>
            <a:pPr marL="231775" indent="-231775">
              <a:spcBef>
                <a:spcPts val="600"/>
              </a:spcBef>
            </a:pPr>
            <a:r>
              <a:rPr lang="en-US" sz="2000" dirty="0" smtClean="0"/>
              <a:t>Stronger media support</a:t>
            </a:r>
          </a:p>
          <a:p>
            <a:pPr marL="631825" lvl="1" indent="-231775">
              <a:spcBef>
                <a:spcPts val="600"/>
              </a:spcBef>
            </a:pPr>
            <a:r>
              <a:rPr lang="en-US" sz="1600" dirty="0" smtClean="0"/>
              <a:t>Opus HD audio support &amp; transcoding</a:t>
            </a:r>
          </a:p>
          <a:p>
            <a:pPr marL="631825" lvl="1" indent="-231775">
              <a:spcBef>
                <a:spcPts val="600"/>
              </a:spcBef>
            </a:pPr>
            <a:r>
              <a:rPr lang="en-US" sz="1600" dirty="0" smtClean="0"/>
              <a:t>H.264 &amp; VP8 video support in clients</a:t>
            </a:r>
          </a:p>
          <a:p>
            <a:pPr marL="631825" lvl="1" indent="-231775">
              <a:spcBef>
                <a:spcPts val="600"/>
              </a:spcBef>
            </a:pPr>
            <a:r>
              <a:rPr lang="en-US" sz="1600" dirty="0" smtClean="0"/>
              <a:t>H.264 to VP8 video transcoding</a:t>
            </a:r>
          </a:p>
          <a:p>
            <a:pPr marL="231775" indent="-231775">
              <a:spcBef>
                <a:spcPts val="600"/>
              </a:spcBef>
            </a:pPr>
            <a:r>
              <a:rPr lang="en-US" sz="2000" dirty="0" smtClean="0"/>
              <a:t>Simple architecture</a:t>
            </a:r>
          </a:p>
          <a:p>
            <a:pPr marL="631825" lvl="1" indent="-231775">
              <a:spcBef>
                <a:spcPts val="600"/>
              </a:spcBef>
            </a:pPr>
            <a:r>
              <a:rPr lang="en-US" sz="1600" dirty="0" smtClean="0"/>
              <a:t>CaféX Live Assist = (1</a:t>
            </a:r>
            <a:r>
              <a:rPr lang="en-US" sz="1600" dirty="0"/>
              <a:t>) </a:t>
            </a:r>
            <a:r>
              <a:rPr lang="en-US" sz="1600" dirty="0" err="1"/>
              <a:t>Genesys</a:t>
            </a:r>
            <a:r>
              <a:rPr lang="en-US" sz="1600" dirty="0"/>
              <a:t> WebRTC </a:t>
            </a:r>
            <a:r>
              <a:rPr lang="en-US" sz="1600" dirty="0" smtClean="0"/>
              <a:t>Service + (2) </a:t>
            </a:r>
            <a:r>
              <a:rPr lang="en-US" sz="1600" dirty="0" err="1" smtClean="0"/>
              <a:t>Genesys</a:t>
            </a:r>
            <a:r>
              <a:rPr lang="en-US" sz="1600" dirty="0" smtClean="0"/>
              <a:t> </a:t>
            </a:r>
            <a:r>
              <a:rPr lang="en-US" sz="1600" dirty="0"/>
              <a:t>SIP Server </a:t>
            </a:r>
            <a:r>
              <a:rPr lang="en-US" sz="1600" dirty="0" smtClean="0"/>
              <a:t>8.1 + (3) </a:t>
            </a:r>
            <a:r>
              <a:rPr lang="en-US" sz="1600" dirty="0" err="1" smtClean="0"/>
              <a:t>Genesys</a:t>
            </a:r>
            <a:r>
              <a:rPr lang="en-US" sz="1600" dirty="0" smtClean="0"/>
              <a:t> </a:t>
            </a:r>
            <a:r>
              <a:rPr lang="en-US" sz="1600" dirty="0"/>
              <a:t>Management </a:t>
            </a:r>
            <a:r>
              <a:rPr lang="en-US" sz="1600" dirty="0" smtClean="0"/>
              <a:t>Framework</a:t>
            </a:r>
            <a:r>
              <a:rPr lang="en-US" sz="1600" dirty="0"/>
              <a:t> </a:t>
            </a:r>
            <a:r>
              <a:rPr lang="en-US" sz="1600" dirty="0" smtClean="0"/>
              <a:t>+ (4) </a:t>
            </a:r>
            <a:r>
              <a:rPr lang="en-US" sz="1600" dirty="0" err="1" smtClean="0"/>
              <a:t>Genesys</a:t>
            </a:r>
            <a:r>
              <a:rPr lang="en-US" sz="1600" dirty="0" smtClean="0"/>
              <a:t> </a:t>
            </a:r>
            <a:r>
              <a:rPr lang="en-US" sz="1600" dirty="0"/>
              <a:t>Configuration </a:t>
            </a:r>
            <a:r>
              <a:rPr lang="en-US" sz="1600" dirty="0" smtClean="0"/>
              <a:t>Server + (5) </a:t>
            </a:r>
            <a:r>
              <a:rPr lang="en-US" sz="1600" dirty="0" err="1" smtClean="0"/>
              <a:t>Genesys</a:t>
            </a:r>
            <a:r>
              <a:rPr lang="en-US" sz="1600" dirty="0" smtClean="0"/>
              <a:t> Co-browsing</a:t>
            </a:r>
          </a:p>
          <a:p>
            <a:pPr marL="231775" indent="-231775">
              <a:spcBef>
                <a:spcPts val="600"/>
              </a:spcBef>
            </a:pPr>
            <a:r>
              <a:rPr lang="en-US" sz="2000" dirty="0"/>
              <a:t>D</a:t>
            </a:r>
            <a:r>
              <a:rPr lang="en-US" sz="2000" dirty="0" smtClean="0"/>
              <a:t>eveloper resources to get up and running quickly</a:t>
            </a:r>
          </a:p>
        </p:txBody>
      </p:sp>
    </p:spTree>
    <p:extLst>
      <p:ext uri="{BB962C8B-B14F-4D97-AF65-F5344CB8AC3E}">
        <p14:creationId xmlns:p14="http://schemas.microsoft.com/office/powerpoint/2010/main" val="408964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WebRTC Gateway Comparisons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571246809"/>
              </p:ext>
            </p:extLst>
          </p:nvPr>
        </p:nvGraphicFramePr>
        <p:xfrm>
          <a:off x="304800" y="971550"/>
          <a:ext cx="8401797" cy="3528509"/>
        </p:xfrm>
        <a:graphic>
          <a:graphicData uri="http://schemas.openxmlformats.org/drawingml/2006/table">
            <a:tbl>
              <a:tblPr firstRow="1" bandRow="1">
                <a:tableStyleId>{5C22544A-7EE6-4342-B048-85BDC9FD1C3A}</a:tableStyleId>
              </a:tblPr>
              <a:tblGrid>
                <a:gridCol w="3557749"/>
                <a:gridCol w="914400"/>
                <a:gridCol w="982412"/>
                <a:gridCol w="982412"/>
                <a:gridCol w="982412"/>
                <a:gridCol w="982412"/>
              </a:tblGrid>
              <a:tr h="41954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WebRTC Browser Support</a:t>
                      </a:r>
                    </a:p>
                  </a:txBody>
                  <a:tcPr/>
                </a:tc>
                <a:tc>
                  <a:txBody>
                    <a:bodyPr/>
                    <a:lstStyle/>
                    <a:p>
                      <a:pPr algn="ctr"/>
                      <a:r>
                        <a:rPr lang="en-US" dirty="0" smtClean="0"/>
                        <a:t>CaféX</a:t>
                      </a:r>
                      <a:endParaRPr lang="en-US" dirty="0"/>
                    </a:p>
                  </a:txBody>
                  <a:tcPr/>
                </a:tc>
                <a:tc>
                  <a:txBody>
                    <a:bodyPr/>
                    <a:lstStyle/>
                    <a:p>
                      <a:pPr algn="ctr"/>
                      <a:r>
                        <a:rPr lang="en-US" dirty="0" smtClean="0"/>
                        <a:t>Oracle</a:t>
                      </a:r>
                    </a:p>
                    <a:p>
                      <a:pPr algn="ctr"/>
                      <a:r>
                        <a:rPr lang="en-US" sz="1200" dirty="0" err="1" smtClean="0"/>
                        <a:t>AcmePacket</a:t>
                      </a:r>
                      <a:endParaRPr lang="en-US" sz="12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err="1" smtClean="0"/>
                        <a:t>Genesys</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err="1" smtClean="0"/>
                        <a:t>Vidyo</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err="1" smtClean="0"/>
                        <a:t>AddLive</a:t>
                      </a:r>
                      <a:endParaRPr lang="en-US" dirty="0" smtClean="0"/>
                    </a:p>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err="1" smtClean="0"/>
                        <a:t>Snapchat</a:t>
                      </a:r>
                      <a:endParaRPr lang="en-US" sz="1200" dirty="0" smtClean="0"/>
                    </a:p>
                  </a:txBody>
                  <a:tcPr/>
                </a:tc>
              </a:tr>
              <a:tr h="270592">
                <a:tc>
                  <a:txBody>
                    <a:bodyPr/>
                    <a:lstStyle/>
                    <a:p>
                      <a:pPr lvl="1"/>
                      <a:r>
                        <a:rPr lang="en-US" dirty="0" smtClean="0"/>
                        <a:t>Google Chrome</a:t>
                      </a:r>
                      <a:endParaRPr lang="en-US" dirty="0"/>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r>
                        <a:rPr lang="en-US" sz="1800" b="1" dirty="0" smtClean="0">
                          <a:solidFill>
                            <a:srgbClr val="408000"/>
                          </a:solidFill>
                          <a:latin typeface="Arial"/>
                          <a:ea typeface="Wingdings"/>
                          <a:cs typeface="Arial"/>
                          <a:sym typeface="Wingdings"/>
                        </a:rPr>
                        <a:t>*</a:t>
                      </a:r>
                      <a:endParaRPr lang="en-US" sz="1800" b="1" dirty="0" smtClean="0">
                        <a:solidFill>
                          <a:srgbClr val="408000"/>
                        </a:solidFill>
                      </a:endParaRPr>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accent3">
                        <a:lumMod val="40000"/>
                        <a:lumOff val="60000"/>
                      </a:schemeClr>
                    </a:solidFill>
                  </a:tcPr>
                </a:tc>
              </a:tr>
              <a:tr h="183814">
                <a:tc>
                  <a:txBody>
                    <a:bodyPr/>
                    <a:lstStyle/>
                    <a:p>
                      <a:pPr lvl="1"/>
                      <a:r>
                        <a:rPr lang="en-US" dirty="0" smtClean="0"/>
                        <a:t>Mozilla</a:t>
                      </a:r>
                      <a:r>
                        <a:rPr lang="en-US" baseline="0" dirty="0" smtClean="0"/>
                        <a:t> Firefox</a:t>
                      </a:r>
                      <a:endParaRPr lang="en-US" dirty="0"/>
                    </a:p>
                  </a:txBody>
                  <a:tcPr>
                    <a:solidFill>
                      <a:schemeClr val="bg1">
                        <a:lumMod val="9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bg1">
                        <a:lumMod val="9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bg1">
                        <a:lumMod val="9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bg1">
                        <a:lumMod val="9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r>
                        <a:rPr lang="en-US" sz="1800" b="1" dirty="0" smtClean="0">
                          <a:solidFill>
                            <a:srgbClr val="408000"/>
                          </a:solidFill>
                          <a:latin typeface="Arial"/>
                          <a:ea typeface="Wingdings"/>
                          <a:cs typeface="Arial"/>
                          <a:sym typeface="Wingdings"/>
                        </a:rPr>
                        <a:t>*</a:t>
                      </a:r>
                      <a:endParaRPr lang="en-US" sz="1800" b="1" dirty="0" smtClean="0">
                        <a:solidFill>
                          <a:srgbClr val="408000"/>
                        </a:solidFill>
                      </a:endParaRPr>
                    </a:p>
                  </a:txBody>
                  <a:tcPr>
                    <a:solidFill>
                      <a:schemeClr val="bg1">
                        <a:lumMod val="9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bg1">
                        <a:lumMod val="95000"/>
                      </a:schemeClr>
                    </a:solidFill>
                  </a:tcPr>
                </a:tc>
              </a:tr>
              <a:tr h="225048">
                <a:tc>
                  <a:txBody>
                    <a:bodyPr/>
                    <a:lstStyle/>
                    <a:p>
                      <a:pPr lvl="1"/>
                      <a:r>
                        <a:rPr lang="en-US" dirty="0" smtClean="0"/>
                        <a:t>Opera</a:t>
                      </a:r>
                      <a:endParaRPr lang="en-US" dirty="0"/>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r>
                        <a:rPr lang="en-US" sz="1800" b="1" dirty="0" smtClean="0">
                          <a:solidFill>
                            <a:srgbClr val="408000"/>
                          </a:solidFill>
                          <a:latin typeface="Arial"/>
                          <a:ea typeface="Wingdings"/>
                          <a:cs typeface="Arial"/>
                          <a:sym typeface="Wingdings"/>
                        </a:rPr>
                        <a:t>*</a:t>
                      </a:r>
                      <a:endParaRPr lang="en-US" sz="1800" b="1" dirty="0" smtClean="0">
                        <a:solidFill>
                          <a:srgbClr val="408000"/>
                        </a:solidFill>
                      </a:endParaRPr>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accent3">
                        <a:lumMod val="40000"/>
                        <a:lumOff val="60000"/>
                      </a:schemeClr>
                    </a:solidFill>
                  </a:tcPr>
                </a:tc>
              </a:tr>
              <a:tr h="419549">
                <a:tc>
                  <a:txBody>
                    <a:bodyPr/>
                    <a:lstStyle/>
                    <a:p>
                      <a:pPr lvl="1"/>
                      <a:r>
                        <a:rPr lang="en-US" dirty="0" smtClean="0"/>
                        <a:t>Internet Explorer</a:t>
                      </a:r>
                      <a:r>
                        <a:rPr lang="en-US" baseline="0" dirty="0" smtClean="0"/>
                        <a:t> (v8 +)</a:t>
                      </a:r>
                      <a:endParaRPr lang="en-US" dirty="0"/>
                    </a:p>
                  </a:txBody>
                  <a:tcPr>
                    <a:solidFill>
                      <a:schemeClr val="bg1">
                        <a:lumMod val="9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r>
                        <a:rPr lang="en-US" sz="1800" b="1" dirty="0" smtClean="0">
                          <a:solidFill>
                            <a:srgbClr val="408000"/>
                          </a:solidFill>
                          <a:latin typeface="Arial"/>
                          <a:ea typeface="Wingdings"/>
                          <a:cs typeface="Arial"/>
                          <a:sym typeface="Wingdings"/>
                        </a:rPr>
                        <a:t>*</a:t>
                      </a:r>
                      <a:endParaRPr lang="en-US" sz="1800" b="1" dirty="0" smtClean="0">
                        <a:solidFill>
                          <a:srgbClr val="408000"/>
                        </a:solidFill>
                      </a:endParaRPr>
                    </a:p>
                  </a:txBody>
                  <a:tcPr>
                    <a:solidFill>
                      <a:schemeClr val="bg1">
                        <a:lumMod val="95000"/>
                      </a:schemeClr>
                    </a:solidFill>
                  </a:tcPr>
                </a:tc>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X</a:t>
                      </a:r>
                      <a:endParaRPr lang="en-US" sz="1800" dirty="0" smtClean="0"/>
                    </a:p>
                  </a:txBody>
                  <a:tcPr>
                    <a:solidFill>
                      <a:schemeClr val="bg1">
                        <a:lumMod val="95000"/>
                      </a:schemeClr>
                    </a:solidFill>
                  </a:tcPr>
                </a:tc>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X</a:t>
                      </a:r>
                      <a:endParaRPr lang="en-US" sz="1800" dirty="0" smtClean="0"/>
                    </a:p>
                  </a:txBody>
                  <a:tcPr>
                    <a:solidFill>
                      <a:schemeClr val="bg1">
                        <a:lumMod val="9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r>
                        <a:rPr lang="en-US" sz="1800" b="1" dirty="0" smtClean="0">
                          <a:solidFill>
                            <a:srgbClr val="408000"/>
                          </a:solidFill>
                          <a:latin typeface="Arial"/>
                          <a:ea typeface="Wingdings"/>
                          <a:cs typeface="Arial"/>
                          <a:sym typeface="Wingdings"/>
                        </a:rPr>
                        <a:t>*</a:t>
                      </a:r>
                      <a:endParaRPr lang="en-US" sz="1800" b="1" dirty="0" smtClean="0">
                        <a:solidFill>
                          <a:srgbClr val="408000"/>
                        </a:solidFill>
                      </a:endParaRPr>
                    </a:p>
                  </a:txBody>
                  <a:tcPr>
                    <a:solidFill>
                      <a:schemeClr val="bg1">
                        <a:lumMod val="9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r>
                        <a:rPr lang="en-US" sz="1800" b="1" dirty="0" smtClean="0">
                          <a:solidFill>
                            <a:srgbClr val="408000"/>
                          </a:solidFill>
                          <a:latin typeface="Arial"/>
                          <a:ea typeface="Wingdings"/>
                          <a:cs typeface="Arial"/>
                          <a:sym typeface="Wingdings"/>
                        </a:rPr>
                        <a:t>*</a:t>
                      </a:r>
                      <a:endParaRPr lang="en-US" sz="1800" b="1" dirty="0" smtClean="0">
                        <a:solidFill>
                          <a:srgbClr val="408000"/>
                        </a:solidFill>
                      </a:endParaRPr>
                    </a:p>
                  </a:txBody>
                  <a:tcPr>
                    <a:solidFill>
                      <a:schemeClr val="bg1">
                        <a:lumMod val="95000"/>
                      </a:schemeClr>
                    </a:solidFill>
                  </a:tcPr>
                </a:tc>
              </a:tr>
              <a:tr h="279360">
                <a:tc>
                  <a: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smtClean="0"/>
                        <a:t>Apple Safari </a:t>
                      </a:r>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r>
                        <a:rPr lang="en-US" sz="1800" b="1" dirty="0" smtClean="0">
                          <a:solidFill>
                            <a:srgbClr val="408000"/>
                          </a:solidFill>
                          <a:latin typeface="Arial"/>
                          <a:ea typeface="Wingdings"/>
                          <a:cs typeface="Arial"/>
                          <a:sym typeface="Wingdings"/>
                        </a:rPr>
                        <a:t>*</a:t>
                      </a:r>
                      <a:endParaRPr lang="en-US" sz="1800" b="1" dirty="0" smtClean="0">
                        <a:solidFill>
                          <a:srgbClr val="408000"/>
                        </a:solidFill>
                      </a:endParaRPr>
                    </a:p>
                  </a:txBody>
                  <a:tcPr>
                    <a:solidFill>
                      <a:schemeClr val="accent3">
                        <a:lumMod val="40000"/>
                        <a:lumOff val="60000"/>
                      </a:schemeClr>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chemeClr val="accent3">
                        <a:lumMod val="40000"/>
                        <a:lumOff val="60000"/>
                      </a:schemeClr>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r>
                        <a:rPr lang="en-US" sz="1800" b="1" dirty="0" smtClean="0">
                          <a:solidFill>
                            <a:srgbClr val="408000"/>
                          </a:solidFill>
                          <a:latin typeface="Arial"/>
                          <a:ea typeface="Wingdings"/>
                          <a:cs typeface="Arial"/>
                          <a:sym typeface="Wingdings"/>
                        </a:rPr>
                        <a:t>*</a:t>
                      </a:r>
                      <a:endParaRPr lang="en-US" sz="1800" b="1" dirty="0" smtClean="0">
                        <a:solidFill>
                          <a:srgbClr val="408000"/>
                        </a:solidFill>
                      </a:endParaRPr>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r>
                        <a:rPr lang="en-US" sz="1800" b="1" dirty="0" smtClean="0">
                          <a:solidFill>
                            <a:srgbClr val="408000"/>
                          </a:solidFill>
                          <a:latin typeface="Arial"/>
                          <a:ea typeface="Wingdings"/>
                          <a:cs typeface="Arial"/>
                          <a:sym typeface="Wingdings"/>
                        </a:rPr>
                        <a:t>*</a:t>
                      </a:r>
                      <a:endParaRPr lang="en-US" sz="1800" b="1" dirty="0" smtClean="0">
                        <a:solidFill>
                          <a:srgbClr val="408000"/>
                        </a:solidFill>
                      </a:endParaRPr>
                    </a:p>
                  </a:txBody>
                  <a:tcPr>
                    <a:solidFill>
                      <a:schemeClr val="accent3">
                        <a:lumMod val="40000"/>
                        <a:lumOff val="60000"/>
                      </a:schemeClr>
                    </a:solidFill>
                  </a:tcPr>
                </a:tc>
              </a:tr>
              <a:tr h="2793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Mobile</a:t>
                      </a:r>
                      <a:r>
                        <a:rPr lang="en-US" baseline="0" dirty="0" smtClean="0">
                          <a:solidFill>
                            <a:schemeClr val="bg1"/>
                          </a:solidFill>
                        </a:rPr>
                        <a:t> SDK Support</a:t>
                      </a:r>
                      <a:endParaRPr lang="en-US" dirty="0" smtClean="0">
                        <a:solidFill>
                          <a:schemeClr val="bg1"/>
                        </a:solidFill>
                      </a:endParaRPr>
                    </a:p>
                  </a:txBody>
                  <a:tcPr>
                    <a:solidFill>
                      <a:schemeClr val="accent1"/>
                    </a:solidFill>
                  </a:tcPr>
                </a:tc>
                <a:tc>
                  <a:txBody>
                    <a:bodyPr/>
                    <a:lstStyle/>
                    <a:p>
                      <a:pPr algn="ctr"/>
                      <a:endParaRPr lang="en-US" dirty="0">
                        <a:solidFill>
                          <a:schemeClr val="bg1"/>
                        </a:solidFill>
                      </a:endParaRPr>
                    </a:p>
                  </a:txBody>
                  <a:tcPr>
                    <a:solidFill>
                      <a:schemeClr val="accent1"/>
                    </a:solidFill>
                  </a:tcPr>
                </a:tc>
                <a:tc>
                  <a:txBody>
                    <a:bodyPr/>
                    <a:lstStyle/>
                    <a:p>
                      <a:pPr algn="ctr"/>
                      <a:endParaRPr lang="en-US" b="1" dirty="0">
                        <a:solidFill>
                          <a:srgbClr val="FF0000"/>
                        </a:solidFill>
                      </a:endParaRPr>
                    </a:p>
                  </a:txBody>
                  <a:tcPr>
                    <a:solidFill>
                      <a:schemeClr val="accent1"/>
                    </a:solidFill>
                  </a:tcPr>
                </a:tc>
                <a:tc>
                  <a:txBody>
                    <a:bodyPr/>
                    <a:lstStyle/>
                    <a:p>
                      <a:pPr algn="ctr"/>
                      <a:endParaRPr lang="en-US" b="1" dirty="0">
                        <a:solidFill>
                          <a:srgbClr val="FF0000"/>
                        </a:solidFill>
                      </a:endParaRPr>
                    </a:p>
                  </a:txBody>
                  <a:tcPr>
                    <a:solidFill>
                      <a:schemeClr val="accent1"/>
                    </a:solidFill>
                  </a:tcPr>
                </a:tc>
                <a:tc>
                  <a:txBody>
                    <a:bodyPr/>
                    <a:lstStyle/>
                    <a:p>
                      <a:pPr algn="ctr"/>
                      <a:endParaRPr lang="en-US" b="1" dirty="0">
                        <a:solidFill>
                          <a:srgbClr val="FF0000"/>
                        </a:solidFill>
                      </a:endParaRPr>
                    </a:p>
                  </a:txBody>
                  <a:tcPr>
                    <a:solidFill>
                      <a:schemeClr val="accent1"/>
                    </a:solidFill>
                  </a:tcPr>
                </a:tc>
                <a:tc>
                  <a:txBody>
                    <a:bodyPr/>
                    <a:lstStyle/>
                    <a:p>
                      <a:pPr algn="ctr"/>
                      <a:endParaRPr lang="en-US" b="1" dirty="0">
                        <a:solidFill>
                          <a:srgbClr val="FF0000"/>
                        </a:solidFill>
                      </a:endParaRPr>
                    </a:p>
                  </a:txBody>
                  <a:tcPr>
                    <a:solidFill>
                      <a:schemeClr val="accent1"/>
                    </a:solidFill>
                  </a:tcPr>
                </a:tc>
              </a:tr>
              <a:tr h="279360">
                <a:tc>
                  <a:txBody>
                    <a:bodyPr/>
                    <a:lstStyle/>
                    <a:p>
                      <a:pPr lvl="1"/>
                      <a:r>
                        <a:rPr lang="en-US" dirty="0" smtClean="0"/>
                        <a:t>Apple iOS</a:t>
                      </a:r>
                      <a:r>
                        <a:rPr lang="en-US" baseline="0" dirty="0" smtClean="0"/>
                        <a:t> (iPhone, iPad, etc.)</a:t>
                      </a:r>
                      <a:endParaRPr lang="en-US" dirty="0"/>
                    </a:p>
                  </a:txBody>
                  <a:tcPr>
                    <a:solidFill>
                      <a:schemeClr val="bg1">
                        <a:lumMod val="9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bg1">
                        <a:lumMod val="95000"/>
                      </a:schemeClr>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chemeClr val="bg1">
                        <a:lumMod val="95000"/>
                      </a:schemeClr>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chemeClr val="bg1">
                        <a:lumMod val="9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bg1">
                        <a:lumMod val="9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bg1">
                        <a:lumMod val="95000"/>
                      </a:schemeClr>
                    </a:solidFill>
                  </a:tcPr>
                </a:tc>
              </a:tr>
              <a:tr h="279360">
                <a:tc>
                  <a:txBody>
                    <a:bodyPr/>
                    <a:lstStyle/>
                    <a:p>
                      <a:pPr lvl="1"/>
                      <a:r>
                        <a:rPr lang="en-US" dirty="0" smtClean="0"/>
                        <a:t>Android </a:t>
                      </a:r>
                      <a:r>
                        <a:rPr lang="en-US" baseline="0" dirty="0" smtClean="0"/>
                        <a:t>(Phone &amp; tablet)</a:t>
                      </a:r>
                      <a:endParaRPr lang="en-US" dirty="0"/>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accent3">
                        <a:lumMod val="40000"/>
                        <a:lumOff val="60000"/>
                      </a:schemeClr>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chemeClr val="accent3">
                        <a:lumMod val="40000"/>
                        <a:lumOff val="60000"/>
                      </a:schemeClr>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chemeClr val="accent3">
                        <a:lumMod val="40000"/>
                        <a:lumOff val="60000"/>
                      </a:schemeClr>
                    </a:solidFill>
                  </a:tcPr>
                </a:tc>
                <a:tc>
                  <a:txBody>
                    <a:bodyPr/>
                    <a:lstStyle/>
                    <a:p>
                      <a:pPr marL="0" marR="0" lvl="1" indent="0" algn="ctr" defTabSz="457200" rtl="0" eaLnBrk="1" fontAlgn="auto" latinLnBrk="0" hangingPunct="1">
                        <a:lnSpc>
                          <a:spcPct val="100000"/>
                        </a:lnSpc>
                        <a:spcBef>
                          <a:spcPts val="0"/>
                        </a:spcBef>
                        <a:spcAft>
                          <a:spcPts val="0"/>
                        </a:spcAft>
                        <a:buClrTx/>
                        <a:buSzTx/>
                        <a:buFont typeface="Wingdings" charset="0"/>
                        <a:buNone/>
                        <a:tabLst/>
                        <a:defRPr/>
                      </a:pPr>
                      <a:r>
                        <a:rPr lang="en-US" sz="1800" b="1" dirty="0" smtClean="0">
                          <a:solidFill>
                            <a:srgbClr val="408000"/>
                          </a:solidFill>
                          <a:latin typeface="Wingdings"/>
                          <a:ea typeface="Wingdings"/>
                          <a:cs typeface="Wingdings"/>
                          <a:sym typeface="Wingdings"/>
                        </a:rPr>
                        <a:t></a:t>
                      </a:r>
                      <a:r>
                        <a:rPr lang="en-US" sz="1800" b="1" baseline="0" dirty="0" smtClean="0">
                          <a:solidFill>
                            <a:srgbClr val="408000"/>
                          </a:solidFill>
                          <a:latin typeface="+mn-lt"/>
                          <a:ea typeface="+mn-ea"/>
                          <a:cs typeface="+mn-cs"/>
                          <a:sym typeface="Wingdings"/>
                        </a:rPr>
                        <a:t> </a:t>
                      </a:r>
                      <a:endParaRPr lang="en-US" sz="1800" dirty="0" smtClean="0"/>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accent3">
                        <a:lumMod val="40000"/>
                        <a:lumOff val="60000"/>
                      </a:schemeClr>
                    </a:solidFill>
                  </a:tcPr>
                </a:tc>
              </a:tr>
            </a:tbl>
          </a:graphicData>
        </a:graphic>
      </p:graphicFrame>
      <p:sp>
        <p:nvSpPr>
          <p:cNvPr id="4" name="Rectangle 3"/>
          <p:cNvSpPr/>
          <p:nvPr/>
        </p:nvSpPr>
        <p:spPr>
          <a:xfrm>
            <a:off x="8097061" y="4629150"/>
            <a:ext cx="1014145" cy="276999"/>
          </a:xfrm>
          <a:prstGeom prst="rect">
            <a:avLst/>
          </a:prstGeom>
        </p:spPr>
        <p:txBody>
          <a:bodyPr wrap="none">
            <a:spAutoFit/>
          </a:bodyPr>
          <a:lstStyle/>
          <a:p>
            <a:pPr algn="ctr" defTabSz="457200">
              <a:defRPr/>
            </a:pPr>
            <a:r>
              <a:rPr lang="en-US" sz="1200" b="1" dirty="0" smtClean="0">
                <a:solidFill>
                  <a:srgbClr val="408000"/>
                </a:solidFill>
                <a:latin typeface="Arial"/>
                <a:ea typeface="Wingdings"/>
                <a:cs typeface="Arial"/>
                <a:sym typeface="Wingdings"/>
              </a:rPr>
              <a:t>* </a:t>
            </a:r>
            <a:r>
              <a:rPr lang="en-US" sz="1200" b="1" dirty="0" smtClean="0">
                <a:solidFill>
                  <a:srgbClr val="000000"/>
                </a:solidFill>
                <a:latin typeface="Arial"/>
                <a:ea typeface="Wingdings"/>
                <a:cs typeface="Arial"/>
                <a:sym typeface="Wingdings"/>
              </a:rPr>
              <a:t>via Plugin</a:t>
            </a:r>
            <a:endParaRPr lang="en-US" sz="1200" b="1" dirty="0">
              <a:solidFill>
                <a:srgbClr val="000000"/>
              </a:solidFill>
            </a:endParaRPr>
          </a:p>
        </p:txBody>
      </p:sp>
      <p:sp>
        <p:nvSpPr>
          <p:cNvPr id="5" name="Footer Placeholder 1"/>
          <p:cNvSpPr>
            <a:spLocks noGrp="1"/>
          </p:cNvSpPr>
          <p:nvPr>
            <p:ph type="ftr" sz="quarter" idx="11"/>
          </p:nvPr>
        </p:nvSpPr>
        <p:spPr>
          <a:xfrm>
            <a:off x="21545" y="4888626"/>
            <a:ext cx="3898938" cy="273844"/>
          </a:xfrm>
        </p:spPr>
        <p:txBody>
          <a:bodyPr/>
          <a:lstStyle/>
          <a:p>
            <a:r>
              <a:rPr lang="en-US" dirty="0" smtClean="0">
                <a:solidFill>
                  <a:schemeClr val="bg1"/>
                </a:solidFill>
              </a:rPr>
              <a:t>CaféX Communications Confidential © 2014 – All Rights Reserved. </a:t>
            </a:r>
            <a:endParaRPr lang="en-US" dirty="0">
              <a:solidFill>
                <a:schemeClr val="bg1"/>
              </a:solidFill>
            </a:endParaRPr>
          </a:p>
        </p:txBody>
      </p:sp>
      <p:sp>
        <p:nvSpPr>
          <p:cNvPr id="6" name="Slide Number Placeholder 2"/>
          <p:cNvSpPr>
            <a:spLocks noGrp="1"/>
          </p:cNvSpPr>
          <p:nvPr>
            <p:ph type="sldNum" sz="quarter" idx="12"/>
          </p:nvPr>
        </p:nvSpPr>
        <p:spPr>
          <a:xfrm>
            <a:off x="7024962" y="4888626"/>
            <a:ext cx="2133600" cy="273844"/>
          </a:xfrm>
        </p:spPr>
        <p:txBody>
          <a:bodyPr/>
          <a:lstStyle/>
          <a:p>
            <a:fld id="{0431C951-9D62-474D-B35D-66AB940D3B2F}" type="slidenum">
              <a:rPr lang="en-US" sz="1000" smtClean="0">
                <a:solidFill>
                  <a:srgbClr val="FFFFFF"/>
                </a:solidFill>
              </a:rPr>
              <a:t>73</a:t>
            </a:fld>
            <a:endParaRPr lang="en-US" sz="1000" dirty="0">
              <a:solidFill>
                <a:srgbClr val="FFFFFF"/>
              </a:solidFill>
            </a:endParaRPr>
          </a:p>
        </p:txBody>
      </p:sp>
    </p:spTree>
    <p:extLst>
      <p:ext uri="{BB962C8B-B14F-4D97-AF65-F5344CB8AC3E}">
        <p14:creationId xmlns:p14="http://schemas.microsoft.com/office/powerpoint/2010/main" val="346346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WebRTC Gateway Comparisons</a:t>
            </a:r>
          </a:p>
        </p:txBody>
      </p:sp>
      <p:graphicFrame>
        <p:nvGraphicFramePr>
          <p:cNvPr id="3" name="Table 2"/>
          <p:cNvGraphicFramePr>
            <a:graphicFrameLocks noGrp="1"/>
          </p:cNvGraphicFramePr>
          <p:nvPr>
            <p:extLst>
              <p:ext uri="{D42A27DB-BD31-4B8C-83A1-F6EECF244321}">
                <p14:modId xmlns:p14="http://schemas.microsoft.com/office/powerpoint/2010/main" val="2091751993"/>
              </p:ext>
            </p:extLst>
          </p:nvPr>
        </p:nvGraphicFramePr>
        <p:xfrm>
          <a:off x="505577" y="795369"/>
          <a:ext cx="8401794" cy="4046669"/>
        </p:xfrm>
        <a:graphic>
          <a:graphicData uri="http://schemas.openxmlformats.org/drawingml/2006/table">
            <a:tbl>
              <a:tblPr firstRow="1" bandRow="1">
                <a:tableStyleId>{5C22544A-7EE6-4342-B048-85BDC9FD1C3A}</a:tableStyleId>
              </a:tblPr>
              <a:tblGrid>
                <a:gridCol w="3176749"/>
                <a:gridCol w="1045009"/>
                <a:gridCol w="1045009"/>
                <a:gridCol w="1045009"/>
                <a:gridCol w="1045009"/>
                <a:gridCol w="1045009"/>
              </a:tblGrid>
              <a:tr h="41954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WebRTC Media Support</a:t>
                      </a:r>
                    </a:p>
                  </a:txBody>
                  <a:tcPr/>
                </a:tc>
                <a:tc>
                  <a:txBody>
                    <a:bodyPr/>
                    <a:lstStyle/>
                    <a:p>
                      <a:pPr algn="ctr"/>
                      <a:r>
                        <a:rPr lang="en-US" dirty="0" smtClean="0"/>
                        <a:t>CaféX</a:t>
                      </a:r>
                      <a:endParaRPr lang="en-US" dirty="0"/>
                    </a:p>
                  </a:txBody>
                  <a:tcPr/>
                </a:tc>
                <a:tc>
                  <a:txBody>
                    <a:bodyPr/>
                    <a:lstStyle/>
                    <a:p>
                      <a:pPr algn="ctr"/>
                      <a:r>
                        <a:rPr lang="en-US" dirty="0" smtClean="0"/>
                        <a:t>Oracle</a:t>
                      </a:r>
                    </a:p>
                    <a:p>
                      <a:pPr algn="ctr"/>
                      <a:r>
                        <a:rPr lang="en-US" sz="1200" dirty="0" err="1" smtClean="0"/>
                        <a:t>AcmePacket</a:t>
                      </a:r>
                      <a:endParaRPr lang="en-US" sz="12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err="1" smtClean="0"/>
                        <a:t>Genesys</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err="1" smtClean="0"/>
                        <a:t>Vidyo</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err="1" smtClean="0"/>
                        <a:t>AddLive</a:t>
                      </a:r>
                      <a:endParaRPr lang="en-US" dirty="0" smtClean="0"/>
                    </a:p>
                  </a:txBody>
                  <a:tcPr/>
                </a:tc>
              </a:tr>
              <a:tr h="270592">
                <a:tc>
                  <a:txBody>
                    <a:bodyPr/>
                    <a:lstStyle/>
                    <a:p>
                      <a:pPr marL="114300" lvl="1" indent="0"/>
                      <a:r>
                        <a:rPr lang="en-US" sz="1400" dirty="0" smtClean="0"/>
                        <a:t>SD Audio (G.711, G.729)</a:t>
                      </a:r>
                      <a:endParaRPr lang="en-US" sz="1400" dirty="0"/>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accent3">
                        <a:lumMod val="40000"/>
                        <a:lumOff val="60000"/>
                      </a:schemeClr>
                    </a:solidFill>
                  </a:tcPr>
                </a:tc>
              </a:tr>
              <a:tr h="183814">
                <a:tc>
                  <a:txBody>
                    <a:bodyPr/>
                    <a:lstStyle/>
                    <a:p>
                      <a:pPr marL="114300" lvl="1" indent="0"/>
                      <a:r>
                        <a:rPr lang="en-US" sz="1400" dirty="0" smtClean="0"/>
                        <a:t>HD Audio (Opus)</a:t>
                      </a:r>
                      <a:endParaRPr lang="en-US" sz="1400" dirty="0"/>
                    </a:p>
                  </a:txBody>
                  <a:tcPr>
                    <a:solidFill>
                      <a:schemeClr val="bg1">
                        <a:lumMod val="9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bg1">
                        <a:lumMod val="95000"/>
                      </a:schemeClr>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chemeClr val="bg1">
                        <a:lumMod val="95000"/>
                      </a:schemeClr>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chemeClr val="bg1">
                        <a:lumMod val="95000"/>
                      </a:schemeClr>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chemeClr val="bg1">
                        <a:lumMod val="9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bg1">
                        <a:lumMod val="95000"/>
                      </a:schemeClr>
                    </a:solidFill>
                  </a:tcPr>
                </a:tc>
              </a:tr>
              <a:tr h="225048">
                <a:tc>
                  <a:txBody>
                    <a:bodyPr/>
                    <a:lstStyle/>
                    <a:p>
                      <a:pPr marL="114300" lvl="1" indent="0"/>
                      <a:r>
                        <a:rPr lang="en-US" sz="1400" dirty="0" smtClean="0"/>
                        <a:t>Audio transcoding</a:t>
                      </a:r>
                      <a:endParaRPr lang="en-US" sz="1400" dirty="0"/>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accent3">
                        <a:lumMod val="40000"/>
                        <a:lumOff val="60000"/>
                      </a:schemeClr>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chemeClr val="accent3">
                        <a:lumMod val="40000"/>
                        <a:lumOff val="60000"/>
                      </a:schemeClr>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chemeClr val="accent3">
                        <a:lumMod val="40000"/>
                        <a:lumOff val="60000"/>
                      </a:schemeClr>
                    </a:solidFill>
                  </a:tcPr>
                </a:tc>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X</a:t>
                      </a:r>
                      <a:endParaRPr lang="en-US" sz="1800" dirty="0" smtClean="0"/>
                    </a:p>
                  </a:txBody>
                  <a:tcPr>
                    <a:solidFill>
                      <a:schemeClr val="accent3">
                        <a:lumMod val="40000"/>
                        <a:lumOff val="60000"/>
                      </a:schemeClr>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chemeClr val="accent3">
                        <a:lumMod val="40000"/>
                        <a:lumOff val="60000"/>
                      </a:schemeClr>
                    </a:solidFill>
                  </a:tcPr>
                </a:tc>
              </a:tr>
              <a:tr h="419549">
                <a:tc>
                  <a:txBody>
                    <a:bodyPr/>
                    <a:lstStyle/>
                    <a:p>
                      <a:pPr marL="114300" lvl="1" indent="0"/>
                      <a:r>
                        <a:rPr lang="en-US" sz="1400" dirty="0" smtClean="0"/>
                        <a:t>VP8 &amp; H.264 support</a:t>
                      </a:r>
                      <a:endParaRPr lang="en-US" sz="1400" dirty="0"/>
                    </a:p>
                  </a:txBody>
                  <a:tcPr>
                    <a:solidFill>
                      <a:schemeClr val="bg1">
                        <a:lumMod val="9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bg1">
                        <a:lumMod val="95000"/>
                      </a:schemeClr>
                    </a:solidFill>
                  </a:tcPr>
                </a:tc>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X</a:t>
                      </a:r>
                      <a:r>
                        <a:rPr lang="en-US" b="1" dirty="0" smtClean="0">
                          <a:solidFill>
                            <a:srgbClr val="FF0000"/>
                          </a:solidFill>
                        </a:rPr>
                        <a:t> </a:t>
                      </a:r>
                      <a:r>
                        <a:rPr lang="en-US" sz="800" dirty="0" smtClean="0"/>
                        <a:t>(VP8 </a:t>
                      </a:r>
                      <a:r>
                        <a:rPr lang="en-US" sz="800" baseline="0" dirty="0" smtClean="0"/>
                        <a:t>Only</a:t>
                      </a:r>
                      <a:r>
                        <a:rPr lang="en-US" sz="800" dirty="0" smtClean="0"/>
                        <a:t>)</a:t>
                      </a:r>
                    </a:p>
                  </a:txBody>
                  <a:tcPr>
                    <a:solidFill>
                      <a:schemeClr val="bg1">
                        <a:lumMod val="95000"/>
                      </a:schemeClr>
                    </a:solidFill>
                  </a:tcPr>
                </a:tc>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X</a:t>
                      </a:r>
                      <a:r>
                        <a:rPr lang="en-US" b="1" dirty="0" smtClean="0">
                          <a:solidFill>
                            <a:srgbClr val="FF0000"/>
                          </a:solidFill>
                        </a:rPr>
                        <a:t> </a:t>
                      </a:r>
                      <a:r>
                        <a:rPr lang="en-US" sz="800" dirty="0" smtClean="0"/>
                        <a:t>(VP8 </a:t>
                      </a:r>
                      <a:r>
                        <a:rPr lang="en-US" sz="800" baseline="0" dirty="0" smtClean="0"/>
                        <a:t>Only</a:t>
                      </a:r>
                      <a:r>
                        <a:rPr lang="en-US" sz="800" dirty="0" smtClean="0"/>
                        <a:t>)</a:t>
                      </a:r>
                    </a:p>
                  </a:txBody>
                  <a:tcPr>
                    <a:solidFill>
                      <a:schemeClr val="bg1">
                        <a:lumMod val="95000"/>
                      </a:schemeClr>
                    </a:solidFill>
                  </a:tcPr>
                </a:tc>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X</a:t>
                      </a:r>
                      <a:r>
                        <a:rPr lang="en-US" b="1" dirty="0" smtClean="0">
                          <a:solidFill>
                            <a:srgbClr val="FF0000"/>
                          </a:solidFill>
                        </a:rPr>
                        <a:t> </a:t>
                      </a:r>
                      <a:r>
                        <a:rPr lang="en-US" sz="800" dirty="0" smtClean="0"/>
                        <a:t>(H.264 </a:t>
                      </a:r>
                      <a:r>
                        <a:rPr lang="en-US" sz="800" baseline="0" dirty="0" smtClean="0"/>
                        <a:t>Only</a:t>
                      </a:r>
                      <a:r>
                        <a:rPr lang="en-US" sz="800" dirty="0" smtClean="0"/>
                        <a:t>)</a:t>
                      </a:r>
                    </a:p>
                  </a:txBody>
                  <a:tcPr>
                    <a:solidFill>
                      <a:schemeClr val="bg1">
                        <a:lumMod val="95000"/>
                      </a:schemeClr>
                    </a:solidFill>
                  </a:tcPr>
                </a:tc>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rPr>
                        <a:t>X </a:t>
                      </a:r>
                      <a:r>
                        <a:rPr lang="en-US" sz="800" dirty="0" smtClean="0"/>
                        <a:t>(VP8 </a:t>
                      </a:r>
                      <a:r>
                        <a:rPr lang="en-US" sz="800" baseline="0" dirty="0" smtClean="0"/>
                        <a:t>Only</a:t>
                      </a:r>
                      <a:r>
                        <a:rPr lang="en-US" sz="800" dirty="0" smtClean="0"/>
                        <a:t>)</a:t>
                      </a:r>
                    </a:p>
                  </a:txBody>
                  <a:tcPr>
                    <a:solidFill>
                      <a:schemeClr val="bg1">
                        <a:lumMod val="95000"/>
                      </a:schemeClr>
                    </a:solidFill>
                  </a:tcPr>
                </a:tc>
              </a:tr>
              <a:tr h="279360">
                <a:tc>
                  <a:txBody>
                    <a:bodyPr/>
                    <a:lstStyle/>
                    <a:p>
                      <a:pPr marL="114300" marR="0" lvl="1" indent="0" algn="l" defTabSz="457200" rtl="0" eaLnBrk="1" fontAlgn="auto" latinLnBrk="0" hangingPunct="1">
                        <a:lnSpc>
                          <a:spcPct val="100000"/>
                        </a:lnSpc>
                        <a:spcBef>
                          <a:spcPts val="0"/>
                        </a:spcBef>
                        <a:spcAft>
                          <a:spcPts val="0"/>
                        </a:spcAft>
                        <a:buClrTx/>
                        <a:buSzTx/>
                        <a:buFontTx/>
                        <a:buNone/>
                        <a:tabLst/>
                        <a:defRPr/>
                      </a:pPr>
                      <a:r>
                        <a:rPr lang="en-US" sz="1400" dirty="0" smtClean="0"/>
                        <a:t>Video transcoding (H.264/VP8)</a:t>
                      </a:r>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accent3">
                        <a:lumMod val="40000"/>
                        <a:lumOff val="60000"/>
                      </a:schemeClr>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chemeClr val="accent3">
                        <a:lumMod val="40000"/>
                        <a:lumOff val="60000"/>
                      </a:schemeClr>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chemeClr val="accent3">
                        <a:lumMod val="40000"/>
                        <a:lumOff val="60000"/>
                      </a:schemeClr>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chemeClr val="accent3">
                        <a:lumMod val="40000"/>
                        <a:lumOff val="60000"/>
                      </a:schemeClr>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chemeClr val="accent3">
                        <a:lumMod val="40000"/>
                        <a:lumOff val="60000"/>
                      </a:schemeClr>
                    </a:solidFill>
                  </a:tcPr>
                </a:tc>
              </a:tr>
              <a:tr h="279360">
                <a:tc>
                  <a:txBody>
                    <a:bodyPr/>
                    <a:lstStyle/>
                    <a:p>
                      <a:pPr marL="114300" lvl="1" indent="0"/>
                      <a:r>
                        <a:rPr lang="en-US" sz="1400" dirty="0" smtClean="0"/>
                        <a:t>Adaptive</a:t>
                      </a:r>
                      <a:r>
                        <a:rPr lang="en-US" sz="1400" baseline="0" dirty="0" smtClean="0"/>
                        <a:t> Rate Control (surmount network impairment)</a:t>
                      </a:r>
                      <a:endParaRPr lang="en-US" sz="1400" dirty="0"/>
                    </a:p>
                  </a:txBody>
                  <a:tcPr>
                    <a:solidFill>
                      <a:schemeClr val="bg1">
                        <a:lumMod val="9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bg1">
                        <a:lumMod val="95000"/>
                      </a:schemeClr>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chemeClr val="bg1">
                        <a:lumMod val="95000"/>
                      </a:schemeClr>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chemeClr val="bg1">
                        <a:lumMod val="95000"/>
                      </a:schemeClr>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chemeClr val="bg1">
                        <a:lumMod val="95000"/>
                      </a:schemeClr>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chemeClr val="bg1">
                        <a:lumMod val="95000"/>
                      </a:schemeClr>
                    </a:solidFill>
                  </a:tcPr>
                </a:tc>
              </a:tr>
              <a:tr h="279360">
                <a:tc>
                  <a:txBody>
                    <a:bodyPr/>
                    <a:lstStyle/>
                    <a:p>
                      <a:pPr marL="114300" lvl="1" indent="0"/>
                      <a:r>
                        <a:rPr lang="en-US" sz="1400" dirty="0" smtClean="0"/>
                        <a:t>Network Quality</a:t>
                      </a:r>
                      <a:r>
                        <a:rPr lang="en-US" sz="1400" baseline="0" dirty="0" smtClean="0"/>
                        <a:t> API </a:t>
                      </a:r>
                      <a:endParaRPr lang="en-US" sz="1400" dirty="0"/>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accent3">
                        <a:lumMod val="40000"/>
                        <a:lumOff val="60000"/>
                      </a:schemeClr>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chemeClr val="accent3">
                        <a:lumMod val="40000"/>
                        <a:lumOff val="60000"/>
                      </a:schemeClr>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chemeClr val="accent3">
                        <a:lumMod val="40000"/>
                        <a:lumOff val="60000"/>
                      </a:schemeClr>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chemeClr val="accent3">
                        <a:lumMod val="40000"/>
                        <a:lumOff val="60000"/>
                      </a:schemeClr>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chemeClr val="accent3">
                        <a:lumMod val="40000"/>
                        <a:lumOff val="60000"/>
                      </a:schemeClr>
                    </a:solidFill>
                  </a:tcPr>
                </a:tc>
              </a:tr>
              <a:tr h="279360">
                <a:tc>
                  <a:txBody>
                    <a:bodyPr/>
                    <a:lstStyle/>
                    <a:p>
                      <a:pPr marL="114300" lvl="1" indent="0"/>
                      <a:r>
                        <a:rPr lang="en-US" sz="1400" dirty="0" smtClean="0"/>
                        <a:t>DTMF</a:t>
                      </a:r>
                      <a:endParaRPr lang="en-US" sz="1400" dirty="0"/>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408000"/>
                          </a:solidFill>
                          <a:latin typeface="Wingdings"/>
                          <a:ea typeface="Wingdings"/>
                          <a:cs typeface="Wingdings"/>
                          <a:sym typeface="Wingdings"/>
                        </a:rPr>
                        <a:t></a:t>
                      </a:r>
                      <a:endParaRPr lang="en-US" sz="1800" b="1" dirty="0" smtClean="0">
                        <a:solidFill>
                          <a:srgbClr val="408000"/>
                        </a:solidFill>
                      </a:endParaRPr>
                    </a:p>
                  </a:txBody>
                  <a:tcPr>
                    <a:solidFill>
                      <a:schemeClr val="accent3">
                        <a:lumMod val="40000"/>
                        <a:lumOff val="60000"/>
                      </a:schemeClr>
                    </a:solidFill>
                  </a:tcPr>
                </a:tc>
                <a:tc>
                  <a:txBody>
                    <a:bodyPr/>
                    <a:lstStyle/>
                    <a:p>
                      <a:pPr marL="0" marR="0" lvl="1" indent="0" algn="ctr" defTabSz="457200" rtl="0" eaLnBrk="1" fontAlgn="auto" latinLnBrk="0" hangingPunct="1">
                        <a:lnSpc>
                          <a:spcPct val="100000"/>
                        </a:lnSpc>
                        <a:spcBef>
                          <a:spcPts val="0"/>
                        </a:spcBef>
                        <a:spcAft>
                          <a:spcPts val="0"/>
                        </a:spcAft>
                        <a:buClrTx/>
                        <a:buSzTx/>
                        <a:buFont typeface="Wingdings" charset="0"/>
                        <a:buNone/>
                        <a:tabLst/>
                        <a:defRPr/>
                      </a:pPr>
                      <a:r>
                        <a:rPr lang="en-US" sz="1800" b="1" dirty="0" smtClean="0">
                          <a:solidFill>
                            <a:srgbClr val="408000"/>
                          </a:solidFill>
                          <a:latin typeface="Wingdings"/>
                          <a:ea typeface="Wingdings"/>
                          <a:cs typeface="Wingdings"/>
                          <a:sym typeface="Wingdings"/>
                        </a:rPr>
                        <a:t></a:t>
                      </a:r>
                      <a:endParaRPr lang="en-US" sz="1800" dirty="0" smtClean="0"/>
                    </a:p>
                  </a:txBody>
                  <a:tcPr>
                    <a:solidFill>
                      <a:schemeClr val="accent3">
                        <a:lumMod val="40000"/>
                        <a:lumOff val="60000"/>
                      </a:schemeClr>
                    </a:solidFill>
                  </a:tcPr>
                </a:tc>
                <a:tc>
                  <a:txBody>
                    <a:bodyPr/>
                    <a:lstStyle/>
                    <a:p>
                      <a:pPr marL="0" marR="0" lvl="1" indent="0" algn="ctr" defTabSz="457200" rtl="0" eaLnBrk="1" fontAlgn="auto" latinLnBrk="0" hangingPunct="1">
                        <a:lnSpc>
                          <a:spcPct val="100000"/>
                        </a:lnSpc>
                        <a:spcBef>
                          <a:spcPts val="0"/>
                        </a:spcBef>
                        <a:spcAft>
                          <a:spcPts val="0"/>
                        </a:spcAft>
                        <a:buClrTx/>
                        <a:buSzTx/>
                        <a:buFont typeface="Wingdings" charset="0"/>
                        <a:buNone/>
                        <a:tabLst/>
                        <a:defRPr/>
                      </a:pPr>
                      <a:r>
                        <a:rPr lang="en-US" sz="1800" b="1" dirty="0" smtClean="0">
                          <a:solidFill>
                            <a:srgbClr val="408000"/>
                          </a:solidFill>
                          <a:latin typeface="Wingdings"/>
                          <a:ea typeface="Wingdings"/>
                          <a:cs typeface="Wingdings"/>
                          <a:sym typeface="Wingdings"/>
                        </a:rPr>
                        <a:t></a:t>
                      </a:r>
                      <a:r>
                        <a:rPr lang="en-US" sz="1800" b="1" baseline="0" dirty="0" smtClean="0">
                          <a:solidFill>
                            <a:srgbClr val="408000"/>
                          </a:solidFill>
                          <a:latin typeface="+mn-lt"/>
                          <a:ea typeface="+mn-ea"/>
                          <a:cs typeface="+mn-cs"/>
                          <a:sym typeface="Wingdings"/>
                        </a:rPr>
                        <a:t> </a:t>
                      </a:r>
                      <a:r>
                        <a:rPr lang="en-US" sz="800" dirty="0" smtClean="0"/>
                        <a:t>(Chrome</a:t>
                      </a:r>
                      <a:r>
                        <a:rPr lang="en-US" sz="800" baseline="0" dirty="0" smtClean="0"/>
                        <a:t> Only</a:t>
                      </a:r>
                      <a:r>
                        <a:rPr lang="en-US" sz="800" dirty="0" smtClean="0"/>
                        <a:t>)</a:t>
                      </a:r>
                    </a:p>
                  </a:txBody>
                  <a:tcPr>
                    <a:solidFill>
                      <a:schemeClr val="accent3">
                        <a:lumMod val="40000"/>
                        <a:lumOff val="60000"/>
                      </a:schemeClr>
                    </a:solidFill>
                  </a:tcPr>
                </a:tc>
                <a:tc>
                  <a:txBody>
                    <a:bodyPr/>
                    <a:lstStyle/>
                    <a:p>
                      <a:pPr marL="0" marR="0" lvl="1" indent="0" algn="ctr" defTabSz="457200" rtl="0" eaLnBrk="1" fontAlgn="auto" latinLnBrk="0" hangingPunct="1">
                        <a:lnSpc>
                          <a:spcPct val="100000"/>
                        </a:lnSpc>
                        <a:spcBef>
                          <a:spcPts val="0"/>
                        </a:spcBef>
                        <a:spcAft>
                          <a:spcPts val="0"/>
                        </a:spcAft>
                        <a:buClrTx/>
                        <a:buSzTx/>
                        <a:buFont typeface="Wingdings" charset="0"/>
                        <a:buNone/>
                        <a:tabLst/>
                        <a:defRPr/>
                      </a:pPr>
                      <a:r>
                        <a:rPr lang="en-US" sz="1800" b="1" dirty="0" smtClean="0">
                          <a:solidFill>
                            <a:srgbClr val="408000"/>
                          </a:solidFill>
                          <a:latin typeface="Wingdings"/>
                          <a:ea typeface="Wingdings"/>
                          <a:cs typeface="Wingdings"/>
                          <a:sym typeface="Wingdings"/>
                        </a:rPr>
                        <a:t></a:t>
                      </a:r>
                      <a:r>
                        <a:rPr lang="en-US" sz="1800" b="1" baseline="0" dirty="0" smtClean="0">
                          <a:solidFill>
                            <a:srgbClr val="408000"/>
                          </a:solidFill>
                          <a:latin typeface="+mn-lt"/>
                          <a:ea typeface="+mn-ea"/>
                          <a:cs typeface="+mn-cs"/>
                          <a:sym typeface="Wingdings"/>
                        </a:rPr>
                        <a:t> </a:t>
                      </a:r>
                      <a:endParaRPr lang="en-US" sz="1800" dirty="0" smtClean="0"/>
                    </a:p>
                  </a:txBody>
                  <a:tcPr>
                    <a:solidFill>
                      <a:schemeClr val="accent3">
                        <a:lumMod val="40000"/>
                        <a:lumOff val="60000"/>
                      </a:schemeClr>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chemeClr val="accent3">
                        <a:lumMod val="40000"/>
                        <a:lumOff val="60000"/>
                      </a:schemeClr>
                    </a:solidFill>
                  </a:tcPr>
                </a:tc>
              </a:tr>
              <a:tr h="279360">
                <a:tc>
                  <a:txBody>
                    <a:bodyPr/>
                    <a:lstStyle/>
                    <a:p>
                      <a:pPr marL="114300" lvl="1" indent="0"/>
                      <a:r>
                        <a:rPr lang="en-US" sz="1400" dirty="0" smtClean="0"/>
                        <a:t>Flash</a:t>
                      </a:r>
                      <a:r>
                        <a:rPr lang="en-US" sz="1400" baseline="0" dirty="0" smtClean="0"/>
                        <a:t> / Java Fallback</a:t>
                      </a:r>
                      <a:endParaRPr lang="en-US" sz="1400" dirty="0"/>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X</a:t>
                      </a:r>
                    </a:p>
                  </a:txBody>
                  <a:tcPr>
                    <a:solidFill>
                      <a:schemeClr val="accent3">
                        <a:lumMod val="40000"/>
                        <a:lumOff val="60000"/>
                      </a:schemeClr>
                    </a:solidFill>
                  </a:tcPr>
                </a:tc>
                <a:tc>
                  <a:txBody>
                    <a:bodyPr/>
                    <a:lstStyle/>
                    <a:p>
                      <a:pPr marL="0" marR="0" lvl="1" indent="0" algn="ctr" defTabSz="457200" rtl="0" eaLnBrk="1" fontAlgn="auto" latinLnBrk="0" hangingPunct="1">
                        <a:lnSpc>
                          <a:spcPct val="100000"/>
                        </a:lnSpc>
                        <a:spcBef>
                          <a:spcPts val="0"/>
                        </a:spcBef>
                        <a:spcAft>
                          <a:spcPts val="0"/>
                        </a:spcAft>
                        <a:buClrTx/>
                        <a:buSzTx/>
                        <a:buFont typeface="Wingdings" charset="0"/>
                        <a:buNone/>
                        <a:tabLst/>
                        <a:defRPr/>
                      </a:pPr>
                      <a:r>
                        <a:rPr lang="en-US" sz="1800" b="1" dirty="0" smtClean="0">
                          <a:solidFill>
                            <a:srgbClr val="408000"/>
                          </a:solidFill>
                          <a:latin typeface="Wingdings"/>
                          <a:ea typeface="Wingdings"/>
                          <a:cs typeface="Wingdings"/>
                          <a:sym typeface="Wingdings"/>
                        </a:rPr>
                        <a:t></a:t>
                      </a:r>
                      <a:endParaRPr lang="en-US" sz="1800" dirty="0" smtClean="0"/>
                    </a:p>
                  </a:txBody>
                  <a:tcPr>
                    <a:solidFill>
                      <a:schemeClr val="accent3">
                        <a:lumMod val="40000"/>
                        <a:lumOff val="60000"/>
                      </a:schemeClr>
                    </a:solidFill>
                  </a:tcPr>
                </a:tc>
                <a:tc>
                  <a:txBody>
                    <a:bodyPr/>
                    <a:lstStyle/>
                    <a:p>
                      <a:pPr algn="ctr"/>
                      <a:r>
                        <a:rPr lang="en-US" sz="1800" b="1" dirty="0" smtClean="0">
                          <a:solidFill>
                            <a:srgbClr val="FF0000"/>
                          </a:solidFill>
                        </a:rPr>
                        <a:t>X</a:t>
                      </a:r>
                    </a:p>
                  </a:txBody>
                  <a:tcPr>
                    <a:solidFill>
                      <a:schemeClr val="accent3">
                        <a:lumMod val="40000"/>
                        <a:lumOff val="60000"/>
                      </a:schemeClr>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X</a:t>
                      </a:r>
                    </a:p>
                  </a:txBody>
                  <a:tcPr>
                    <a:solidFill>
                      <a:schemeClr val="accent3">
                        <a:lumMod val="40000"/>
                        <a:lumOff val="60000"/>
                      </a:schemeClr>
                    </a:solidFill>
                  </a:tcPr>
                </a:tc>
              </a:tr>
            </a:tbl>
          </a:graphicData>
        </a:graphic>
      </p:graphicFrame>
      <p:sp>
        <p:nvSpPr>
          <p:cNvPr id="4" name="Footer Placeholder 1"/>
          <p:cNvSpPr>
            <a:spLocks noGrp="1"/>
          </p:cNvSpPr>
          <p:nvPr>
            <p:ph type="ftr" sz="quarter" idx="11"/>
          </p:nvPr>
        </p:nvSpPr>
        <p:spPr>
          <a:xfrm>
            <a:off x="21545" y="4888626"/>
            <a:ext cx="3898938" cy="273844"/>
          </a:xfrm>
        </p:spPr>
        <p:txBody>
          <a:bodyPr/>
          <a:lstStyle/>
          <a:p>
            <a:r>
              <a:rPr lang="en-US" dirty="0" smtClean="0">
                <a:solidFill>
                  <a:schemeClr val="bg1"/>
                </a:solidFill>
              </a:rPr>
              <a:t>CaféX Communications Confidential © 2014 – All Rights Reserved. </a:t>
            </a:r>
            <a:endParaRPr lang="en-US" dirty="0">
              <a:solidFill>
                <a:schemeClr val="bg1"/>
              </a:solidFill>
            </a:endParaRPr>
          </a:p>
        </p:txBody>
      </p:sp>
      <p:sp>
        <p:nvSpPr>
          <p:cNvPr id="5" name="Slide Number Placeholder 2"/>
          <p:cNvSpPr>
            <a:spLocks noGrp="1"/>
          </p:cNvSpPr>
          <p:nvPr>
            <p:ph type="sldNum" sz="quarter" idx="12"/>
          </p:nvPr>
        </p:nvSpPr>
        <p:spPr>
          <a:xfrm>
            <a:off x="7024962" y="4888626"/>
            <a:ext cx="2133600" cy="273844"/>
          </a:xfrm>
        </p:spPr>
        <p:txBody>
          <a:bodyPr/>
          <a:lstStyle/>
          <a:p>
            <a:fld id="{0431C951-9D62-474D-B35D-66AB940D3B2F}" type="slidenum">
              <a:rPr lang="en-US" sz="1000" smtClean="0">
                <a:solidFill>
                  <a:srgbClr val="FFFFFF"/>
                </a:solidFill>
              </a:rPr>
              <a:t>74</a:t>
            </a:fld>
            <a:endParaRPr lang="en-US" sz="1000" dirty="0">
              <a:solidFill>
                <a:srgbClr val="FFFFFF"/>
              </a:solidFill>
            </a:endParaRPr>
          </a:p>
        </p:txBody>
      </p:sp>
    </p:spTree>
    <p:extLst>
      <p:ext uri="{BB962C8B-B14F-4D97-AF65-F5344CB8AC3E}">
        <p14:creationId xmlns:p14="http://schemas.microsoft.com/office/powerpoint/2010/main" val="419165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Enterprise </a:t>
            </a:r>
            <a:r>
              <a:rPr lang="en-US" dirty="0" smtClean="0"/>
              <a:t>Collaboration</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066694105"/>
              </p:ext>
            </p:extLst>
          </p:nvPr>
        </p:nvGraphicFramePr>
        <p:xfrm>
          <a:off x="404651" y="909846"/>
          <a:ext cx="8401799" cy="3040829"/>
        </p:xfrm>
        <a:graphic>
          <a:graphicData uri="http://schemas.openxmlformats.org/drawingml/2006/table">
            <a:tbl>
              <a:tblPr firstRow="1" bandRow="1">
                <a:tableStyleId>{5C22544A-7EE6-4342-B048-85BDC9FD1C3A}</a:tableStyleId>
              </a:tblPr>
              <a:tblGrid>
                <a:gridCol w="3100549"/>
                <a:gridCol w="1060250"/>
                <a:gridCol w="1060250"/>
                <a:gridCol w="1060250"/>
                <a:gridCol w="1060250"/>
                <a:gridCol w="1060250"/>
              </a:tblGrid>
              <a:tr h="41954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Live Assist</a:t>
                      </a:r>
                    </a:p>
                  </a:txBody>
                  <a:tcPr/>
                </a:tc>
                <a:tc>
                  <a:txBody>
                    <a:bodyPr/>
                    <a:lstStyle/>
                    <a:p>
                      <a:pPr algn="ctr"/>
                      <a:r>
                        <a:rPr lang="en-US" dirty="0" smtClean="0"/>
                        <a:t>CaféX</a:t>
                      </a:r>
                      <a:endParaRPr lang="en-US" dirty="0"/>
                    </a:p>
                  </a:txBody>
                  <a:tcPr/>
                </a:tc>
                <a:tc>
                  <a:txBody>
                    <a:bodyPr/>
                    <a:lstStyle/>
                    <a:p>
                      <a:pPr algn="ctr"/>
                      <a:r>
                        <a:rPr lang="en-US" dirty="0" smtClean="0"/>
                        <a:t>Oracle</a:t>
                      </a:r>
                    </a:p>
                    <a:p>
                      <a:pPr algn="ctr"/>
                      <a:r>
                        <a:rPr lang="en-US" sz="1600" dirty="0" err="1" smtClean="0"/>
                        <a:t>RightNow</a:t>
                      </a:r>
                      <a:endParaRPr lang="en-US" sz="16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err="1" smtClean="0"/>
                        <a:t>Genesys</a:t>
                      </a:r>
                      <a:endParaRPr lang="en-US" dirty="0" smtClean="0"/>
                    </a:p>
                    <a:p>
                      <a:pPr marL="0" marR="0" indent="0" algn="ctr" defTabSz="4572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err="1" smtClean="0"/>
                        <a:t>Vidyo</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err="1" smtClean="0"/>
                        <a:t>AddLive</a:t>
                      </a:r>
                      <a:endParaRPr lang="en-US" dirty="0" smtClean="0"/>
                    </a:p>
                  </a:txBody>
                  <a:tcPr/>
                </a:tc>
              </a:tr>
              <a:tr h="270592">
                <a:tc>
                  <a:txBody>
                    <a:bodyPr/>
                    <a:lstStyle/>
                    <a:p>
                      <a:pPr marL="114300" lvl="1" indent="0"/>
                      <a:r>
                        <a:rPr lang="en-US" sz="1600" dirty="0" smtClean="0"/>
                        <a:t>Co-browse (Web)</a:t>
                      </a:r>
                      <a:endParaRPr lang="en-US" sz="1600" dirty="0"/>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solidFill>
                            <a:srgbClr val="408000"/>
                          </a:solidFill>
                          <a:latin typeface="Wingdings"/>
                          <a:ea typeface="Wingdings"/>
                          <a:cs typeface="Wingdings"/>
                          <a:sym typeface="Wingdings"/>
                        </a:rPr>
                        <a:t></a:t>
                      </a:r>
                      <a:endParaRPr lang="en-US" sz="2000" b="1" dirty="0" smtClean="0">
                        <a:solidFill>
                          <a:srgbClr val="408000"/>
                        </a:solidFill>
                      </a:endParaRPr>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solidFill>
                            <a:srgbClr val="408000"/>
                          </a:solidFill>
                          <a:latin typeface="Wingdings"/>
                          <a:ea typeface="Wingdings"/>
                          <a:cs typeface="Wingdings"/>
                          <a:sym typeface="Wingdings"/>
                        </a:rPr>
                        <a:t></a:t>
                      </a:r>
                      <a:endParaRPr lang="en-US" sz="2000" b="1" dirty="0" smtClean="0">
                        <a:solidFill>
                          <a:srgbClr val="408000"/>
                        </a:solidFill>
                      </a:endParaRPr>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solidFill>
                            <a:srgbClr val="408000"/>
                          </a:solidFill>
                          <a:latin typeface="Wingdings"/>
                          <a:ea typeface="Wingdings"/>
                          <a:cs typeface="Wingdings"/>
                          <a:sym typeface="Wingdings"/>
                        </a:rPr>
                        <a:t></a:t>
                      </a:r>
                      <a:endParaRPr lang="en-US" sz="2000" b="1" dirty="0" smtClean="0">
                        <a:solidFill>
                          <a:srgbClr val="408000"/>
                        </a:solidFill>
                      </a:endParaRPr>
                    </a:p>
                  </a:txBody>
                  <a:tcPr>
                    <a:solidFill>
                      <a:schemeClr val="accent3">
                        <a:lumMod val="40000"/>
                        <a:lumOff val="60000"/>
                      </a:schemeClr>
                    </a:solidFill>
                  </a:tcPr>
                </a:tc>
                <a:tc>
                  <a:txBody>
                    <a:bodyPr/>
                    <a:lstStyle/>
                    <a:p>
                      <a:pPr algn="ctr"/>
                      <a:r>
                        <a:rPr lang="en-US" sz="2000" b="1" dirty="0" smtClean="0">
                          <a:solidFill>
                            <a:srgbClr val="FF0000"/>
                          </a:solidFill>
                        </a:rPr>
                        <a:t>X</a:t>
                      </a:r>
                      <a:endParaRPr lang="en-US" sz="2000" b="1" dirty="0">
                        <a:solidFill>
                          <a:srgbClr val="FF0000"/>
                        </a:solidFill>
                      </a:endParaRPr>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solidFill>
                            <a:srgbClr val="408000"/>
                          </a:solidFill>
                          <a:latin typeface="Wingdings"/>
                          <a:ea typeface="Wingdings"/>
                          <a:cs typeface="Wingdings"/>
                          <a:sym typeface="Wingdings"/>
                        </a:rPr>
                        <a:t></a:t>
                      </a:r>
                      <a:endParaRPr lang="en-US" sz="2000" b="1" dirty="0" smtClean="0">
                        <a:solidFill>
                          <a:srgbClr val="408000"/>
                        </a:solidFill>
                      </a:endParaRPr>
                    </a:p>
                  </a:txBody>
                  <a:tcPr>
                    <a:solidFill>
                      <a:schemeClr val="accent3">
                        <a:lumMod val="40000"/>
                        <a:lumOff val="60000"/>
                      </a:schemeClr>
                    </a:solidFill>
                  </a:tcPr>
                </a:tc>
              </a:tr>
              <a:tr h="183814">
                <a:tc>
                  <a:txBody>
                    <a:bodyPr/>
                    <a:lstStyle/>
                    <a:p>
                      <a:pPr marL="114300" marR="0" lvl="1" indent="0" algn="l" defTabSz="457200" rtl="0" eaLnBrk="1" fontAlgn="auto" latinLnBrk="0" hangingPunct="1">
                        <a:lnSpc>
                          <a:spcPct val="100000"/>
                        </a:lnSpc>
                        <a:spcBef>
                          <a:spcPts val="0"/>
                        </a:spcBef>
                        <a:spcAft>
                          <a:spcPts val="0"/>
                        </a:spcAft>
                        <a:buClrTx/>
                        <a:buSzTx/>
                        <a:buFontTx/>
                        <a:buNone/>
                        <a:tabLst/>
                        <a:defRPr/>
                      </a:pPr>
                      <a:r>
                        <a:rPr lang="en-US" sz="1600" dirty="0" smtClean="0"/>
                        <a:t>Co-browse (iOS)</a:t>
                      </a:r>
                    </a:p>
                  </a:txBody>
                  <a:tcPr>
                    <a:solidFill>
                      <a:schemeClr val="bg1">
                        <a:lumMod val="9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solidFill>
                            <a:srgbClr val="408000"/>
                          </a:solidFill>
                          <a:latin typeface="Wingdings"/>
                          <a:ea typeface="Wingdings"/>
                          <a:cs typeface="Wingdings"/>
                          <a:sym typeface="Wingdings"/>
                        </a:rPr>
                        <a:t></a:t>
                      </a:r>
                      <a:endParaRPr lang="en-US" sz="2000" b="1" dirty="0" smtClean="0">
                        <a:solidFill>
                          <a:srgbClr val="408000"/>
                        </a:solidFill>
                      </a:endParaRPr>
                    </a:p>
                  </a:txBody>
                  <a:tcPr>
                    <a:solidFill>
                      <a:schemeClr val="bg1">
                        <a:lumMod val="95000"/>
                      </a:schemeClr>
                    </a:solidFill>
                  </a:tcPr>
                </a:tc>
                <a:tc>
                  <a:txBody>
                    <a:bodyPr/>
                    <a:lstStyle/>
                    <a:p>
                      <a:pPr algn="ctr"/>
                      <a:r>
                        <a:rPr lang="en-US" sz="2000" b="1" dirty="0" smtClean="0">
                          <a:solidFill>
                            <a:srgbClr val="FF0000"/>
                          </a:solidFill>
                        </a:rPr>
                        <a:t>X</a:t>
                      </a:r>
                      <a:endParaRPr lang="en-US" sz="2000" b="1" dirty="0">
                        <a:solidFill>
                          <a:srgbClr val="FF0000"/>
                        </a:solidFill>
                      </a:endParaRPr>
                    </a:p>
                  </a:txBody>
                  <a:tcPr>
                    <a:solidFill>
                      <a:schemeClr val="bg1">
                        <a:lumMod val="95000"/>
                      </a:schemeClr>
                    </a:solidFill>
                  </a:tcPr>
                </a:tc>
                <a:tc>
                  <a:txBody>
                    <a:bodyPr/>
                    <a:lstStyle/>
                    <a:p>
                      <a:pPr algn="ctr"/>
                      <a:r>
                        <a:rPr lang="en-US" sz="2000" b="1" dirty="0" smtClean="0">
                          <a:solidFill>
                            <a:srgbClr val="FF0000"/>
                          </a:solidFill>
                        </a:rPr>
                        <a:t>X</a:t>
                      </a:r>
                      <a:endParaRPr lang="en-US" sz="2000" b="1" dirty="0">
                        <a:solidFill>
                          <a:srgbClr val="FF0000"/>
                        </a:solidFill>
                      </a:endParaRPr>
                    </a:p>
                  </a:txBody>
                  <a:tcPr>
                    <a:solidFill>
                      <a:schemeClr val="bg1">
                        <a:lumMod val="95000"/>
                      </a:schemeClr>
                    </a:solidFill>
                  </a:tcPr>
                </a:tc>
                <a:tc>
                  <a:txBody>
                    <a:bodyPr/>
                    <a:lstStyle/>
                    <a:p>
                      <a:pPr algn="ctr"/>
                      <a:r>
                        <a:rPr lang="en-US" sz="2000" b="1" dirty="0" smtClean="0">
                          <a:solidFill>
                            <a:srgbClr val="FF0000"/>
                          </a:solidFill>
                        </a:rPr>
                        <a:t>X</a:t>
                      </a:r>
                      <a:endParaRPr lang="en-US" sz="2000" b="1" dirty="0">
                        <a:solidFill>
                          <a:srgbClr val="FF0000"/>
                        </a:solidFill>
                      </a:endParaRPr>
                    </a:p>
                  </a:txBody>
                  <a:tcPr>
                    <a:solidFill>
                      <a:schemeClr val="bg1">
                        <a:lumMod val="95000"/>
                      </a:schemeClr>
                    </a:solidFill>
                  </a:tcPr>
                </a:tc>
                <a:tc>
                  <a:txBody>
                    <a:bodyPr/>
                    <a:lstStyle/>
                    <a:p>
                      <a:pPr algn="ctr"/>
                      <a:r>
                        <a:rPr lang="en-US" sz="2000" b="1" dirty="0" smtClean="0">
                          <a:solidFill>
                            <a:srgbClr val="FF0000"/>
                          </a:solidFill>
                        </a:rPr>
                        <a:t>X</a:t>
                      </a:r>
                      <a:endParaRPr lang="en-US" sz="2000" b="1" dirty="0">
                        <a:solidFill>
                          <a:srgbClr val="FF0000"/>
                        </a:solidFill>
                      </a:endParaRPr>
                    </a:p>
                  </a:txBody>
                  <a:tcPr>
                    <a:solidFill>
                      <a:schemeClr val="bg1">
                        <a:lumMod val="95000"/>
                      </a:schemeClr>
                    </a:solidFill>
                  </a:tcPr>
                </a:tc>
              </a:tr>
              <a:tr h="225048">
                <a:tc>
                  <a:txBody>
                    <a:bodyPr/>
                    <a:lstStyle/>
                    <a:p>
                      <a:pPr marL="114300" lvl="1" indent="0"/>
                      <a:r>
                        <a:rPr lang="en-US" sz="1600" dirty="0" smtClean="0"/>
                        <a:t>Co-browse (Android)</a:t>
                      </a:r>
                      <a:endParaRPr lang="en-US" sz="1600" dirty="0"/>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solidFill>
                            <a:srgbClr val="408000"/>
                          </a:solidFill>
                          <a:latin typeface="Wingdings"/>
                          <a:ea typeface="Wingdings"/>
                          <a:cs typeface="Wingdings"/>
                          <a:sym typeface="Wingdings"/>
                        </a:rPr>
                        <a:t></a:t>
                      </a:r>
                      <a:endParaRPr lang="en-US" sz="2000" b="1" dirty="0" smtClean="0">
                        <a:solidFill>
                          <a:srgbClr val="408000"/>
                        </a:solidFill>
                      </a:endParaRPr>
                    </a:p>
                  </a:txBody>
                  <a:tcPr>
                    <a:solidFill>
                      <a:schemeClr val="accent3">
                        <a:lumMod val="40000"/>
                        <a:lumOff val="60000"/>
                      </a:schemeClr>
                    </a:solidFill>
                  </a:tcPr>
                </a:tc>
                <a:tc>
                  <a:txBody>
                    <a:bodyPr/>
                    <a:lstStyle/>
                    <a:p>
                      <a:pPr algn="ctr"/>
                      <a:r>
                        <a:rPr lang="en-US" sz="2000" b="1" dirty="0" smtClean="0">
                          <a:solidFill>
                            <a:srgbClr val="FF0000"/>
                          </a:solidFill>
                        </a:rPr>
                        <a:t>X</a:t>
                      </a:r>
                      <a:endParaRPr lang="en-US" sz="2000" b="1" dirty="0">
                        <a:solidFill>
                          <a:srgbClr val="FF0000"/>
                        </a:solidFill>
                      </a:endParaRPr>
                    </a:p>
                  </a:txBody>
                  <a:tcPr>
                    <a:solidFill>
                      <a:schemeClr val="accent3">
                        <a:lumMod val="40000"/>
                        <a:lumOff val="60000"/>
                      </a:schemeClr>
                    </a:solidFill>
                  </a:tcPr>
                </a:tc>
                <a:tc>
                  <a:txBody>
                    <a:bodyPr/>
                    <a:lstStyle/>
                    <a:p>
                      <a:pPr algn="ctr"/>
                      <a:r>
                        <a:rPr lang="en-US" sz="2000" b="1" dirty="0" smtClean="0">
                          <a:solidFill>
                            <a:srgbClr val="FF0000"/>
                          </a:solidFill>
                        </a:rPr>
                        <a:t>X</a:t>
                      </a:r>
                      <a:endParaRPr lang="en-US" sz="2000" b="1" dirty="0">
                        <a:solidFill>
                          <a:srgbClr val="FF0000"/>
                        </a:solidFill>
                      </a:endParaRPr>
                    </a:p>
                  </a:txBody>
                  <a:tcPr>
                    <a:solidFill>
                      <a:schemeClr val="accent3">
                        <a:lumMod val="40000"/>
                        <a:lumOff val="60000"/>
                      </a:schemeClr>
                    </a:solidFill>
                  </a:tcPr>
                </a:tc>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lang="en-US" sz="2000" b="1" dirty="0" smtClean="0">
                          <a:solidFill>
                            <a:srgbClr val="FF0000"/>
                          </a:solidFill>
                        </a:rPr>
                        <a:t>X</a:t>
                      </a:r>
                      <a:endParaRPr lang="en-US" sz="800" dirty="0" smtClean="0"/>
                    </a:p>
                  </a:txBody>
                  <a:tcPr>
                    <a:solidFill>
                      <a:schemeClr val="accent3">
                        <a:lumMod val="40000"/>
                        <a:lumOff val="60000"/>
                      </a:schemeClr>
                    </a:solidFill>
                  </a:tcPr>
                </a:tc>
                <a:tc>
                  <a:txBody>
                    <a:bodyPr/>
                    <a:lstStyle/>
                    <a:p>
                      <a:pPr algn="ctr"/>
                      <a:r>
                        <a:rPr lang="en-US" sz="2000" b="1" dirty="0" smtClean="0">
                          <a:solidFill>
                            <a:srgbClr val="FF0000"/>
                          </a:solidFill>
                        </a:rPr>
                        <a:t>X</a:t>
                      </a:r>
                      <a:endParaRPr lang="en-US" sz="2000" b="1" dirty="0">
                        <a:solidFill>
                          <a:srgbClr val="FF0000"/>
                        </a:solidFill>
                      </a:endParaRPr>
                    </a:p>
                  </a:txBody>
                  <a:tcPr>
                    <a:solidFill>
                      <a:schemeClr val="accent3">
                        <a:lumMod val="40000"/>
                        <a:lumOff val="60000"/>
                      </a:schemeClr>
                    </a:solidFill>
                  </a:tcPr>
                </a:tc>
              </a:tr>
              <a:tr h="419549">
                <a:tc>
                  <a:txBody>
                    <a:bodyPr/>
                    <a:lstStyle/>
                    <a:p>
                      <a:pPr marL="114300" lvl="1" indent="0"/>
                      <a:r>
                        <a:rPr lang="en-US" sz="1600" dirty="0" smtClean="0"/>
                        <a:t>Remote Control</a:t>
                      </a:r>
                      <a:endParaRPr lang="en-US" sz="1600" dirty="0"/>
                    </a:p>
                  </a:txBody>
                  <a:tcPr>
                    <a:solidFill>
                      <a:schemeClr val="bg1">
                        <a:lumMod val="9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solidFill>
                            <a:srgbClr val="408000"/>
                          </a:solidFill>
                          <a:latin typeface="Wingdings"/>
                          <a:ea typeface="Wingdings"/>
                          <a:cs typeface="Wingdings"/>
                          <a:sym typeface="Wingdings"/>
                        </a:rPr>
                        <a:t></a:t>
                      </a:r>
                      <a:endParaRPr lang="en-US" sz="2000" b="1" dirty="0" smtClean="0">
                        <a:solidFill>
                          <a:srgbClr val="408000"/>
                        </a:solidFill>
                      </a:endParaRPr>
                    </a:p>
                  </a:txBody>
                  <a:tcPr>
                    <a:solidFill>
                      <a:schemeClr val="bg1">
                        <a:lumMod val="95000"/>
                      </a:schemeClr>
                    </a:solidFill>
                  </a:tcPr>
                </a:tc>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X</a:t>
                      </a:r>
                      <a:endParaRPr lang="en-US" sz="800" dirty="0" smtClean="0"/>
                    </a:p>
                  </a:txBody>
                  <a:tcPr>
                    <a:solidFill>
                      <a:schemeClr val="bg1">
                        <a:lumMod val="95000"/>
                      </a:schemeClr>
                    </a:solidFill>
                  </a:tcPr>
                </a:tc>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X </a:t>
                      </a:r>
                      <a:endParaRPr lang="en-US" sz="800" dirty="0" smtClean="0"/>
                    </a:p>
                  </a:txBody>
                  <a:tcPr>
                    <a:solidFill>
                      <a:schemeClr val="bg1">
                        <a:lumMod val="95000"/>
                      </a:schemeClr>
                    </a:solidFill>
                  </a:tcPr>
                </a:tc>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X</a:t>
                      </a:r>
                      <a:endParaRPr lang="en-US" sz="800" dirty="0" smtClean="0"/>
                    </a:p>
                  </a:txBody>
                  <a:tcPr>
                    <a:solidFill>
                      <a:schemeClr val="bg1">
                        <a:lumMod val="95000"/>
                      </a:schemeClr>
                    </a:solidFill>
                  </a:tcPr>
                </a:tc>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FF0000"/>
                          </a:solidFill>
                        </a:rPr>
                        <a:t>X </a:t>
                      </a:r>
                      <a:endParaRPr lang="en-US" sz="800" dirty="0" smtClean="0"/>
                    </a:p>
                  </a:txBody>
                  <a:tcPr>
                    <a:solidFill>
                      <a:schemeClr val="bg1">
                        <a:lumMod val="95000"/>
                      </a:schemeClr>
                    </a:solidFill>
                  </a:tcPr>
                </a:tc>
              </a:tr>
              <a:tr h="279360">
                <a:tc>
                  <a:txBody>
                    <a:bodyPr/>
                    <a:lstStyle/>
                    <a:p>
                      <a:pPr marL="114300" marR="0" lvl="1" indent="0" algn="l" defTabSz="457200" rtl="0" eaLnBrk="1" fontAlgn="auto" latinLnBrk="0" hangingPunct="1">
                        <a:lnSpc>
                          <a:spcPct val="100000"/>
                        </a:lnSpc>
                        <a:spcBef>
                          <a:spcPts val="0"/>
                        </a:spcBef>
                        <a:spcAft>
                          <a:spcPts val="0"/>
                        </a:spcAft>
                        <a:buClrTx/>
                        <a:buSzTx/>
                        <a:buFontTx/>
                        <a:buNone/>
                        <a:tabLst/>
                        <a:defRPr/>
                      </a:pPr>
                      <a:r>
                        <a:rPr lang="en-US" sz="1600" dirty="0" smtClean="0"/>
                        <a:t>Annotation</a:t>
                      </a:r>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solidFill>
                            <a:srgbClr val="408000"/>
                          </a:solidFill>
                          <a:latin typeface="Wingdings"/>
                          <a:ea typeface="Wingdings"/>
                          <a:cs typeface="Wingdings"/>
                          <a:sym typeface="Wingdings"/>
                        </a:rPr>
                        <a:t></a:t>
                      </a:r>
                      <a:endParaRPr lang="en-US" sz="2000" b="1" dirty="0" smtClean="0">
                        <a:solidFill>
                          <a:srgbClr val="408000"/>
                        </a:solidFill>
                      </a:endParaRPr>
                    </a:p>
                  </a:txBody>
                  <a:tcPr>
                    <a:solidFill>
                      <a:schemeClr val="accent3">
                        <a:lumMod val="40000"/>
                        <a:lumOff val="60000"/>
                      </a:schemeClr>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chemeClr val="accent3">
                        <a:lumMod val="40000"/>
                        <a:lumOff val="60000"/>
                      </a:schemeClr>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chemeClr val="accent3">
                        <a:lumMod val="40000"/>
                        <a:lumOff val="60000"/>
                      </a:schemeClr>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chemeClr val="accent3">
                        <a:lumMod val="40000"/>
                        <a:lumOff val="60000"/>
                      </a:schemeClr>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chemeClr val="accent3">
                        <a:lumMod val="40000"/>
                        <a:lumOff val="60000"/>
                      </a:schemeClr>
                    </a:solidFill>
                  </a:tcPr>
                </a:tc>
              </a:tr>
              <a:tr h="279360">
                <a:tc>
                  <a:txBody>
                    <a:bodyPr/>
                    <a:lstStyle/>
                    <a:p>
                      <a:pPr marL="114300" lvl="1" indent="0"/>
                      <a:r>
                        <a:rPr lang="en-US" sz="1600" dirty="0" smtClean="0"/>
                        <a:t>Document Push</a:t>
                      </a:r>
                      <a:endParaRPr lang="en-US" sz="1600" dirty="0"/>
                    </a:p>
                  </a:txBody>
                  <a:tcPr>
                    <a:solidFill>
                      <a:srgbClr val="F2F2F2"/>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solidFill>
                            <a:srgbClr val="408000"/>
                          </a:solidFill>
                          <a:latin typeface="Wingdings"/>
                          <a:ea typeface="Wingdings"/>
                          <a:cs typeface="Wingdings"/>
                          <a:sym typeface="Wingdings"/>
                        </a:rPr>
                        <a:t></a:t>
                      </a:r>
                      <a:endParaRPr lang="en-US" sz="2000" b="1" dirty="0" smtClean="0">
                        <a:solidFill>
                          <a:srgbClr val="408000"/>
                        </a:solidFill>
                      </a:endParaRPr>
                    </a:p>
                  </a:txBody>
                  <a:tcPr>
                    <a:solidFill>
                      <a:srgbClr val="F2F2F2"/>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rgbClr val="F2F2F2"/>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rgbClr val="F2F2F2"/>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rgbClr val="F2F2F2"/>
                    </a:solidFill>
                  </a:tcPr>
                </a:tc>
                <a:tc>
                  <a:txBody>
                    <a:bodyPr/>
                    <a:lstStyle/>
                    <a:p>
                      <a:pPr algn="ctr"/>
                      <a:r>
                        <a:rPr lang="en-US" sz="1800" b="1" dirty="0" smtClean="0">
                          <a:solidFill>
                            <a:srgbClr val="FF0000"/>
                          </a:solidFill>
                        </a:rPr>
                        <a:t>X</a:t>
                      </a:r>
                      <a:endParaRPr lang="en-US" sz="1800" b="1" dirty="0">
                        <a:solidFill>
                          <a:srgbClr val="FF0000"/>
                        </a:solidFill>
                      </a:endParaRPr>
                    </a:p>
                  </a:txBody>
                  <a:tcPr>
                    <a:solidFill>
                      <a:srgbClr val="F2F2F2"/>
                    </a:solidFill>
                  </a:tcPr>
                </a:tc>
              </a:tr>
            </a:tbl>
          </a:graphicData>
        </a:graphic>
      </p:graphicFrame>
      <p:sp>
        <p:nvSpPr>
          <p:cNvPr id="4" name="Footer Placeholder 1"/>
          <p:cNvSpPr>
            <a:spLocks noGrp="1"/>
          </p:cNvSpPr>
          <p:nvPr>
            <p:ph type="ftr" sz="quarter" idx="11"/>
          </p:nvPr>
        </p:nvSpPr>
        <p:spPr>
          <a:xfrm>
            <a:off x="21545" y="4888626"/>
            <a:ext cx="3898938" cy="273844"/>
          </a:xfrm>
        </p:spPr>
        <p:txBody>
          <a:bodyPr/>
          <a:lstStyle/>
          <a:p>
            <a:r>
              <a:rPr lang="en-US" dirty="0" smtClean="0">
                <a:solidFill>
                  <a:schemeClr val="bg1"/>
                </a:solidFill>
              </a:rPr>
              <a:t>CaféX Communications Confidential © 2014 – All Rights Reserved. </a:t>
            </a:r>
            <a:endParaRPr lang="en-US" dirty="0">
              <a:solidFill>
                <a:schemeClr val="bg1"/>
              </a:solidFill>
            </a:endParaRPr>
          </a:p>
        </p:txBody>
      </p:sp>
      <p:sp>
        <p:nvSpPr>
          <p:cNvPr id="5" name="Slide Number Placeholder 2"/>
          <p:cNvSpPr>
            <a:spLocks noGrp="1"/>
          </p:cNvSpPr>
          <p:nvPr>
            <p:ph type="sldNum" sz="quarter" idx="12"/>
          </p:nvPr>
        </p:nvSpPr>
        <p:spPr>
          <a:xfrm>
            <a:off x="7024962" y="4888626"/>
            <a:ext cx="2133600" cy="273844"/>
          </a:xfrm>
        </p:spPr>
        <p:txBody>
          <a:bodyPr/>
          <a:lstStyle/>
          <a:p>
            <a:fld id="{0431C951-9D62-474D-B35D-66AB940D3B2F}" type="slidenum">
              <a:rPr lang="en-US" sz="1000" smtClean="0">
                <a:solidFill>
                  <a:srgbClr val="FFFFFF"/>
                </a:solidFill>
              </a:rPr>
              <a:t>75</a:t>
            </a:fld>
            <a:endParaRPr lang="en-US" sz="1000" dirty="0">
              <a:solidFill>
                <a:srgbClr val="FFFFFF"/>
              </a:solidFill>
            </a:endParaRPr>
          </a:p>
        </p:txBody>
      </p:sp>
    </p:spTree>
    <p:extLst>
      <p:ext uri="{BB962C8B-B14F-4D97-AF65-F5344CB8AC3E}">
        <p14:creationId xmlns:p14="http://schemas.microsoft.com/office/powerpoint/2010/main" val="412392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solidFill>
                  <a:prstClr val="white"/>
                </a:solidFill>
              </a:rPr>
              <a:t>CaféX Communications Confidential © 2014 – All Rights Reserved. </a:t>
            </a:r>
            <a:endParaRPr lang="en-US" dirty="0">
              <a:solidFill>
                <a:prstClr val="white"/>
              </a:solidFill>
            </a:endParaRPr>
          </a:p>
        </p:txBody>
      </p:sp>
      <p:sp>
        <p:nvSpPr>
          <p:cNvPr id="3" name="Slide Number Placeholder 2"/>
          <p:cNvSpPr>
            <a:spLocks noGrp="1"/>
          </p:cNvSpPr>
          <p:nvPr>
            <p:ph type="sldNum" sz="quarter" idx="12"/>
          </p:nvPr>
        </p:nvSpPr>
        <p:spPr/>
        <p:txBody>
          <a:bodyPr/>
          <a:lstStyle/>
          <a:p>
            <a:fld id="{0431C951-9D62-474D-B35D-66AB940D3B2F}" type="slidenum">
              <a:rPr lang="en-US" sz="1000" smtClean="0">
                <a:solidFill>
                  <a:srgbClr val="FFFFFF"/>
                </a:solidFill>
              </a:rPr>
              <a:pPr/>
              <a:t>76</a:t>
            </a:fld>
            <a:endParaRPr lang="en-US" sz="1000" dirty="0">
              <a:solidFill>
                <a:srgbClr val="FFFFFF"/>
              </a:solidFill>
            </a:endParaRPr>
          </a:p>
        </p:txBody>
      </p:sp>
      <p:sp>
        <p:nvSpPr>
          <p:cNvPr id="4" name="Title 3"/>
          <p:cNvSpPr>
            <a:spLocks noGrp="1"/>
          </p:cNvSpPr>
          <p:nvPr>
            <p:ph type="title"/>
          </p:nvPr>
        </p:nvSpPr>
        <p:spPr/>
        <p:txBody>
          <a:bodyPr/>
          <a:lstStyle/>
          <a:p>
            <a:r>
              <a:rPr lang="en-US" dirty="0" smtClean="0"/>
              <a:t>Competitive Landscape</a:t>
            </a:r>
            <a:endParaRPr lang="en-US" dirty="0"/>
          </a:p>
        </p:txBody>
      </p:sp>
      <p:sp>
        <p:nvSpPr>
          <p:cNvPr id="14" name="TextBox 13"/>
          <p:cNvSpPr txBox="1"/>
          <p:nvPr/>
        </p:nvSpPr>
        <p:spPr>
          <a:xfrm>
            <a:off x="289079" y="3073027"/>
            <a:ext cx="8799845" cy="1908215"/>
          </a:xfrm>
          <a:prstGeom prst="rect">
            <a:avLst/>
          </a:prstGeom>
          <a:noFill/>
        </p:spPr>
        <p:txBody>
          <a:bodyPr wrap="square" rtlCol="0">
            <a:spAutoFit/>
          </a:bodyPr>
          <a:lstStyle/>
          <a:p>
            <a:r>
              <a:rPr lang="en-US" sz="1600" b="1" dirty="0" smtClean="0"/>
              <a:t>Takeaways:</a:t>
            </a:r>
          </a:p>
          <a:p>
            <a:pPr marL="342900" indent="-342900">
              <a:buAutoNum type="arabicParenR"/>
            </a:pPr>
            <a:r>
              <a:rPr lang="en-US" sz="1400" dirty="0" smtClean="0"/>
              <a:t>There are a lot of WebRTC players in the market, however most of them have bits &amp; pieces of a holistic enterprise grade solution  (as seen above).  </a:t>
            </a:r>
          </a:p>
          <a:p>
            <a:pPr marL="342900" indent="-342900">
              <a:buAutoNum type="arabicParenR"/>
            </a:pPr>
            <a:r>
              <a:rPr lang="en-US" sz="1400" dirty="0" smtClean="0"/>
              <a:t>Feature Richness and ease of integration (2 lines of code) of </a:t>
            </a:r>
            <a:r>
              <a:rPr lang="en-US" sz="1400" b="1" dirty="0" smtClean="0"/>
              <a:t>CafeX Live Assist </a:t>
            </a:r>
            <a:r>
              <a:rPr lang="en-US" sz="1400" dirty="0" smtClean="0"/>
              <a:t>is unparalleled in industry today. </a:t>
            </a:r>
            <a:r>
              <a:rPr lang="en-US" sz="1400" i="1" dirty="0" smtClean="0"/>
              <a:t>This application won Best of Show at Enterprise Connect 2014</a:t>
            </a:r>
          </a:p>
          <a:p>
            <a:pPr marL="342900" indent="-342900">
              <a:buAutoNum type="arabicParenR"/>
            </a:pPr>
            <a:r>
              <a:rPr lang="en-US" sz="1400" dirty="0" smtClean="0"/>
              <a:t>Providing persistent cross-channel context (across vendors) with Big Data analytics is a huge differentiator against other In-app WebRTC video vendors </a:t>
            </a:r>
          </a:p>
          <a:p>
            <a:endParaRPr lang="en-US" sz="1600" dirty="0" smtClean="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1197" y="959603"/>
            <a:ext cx="7696200" cy="2081290"/>
          </a:xfrm>
          <a:prstGeom prst="rect">
            <a:avLst/>
          </a:prstGeom>
        </p:spPr>
      </p:pic>
    </p:spTree>
    <p:extLst>
      <p:ext uri="{BB962C8B-B14F-4D97-AF65-F5344CB8AC3E}">
        <p14:creationId xmlns:p14="http://schemas.microsoft.com/office/powerpoint/2010/main" val="50060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3750" y="1820333"/>
            <a:ext cx="7778750" cy="769441"/>
          </a:xfrm>
          <a:prstGeom prst="rect">
            <a:avLst/>
          </a:prstGeom>
          <a:noFill/>
        </p:spPr>
        <p:txBody>
          <a:bodyPr wrap="square" rtlCol="0">
            <a:spAutoFit/>
          </a:bodyPr>
          <a:lstStyle/>
          <a:p>
            <a:r>
              <a:rPr lang="en-US" sz="4400" b="1" dirty="0" smtClean="0">
                <a:solidFill>
                  <a:schemeClr val="bg1"/>
                </a:solidFill>
              </a:rPr>
              <a:t>Summary</a:t>
            </a:r>
            <a:endParaRPr lang="en-US" sz="4400" b="1" dirty="0">
              <a:solidFill>
                <a:schemeClr val="bg1"/>
              </a:solidFill>
            </a:endParaRPr>
          </a:p>
        </p:txBody>
      </p:sp>
    </p:spTree>
    <p:extLst>
      <p:ext uri="{BB962C8B-B14F-4D97-AF65-F5344CB8AC3E}">
        <p14:creationId xmlns:p14="http://schemas.microsoft.com/office/powerpoint/2010/main" val="186675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442" y="4386471"/>
            <a:ext cx="9148442" cy="314272"/>
          </a:xfrm>
          <a:prstGeom prst="rect">
            <a:avLst/>
          </a:prstGeom>
          <a:solidFill>
            <a:srgbClr val="5075AC">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4"/>
            <a:endParaRPr lang="en-US">
              <a:solidFill>
                <a:prstClr val="white"/>
              </a:solidFill>
            </a:endParaRPr>
          </a:p>
        </p:txBody>
      </p:sp>
      <p:sp>
        <p:nvSpPr>
          <p:cNvPr id="38" name="Rounded Rectangle 37"/>
          <p:cNvSpPr/>
          <p:nvPr/>
        </p:nvSpPr>
        <p:spPr>
          <a:xfrm>
            <a:off x="160293" y="3485863"/>
            <a:ext cx="1582368" cy="1038576"/>
          </a:xfrm>
          <a:prstGeom prst="roundRect">
            <a:avLst>
              <a:gd name="adj" fmla="val 10805"/>
            </a:avLst>
          </a:prstGeom>
          <a:solidFill>
            <a:schemeClr val="accent2">
              <a:lumMod val="75000"/>
            </a:schemeClr>
          </a:solidFill>
          <a:ln>
            <a:noFill/>
          </a:ln>
          <a:effectLst>
            <a:reflection blurRad="6350" stA="50000" endA="300" endPos="5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4"/>
            <a:endParaRPr lang="en-US">
              <a:solidFill>
                <a:prstClr val="white"/>
              </a:solidFill>
            </a:endParaRPr>
          </a:p>
        </p:txBody>
      </p:sp>
      <p:sp>
        <p:nvSpPr>
          <p:cNvPr id="2" name="Footer Placeholder 1"/>
          <p:cNvSpPr>
            <a:spLocks noGrp="1"/>
          </p:cNvSpPr>
          <p:nvPr>
            <p:ph type="ftr" sz="quarter" idx="11"/>
          </p:nvPr>
        </p:nvSpPr>
        <p:spPr>
          <a:xfrm>
            <a:off x="107629" y="4876119"/>
            <a:ext cx="3898938" cy="273844"/>
          </a:xfrm>
        </p:spPr>
        <p:txBody>
          <a:bodyPr/>
          <a:lstStyle/>
          <a:p>
            <a:r>
              <a:rPr lang="en-US" smtClean="0">
                <a:solidFill>
                  <a:prstClr val="white"/>
                </a:solidFill>
              </a:rPr>
              <a:t>CaféX Communications Confidential © 2014 – All Rights Reserved. </a:t>
            </a:r>
            <a:endParaRPr lang="en-US" dirty="0">
              <a:solidFill>
                <a:prstClr val="white"/>
              </a:solidFill>
            </a:endParaRPr>
          </a:p>
        </p:txBody>
      </p:sp>
      <p:sp>
        <p:nvSpPr>
          <p:cNvPr id="3" name="Slide Number Placeholder 2"/>
          <p:cNvSpPr>
            <a:spLocks noGrp="1"/>
          </p:cNvSpPr>
          <p:nvPr>
            <p:ph type="sldNum" sz="quarter" idx="12"/>
          </p:nvPr>
        </p:nvSpPr>
        <p:spPr>
          <a:xfrm>
            <a:off x="7014842" y="4876119"/>
            <a:ext cx="2133600" cy="273844"/>
          </a:xfrm>
        </p:spPr>
        <p:txBody>
          <a:bodyPr/>
          <a:lstStyle/>
          <a:p>
            <a:fld id="{0431C951-9D62-474D-B35D-66AB940D3B2F}" type="slidenum">
              <a:rPr lang="en-US" sz="1000" smtClean="0">
                <a:solidFill>
                  <a:srgbClr val="FFFFFF"/>
                </a:solidFill>
              </a:rPr>
              <a:pPr/>
              <a:t>78</a:t>
            </a:fld>
            <a:endParaRPr lang="en-US" sz="1000" dirty="0">
              <a:solidFill>
                <a:srgbClr val="FFFFFF"/>
              </a:solidFill>
            </a:endParaRPr>
          </a:p>
        </p:txBody>
      </p:sp>
      <p:sp>
        <p:nvSpPr>
          <p:cNvPr id="4" name="Title 3"/>
          <p:cNvSpPr>
            <a:spLocks noGrp="1"/>
          </p:cNvSpPr>
          <p:nvPr>
            <p:ph type="title"/>
          </p:nvPr>
        </p:nvSpPr>
        <p:spPr>
          <a:xfrm>
            <a:off x="1485016" y="149840"/>
            <a:ext cx="7276584" cy="566375"/>
          </a:xfrm>
        </p:spPr>
        <p:txBody>
          <a:bodyPr/>
          <a:lstStyle/>
          <a:p>
            <a:r>
              <a:rPr lang="en-US" dirty="0" smtClean="0"/>
              <a:t>Deploy Today, Scale for Tomorrow</a:t>
            </a:r>
            <a:endParaRPr lang="en-US" dirty="0"/>
          </a:p>
        </p:txBody>
      </p:sp>
      <p:sp>
        <p:nvSpPr>
          <p:cNvPr id="19" name="Rectangle 70"/>
          <p:cNvSpPr>
            <a:spLocks noChangeArrowheads="1"/>
          </p:cNvSpPr>
          <p:nvPr/>
        </p:nvSpPr>
        <p:spPr bwMode="auto">
          <a:xfrm>
            <a:off x="396880" y="2993232"/>
            <a:ext cx="4124325" cy="32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defTabSz="814388" eaLnBrk="0" hangingPunct="0">
              <a:lnSpc>
                <a:spcPct val="90000"/>
              </a:lnSpc>
            </a:pPr>
            <a:r>
              <a:rPr lang="en-US" sz="2000" dirty="0">
                <a:solidFill>
                  <a:srgbClr val="FFFFFF"/>
                </a:solidFill>
                <a:cs typeface="Arial" pitchFamily="34" charset="0"/>
              </a:rPr>
              <a:t>Cost Reduction &amp; Productivity</a:t>
            </a:r>
          </a:p>
        </p:txBody>
      </p:sp>
      <p:sp>
        <p:nvSpPr>
          <p:cNvPr id="31" name="Rounded Rectangle 30"/>
          <p:cNvSpPr/>
          <p:nvPr/>
        </p:nvSpPr>
        <p:spPr>
          <a:xfrm>
            <a:off x="160293" y="946358"/>
            <a:ext cx="1582368" cy="3572634"/>
          </a:xfrm>
          <a:prstGeom prst="roundRect">
            <a:avLst>
              <a:gd name="adj" fmla="val 10805"/>
            </a:avLst>
          </a:prstGeom>
          <a:gradFill>
            <a:gsLst>
              <a:gs pos="0">
                <a:schemeClr val="accent2">
                  <a:lumMod val="50000"/>
                </a:schemeClr>
              </a:gs>
              <a:gs pos="100000">
                <a:schemeClr val="accent2">
                  <a:lumMod val="60000"/>
                  <a:lumOff val="4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4"/>
            <a:endParaRPr lang="en-US">
              <a:solidFill>
                <a:prstClr val="white"/>
              </a:solidFill>
            </a:endParaRPr>
          </a:p>
        </p:txBody>
      </p:sp>
      <p:sp>
        <p:nvSpPr>
          <p:cNvPr id="36" name="Rectangle 35"/>
          <p:cNvSpPr/>
          <p:nvPr/>
        </p:nvSpPr>
        <p:spPr>
          <a:xfrm>
            <a:off x="160293" y="1166198"/>
            <a:ext cx="1582368" cy="50357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4"/>
            <a:r>
              <a:rPr lang="en-US" dirty="0">
                <a:solidFill>
                  <a:srgbClr val="092E4D"/>
                </a:solidFill>
              </a:rPr>
              <a:t>Real Now</a:t>
            </a:r>
          </a:p>
        </p:txBody>
      </p:sp>
      <p:sp>
        <p:nvSpPr>
          <p:cNvPr id="39" name="TextBox 38"/>
          <p:cNvSpPr txBox="1"/>
          <p:nvPr/>
        </p:nvSpPr>
        <p:spPr>
          <a:xfrm>
            <a:off x="160293" y="2847462"/>
            <a:ext cx="1582368" cy="1332673"/>
          </a:xfrm>
          <a:prstGeom prst="rect">
            <a:avLst/>
          </a:prstGeom>
          <a:noFill/>
        </p:spPr>
        <p:txBody>
          <a:bodyPr wrap="square" rtlCol="0">
            <a:spAutoFit/>
          </a:bodyPr>
          <a:lstStyle/>
          <a:p>
            <a:pPr marL="225425" indent="-173038" defTabSz="457124">
              <a:lnSpc>
                <a:spcPct val="90000"/>
              </a:lnSpc>
              <a:spcAft>
                <a:spcPts val="300"/>
              </a:spcAft>
              <a:buFont typeface="Arial" panose="020B0604020202020204" pitchFamily="34" charset="0"/>
              <a:buChar char="•"/>
            </a:pPr>
            <a:r>
              <a:rPr lang="en-US" sz="1400" dirty="0">
                <a:solidFill>
                  <a:prstClr val="white"/>
                </a:solidFill>
              </a:rPr>
              <a:t>All major browsers</a:t>
            </a:r>
          </a:p>
          <a:p>
            <a:pPr marL="225425" indent="-173038" defTabSz="457124">
              <a:lnSpc>
                <a:spcPct val="90000"/>
              </a:lnSpc>
              <a:spcAft>
                <a:spcPts val="300"/>
              </a:spcAft>
              <a:buFont typeface="Arial" panose="020B0604020202020204" pitchFamily="34" charset="0"/>
              <a:buChar char="•"/>
            </a:pPr>
            <a:r>
              <a:rPr lang="en-US" sz="1400" dirty="0">
                <a:solidFill>
                  <a:prstClr val="white"/>
                </a:solidFill>
              </a:rPr>
              <a:t>Native on iOS, Android</a:t>
            </a:r>
          </a:p>
          <a:p>
            <a:pPr marL="225425" indent="-173038" defTabSz="457124">
              <a:lnSpc>
                <a:spcPct val="90000"/>
              </a:lnSpc>
              <a:spcAft>
                <a:spcPts val="300"/>
              </a:spcAft>
              <a:buFont typeface="Arial" panose="020B0604020202020204" pitchFamily="34" charset="0"/>
              <a:buChar char="•"/>
            </a:pPr>
            <a:r>
              <a:rPr lang="en-US" sz="1400" dirty="0">
                <a:solidFill>
                  <a:prstClr val="white"/>
                </a:solidFill>
              </a:rPr>
              <a:t>WebRTC framework</a:t>
            </a:r>
          </a:p>
        </p:txBody>
      </p:sp>
      <p:sp>
        <p:nvSpPr>
          <p:cNvPr id="40" name="Rounded Rectangle 39"/>
          <p:cNvSpPr/>
          <p:nvPr/>
        </p:nvSpPr>
        <p:spPr>
          <a:xfrm>
            <a:off x="1967948" y="3485864"/>
            <a:ext cx="1582368" cy="1038576"/>
          </a:xfrm>
          <a:prstGeom prst="roundRect">
            <a:avLst>
              <a:gd name="adj" fmla="val 10805"/>
            </a:avLst>
          </a:prstGeom>
          <a:solidFill>
            <a:schemeClr val="accent2">
              <a:lumMod val="75000"/>
            </a:schemeClr>
          </a:solidFill>
          <a:ln>
            <a:noFill/>
          </a:ln>
          <a:effectLst>
            <a:reflection blurRad="6350" stA="50000" endA="300" endPos="5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4"/>
            <a:endParaRPr lang="en-US">
              <a:solidFill>
                <a:prstClr val="white"/>
              </a:solidFill>
            </a:endParaRPr>
          </a:p>
        </p:txBody>
      </p:sp>
      <p:sp>
        <p:nvSpPr>
          <p:cNvPr id="41" name="Rounded Rectangle 40"/>
          <p:cNvSpPr/>
          <p:nvPr/>
        </p:nvSpPr>
        <p:spPr>
          <a:xfrm>
            <a:off x="1967948" y="946359"/>
            <a:ext cx="1582368" cy="3572634"/>
          </a:xfrm>
          <a:prstGeom prst="roundRect">
            <a:avLst>
              <a:gd name="adj" fmla="val 10805"/>
            </a:avLst>
          </a:prstGeom>
          <a:gradFill>
            <a:gsLst>
              <a:gs pos="0">
                <a:schemeClr val="accent2">
                  <a:lumMod val="50000"/>
                </a:schemeClr>
              </a:gs>
              <a:gs pos="100000">
                <a:schemeClr val="accent2">
                  <a:lumMod val="60000"/>
                  <a:lumOff val="4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4"/>
            <a:endParaRPr lang="en-US">
              <a:solidFill>
                <a:prstClr val="white"/>
              </a:solidFill>
            </a:endParaRPr>
          </a:p>
        </p:txBody>
      </p:sp>
      <p:sp>
        <p:nvSpPr>
          <p:cNvPr id="42" name="Rectangle 41"/>
          <p:cNvSpPr/>
          <p:nvPr/>
        </p:nvSpPr>
        <p:spPr>
          <a:xfrm>
            <a:off x="1967948" y="1166198"/>
            <a:ext cx="1582368" cy="50357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4"/>
            <a:r>
              <a:rPr lang="en-US" dirty="0">
                <a:solidFill>
                  <a:srgbClr val="092E4D"/>
                </a:solidFill>
              </a:rPr>
              <a:t>Scales Up</a:t>
            </a:r>
          </a:p>
        </p:txBody>
      </p:sp>
      <p:sp>
        <p:nvSpPr>
          <p:cNvPr id="43" name="TextBox 42"/>
          <p:cNvSpPr txBox="1"/>
          <p:nvPr/>
        </p:nvSpPr>
        <p:spPr>
          <a:xfrm>
            <a:off x="1967948" y="2847462"/>
            <a:ext cx="1582368" cy="1332673"/>
          </a:xfrm>
          <a:prstGeom prst="rect">
            <a:avLst/>
          </a:prstGeom>
          <a:noFill/>
        </p:spPr>
        <p:txBody>
          <a:bodyPr wrap="square" rtlCol="0">
            <a:spAutoFit/>
          </a:bodyPr>
          <a:lstStyle/>
          <a:p>
            <a:pPr marL="225425" indent="-173038" defTabSz="457124">
              <a:lnSpc>
                <a:spcPct val="90000"/>
              </a:lnSpc>
              <a:spcAft>
                <a:spcPts val="300"/>
              </a:spcAft>
              <a:buFont typeface="Arial" panose="020B0604020202020204" pitchFamily="34" charset="0"/>
              <a:buChar char="•"/>
            </a:pPr>
            <a:r>
              <a:rPr lang="en-US" sz="1400" dirty="0">
                <a:solidFill>
                  <a:prstClr val="white"/>
                </a:solidFill>
              </a:rPr>
              <a:t>15+ years  building carrier-grade solutions </a:t>
            </a:r>
          </a:p>
          <a:p>
            <a:pPr marL="225425" indent="-173038" defTabSz="457124">
              <a:lnSpc>
                <a:spcPct val="90000"/>
              </a:lnSpc>
              <a:spcAft>
                <a:spcPts val="300"/>
              </a:spcAft>
              <a:buFont typeface="Arial" panose="020B0604020202020204" pitchFamily="34" charset="0"/>
              <a:buChar char="•"/>
            </a:pPr>
            <a:r>
              <a:rPr lang="en-US" sz="1400" dirty="0">
                <a:solidFill>
                  <a:prstClr val="white"/>
                </a:solidFill>
              </a:rPr>
              <a:t>F100 customers</a:t>
            </a:r>
          </a:p>
          <a:p>
            <a:pPr marL="225425" indent="-173038" defTabSz="457124">
              <a:lnSpc>
                <a:spcPct val="90000"/>
              </a:lnSpc>
              <a:spcAft>
                <a:spcPts val="300"/>
              </a:spcAft>
              <a:buFont typeface="Arial" panose="020B0604020202020204" pitchFamily="34" charset="0"/>
              <a:buChar char="•"/>
            </a:pPr>
            <a:r>
              <a:rPr lang="en-US" sz="1400" dirty="0">
                <a:solidFill>
                  <a:prstClr val="white"/>
                </a:solidFill>
              </a:rPr>
              <a:t>4K sessions per Web Gateway</a:t>
            </a:r>
          </a:p>
        </p:txBody>
      </p:sp>
      <p:sp>
        <p:nvSpPr>
          <p:cNvPr id="48" name="Rounded Rectangle 47"/>
          <p:cNvSpPr/>
          <p:nvPr/>
        </p:nvSpPr>
        <p:spPr>
          <a:xfrm>
            <a:off x="5520797" y="3485861"/>
            <a:ext cx="1582368" cy="1038576"/>
          </a:xfrm>
          <a:prstGeom prst="roundRect">
            <a:avLst>
              <a:gd name="adj" fmla="val 10805"/>
            </a:avLst>
          </a:prstGeom>
          <a:solidFill>
            <a:schemeClr val="accent2">
              <a:lumMod val="75000"/>
            </a:schemeClr>
          </a:solidFill>
          <a:ln>
            <a:noFill/>
          </a:ln>
          <a:effectLst>
            <a:reflection blurRad="6350" stA="50000" endA="300" endPos="5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4"/>
            <a:endParaRPr lang="en-US">
              <a:solidFill>
                <a:prstClr val="white"/>
              </a:solidFill>
            </a:endParaRPr>
          </a:p>
        </p:txBody>
      </p:sp>
      <p:sp>
        <p:nvSpPr>
          <p:cNvPr id="49" name="Rounded Rectangle 48"/>
          <p:cNvSpPr/>
          <p:nvPr/>
        </p:nvSpPr>
        <p:spPr>
          <a:xfrm>
            <a:off x="5520797" y="946356"/>
            <a:ext cx="1582368" cy="3572634"/>
          </a:xfrm>
          <a:prstGeom prst="roundRect">
            <a:avLst>
              <a:gd name="adj" fmla="val 10805"/>
            </a:avLst>
          </a:prstGeom>
          <a:gradFill>
            <a:gsLst>
              <a:gs pos="0">
                <a:schemeClr val="accent2">
                  <a:lumMod val="50000"/>
                </a:schemeClr>
              </a:gs>
              <a:gs pos="100000">
                <a:schemeClr val="accent2">
                  <a:lumMod val="60000"/>
                  <a:lumOff val="4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4"/>
            <a:endParaRPr lang="en-US">
              <a:solidFill>
                <a:prstClr val="white"/>
              </a:solidFill>
            </a:endParaRPr>
          </a:p>
        </p:txBody>
      </p:sp>
      <p:sp>
        <p:nvSpPr>
          <p:cNvPr id="50" name="Rectangle 49"/>
          <p:cNvSpPr/>
          <p:nvPr/>
        </p:nvSpPr>
        <p:spPr>
          <a:xfrm>
            <a:off x="5520797" y="1166195"/>
            <a:ext cx="1582368" cy="50357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457124"/>
            <a:r>
              <a:rPr lang="en-US" dirty="0">
                <a:solidFill>
                  <a:srgbClr val="092E4D"/>
                </a:solidFill>
              </a:rPr>
              <a:t>Fast to Consume</a:t>
            </a:r>
          </a:p>
        </p:txBody>
      </p:sp>
      <p:sp>
        <p:nvSpPr>
          <p:cNvPr id="51" name="TextBox 50"/>
          <p:cNvSpPr txBox="1"/>
          <p:nvPr/>
        </p:nvSpPr>
        <p:spPr>
          <a:xfrm>
            <a:off x="5520797" y="2847458"/>
            <a:ext cx="1582368" cy="1991314"/>
          </a:xfrm>
          <a:prstGeom prst="rect">
            <a:avLst/>
          </a:prstGeom>
          <a:noFill/>
        </p:spPr>
        <p:txBody>
          <a:bodyPr wrap="square" rtlCol="0">
            <a:spAutoFit/>
          </a:bodyPr>
          <a:lstStyle/>
          <a:p>
            <a:pPr marL="225425" indent="-173038" defTabSz="457124">
              <a:lnSpc>
                <a:spcPct val="90000"/>
              </a:lnSpc>
              <a:spcAft>
                <a:spcPts val="300"/>
              </a:spcAft>
              <a:buFont typeface="Arial" panose="020B0604020202020204" pitchFamily="34" charset="0"/>
              <a:buChar char="•"/>
            </a:pPr>
            <a:r>
              <a:rPr lang="en-US" sz="1400" dirty="0">
                <a:solidFill>
                  <a:prstClr val="white"/>
                </a:solidFill>
              </a:rPr>
              <a:t>2 lines of code to light up apps</a:t>
            </a:r>
          </a:p>
          <a:p>
            <a:pPr marL="225425" indent="-173038" defTabSz="457124">
              <a:lnSpc>
                <a:spcPct val="90000"/>
              </a:lnSpc>
              <a:spcAft>
                <a:spcPts val="300"/>
              </a:spcAft>
              <a:buFont typeface="Arial" panose="020B0604020202020204" pitchFamily="34" charset="0"/>
              <a:buChar char="•"/>
            </a:pPr>
            <a:r>
              <a:rPr lang="en-US" sz="1400" dirty="0">
                <a:solidFill>
                  <a:prstClr val="white"/>
                </a:solidFill>
              </a:rPr>
              <a:t>Web developer friendly SDKs</a:t>
            </a:r>
          </a:p>
          <a:p>
            <a:pPr marL="225425" indent="-173038" defTabSz="457124">
              <a:lnSpc>
                <a:spcPct val="90000"/>
              </a:lnSpc>
              <a:spcAft>
                <a:spcPts val="300"/>
              </a:spcAft>
              <a:buFont typeface="Arial" panose="020B0604020202020204" pitchFamily="34" charset="0"/>
              <a:buChar char="•"/>
            </a:pPr>
            <a:r>
              <a:rPr lang="en-US" sz="1400" dirty="0">
                <a:solidFill>
                  <a:prstClr val="white"/>
                </a:solidFill>
              </a:rPr>
              <a:t>Adapters for existing CC, UC systems</a:t>
            </a:r>
          </a:p>
          <a:p>
            <a:pPr marL="225425" indent="-173038" defTabSz="457124">
              <a:lnSpc>
                <a:spcPct val="90000"/>
              </a:lnSpc>
              <a:spcAft>
                <a:spcPts val="300"/>
              </a:spcAft>
              <a:buFont typeface="Arial" panose="020B0604020202020204" pitchFamily="34" charset="0"/>
              <a:buChar char="•"/>
            </a:pPr>
            <a:endParaRPr lang="en-US" sz="1400" dirty="0">
              <a:solidFill>
                <a:prstClr val="white"/>
              </a:solidFill>
            </a:endParaRPr>
          </a:p>
          <a:p>
            <a:pPr marL="225425" indent="-173038" defTabSz="457124">
              <a:lnSpc>
                <a:spcPct val="90000"/>
              </a:lnSpc>
              <a:spcAft>
                <a:spcPts val="300"/>
              </a:spcAft>
              <a:buFont typeface="Arial" panose="020B0604020202020204" pitchFamily="34" charset="0"/>
              <a:buChar char="•"/>
            </a:pPr>
            <a:endParaRPr lang="en-US" sz="1400" dirty="0">
              <a:solidFill>
                <a:prstClr val="white"/>
              </a:solidFill>
            </a:endParaRPr>
          </a:p>
        </p:txBody>
      </p:sp>
      <p:sp>
        <p:nvSpPr>
          <p:cNvPr id="52" name="Rounded Rectangle 51"/>
          <p:cNvSpPr/>
          <p:nvPr/>
        </p:nvSpPr>
        <p:spPr>
          <a:xfrm>
            <a:off x="7328452" y="3485862"/>
            <a:ext cx="1582368" cy="1038576"/>
          </a:xfrm>
          <a:prstGeom prst="roundRect">
            <a:avLst>
              <a:gd name="adj" fmla="val 10805"/>
            </a:avLst>
          </a:prstGeom>
          <a:solidFill>
            <a:schemeClr val="accent2">
              <a:lumMod val="75000"/>
            </a:schemeClr>
          </a:solidFill>
          <a:ln>
            <a:noFill/>
          </a:ln>
          <a:effectLst>
            <a:reflection blurRad="6350" stA="50000" endA="300" endPos="5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4"/>
            <a:endParaRPr lang="en-US">
              <a:solidFill>
                <a:prstClr val="white"/>
              </a:solidFill>
            </a:endParaRPr>
          </a:p>
        </p:txBody>
      </p:sp>
      <p:sp>
        <p:nvSpPr>
          <p:cNvPr id="53" name="Rounded Rectangle 52"/>
          <p:cNvSpPr/>
          <p:nvPr/>
        </p:nvSpPr>
        <p:spPr>
          <a:xfrm>
            <a:off x="7328452" y="946357"/>
            <a:ext cx="1582368" cy="3572634"/>
          </a:xfrm>
          <a:prstGeom prst="roundRect">
            <a:avLst>
              <a:gd name="adj" fmla="val 10805"/>
            </a:avLst>
          </a:prstGeom>
          <a:gradFill>
            <a:gsLst>
              <a:gs pos="0">
                <a:schemeClr val="accent2">
                  <a:lumMod val="50000"/>
                </a:schemeClr>
              </a:gs>
              <a:gs pos="100000">
                <a:schemeClr val="accent2">
                  <a:lumMod val="60000"/>
                  <a:lumOff val="4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4"/>
            <a:endParaRPr lang="en-US">
              <a:solidFill>
                <a:prstClr val="white"/>
              </a:solidFill>
            </a:endParaRPr>
          </a:p>
        </p:txBody>
      </p:sp>
      <p:sp>
        <p:nvSpPr>
          <p:cNvPr id="54" name="Rectangle 53"/>
          <p:cNvSpPr/>
          <p:nvPr/>
        </p:nvSpPr>
        <p:spPr>
          <a:xfrm>
            <a:off x="7328452" y="1166198"/>
            <a:ext cx="1582368" cy="50357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4"/>
            <a:r>
              <a:rPr lang="en-US" dirty="0">
                <a:solidFill>
                  <a:srgbClr val="092E4D"/>
                </a:solidFill>
              </a:rPr>
              <a:t>Breaks Silos</a:t>
            </a:r>
          </a:p>
        </p:txBody>
      </p:sp>
      <p:sp>
        <p:nvSpPr>
          <p:cNvPr id="55" name="TextBox 54"/>
          <p:cNvSpPr txBox="1"/>
          <p:nvPr/>
        </p:nvSpPr>
        <p:spPr>
          <a:xfrm>
            <a:off x="7328452" y="2847458"/>
            <a:ext cx="1582368" cy="1526572"/>
          </a:xfrm>
          <a:prstGeom prst="rect">
            <a:avLst/>
          </a:prstGeom>
          <a:noFill/>
        </p:spPr>
        <p:txBody>
          <a:bodyPr wrap="square" rtlCol="0">
            <a:spAutoFit/>
          </a:bodyPr>
          <a:lstStyle/>
          <a:p>
            <a:pPr marL="225425" indent="-173038" defTabSz="457124">
              <a:lnSpc>
                <a:spcPct val="90000"/>
              </a:lnSpc>
              <a:spcAft>
                <a:spcPts val="300"/>
              </a:spcAft>
              <a:buFont typeface="Arial" panose="020B0604020202020204" pitchFamily="34" charset="0"/>
              <a:buChar char="•"/>
            </a:pPr>
            <a:r>
              <a:rPr lang="en-US" sz="1400" dirty="0">
                <a:solidFill>
                  <a:prstClr val="white"/>
                </a:solidFill>
              </a:rPr>
              <a:t>Omnichannel CX strategy</a:t>
            </a:r>
          </a:p>
          <a:p>
            <a:pPr marL="225425" indent="-173038" defTabSz="457124">
              <a:lnSpc>
                <a:spcPct val="90000"/>
              </a:lnSpc>
              <a:spcAft>
                <a:spcPts val="300"/>
              </a:spcAft>
              <a:buFont typeface="Arial" panose="020B0604020202020204" pitchFamily="34" charset="0"/>
              <a:buChar char="•"/>
            </a:pPr>
            <a:r>
              <a:rPr lang="en-US" sz="1400" dirty="0">
                <a:solidFill>
                  <a:prstClr val="white"/>
                </a:solidFill>
              </a:rPr>
              <a:t>Keep existing channels, bridge context</a:t>
            </a:r>
          </a:p>
          <a:p>
            <a:pPr marL="225425" indent="-173038" defTabSz="457124">
              <a:lnSpc>
                <a:spcPct val="90000"/>
              </a:lnSpc>
              <a:spcAft>
                <a:spcPts val="300"/>
              </a:spcAft>
              <a:buFont typeface="Arial" panose="020B0604020202020204" pitchFamily="34" charset="0"/>
              <a:buChar char="•"/>
            </a:pPr>
            <a:r>
              <a:rPr lang="en-US" sz="1400" dirty="0">
                <a:solidFill>
                  <a:prstClr val="white"/>
                </a:solidFill>
              </a:rPr>
              <a:t>Seamless user experience</a:t>
            </a:r>
          </a:p>
        </p:txBody>
      </p:sp>
      <p:grpSp>
        <p:nvGrpSpPr>
          <p:cNvPr id="60" name="Group 59"/>
          <p:cNvGrpSpPr>
            <a:grpSpLocks noChangeAspect="1"/>
          </p:cNvGrpSpPr>
          <p:nvPr/>
        </p:nvGrpSpPr>
        <p:grpSpPr>
          <a:xfrm>
            <a:off x="288281" y="1813082"/>
            <a:ext cx="1326392" cy="809094"/>
            <a:chOff x="3660337" y="1476404"/>
            <a:chExt cx="1792380" cy="1093345"/>
          </a:xfrm>
        </p:grpSpPr>
        <p:sp>
          <p:nvSpPr>
            <p:cNvPr id="59" name="Rounded Rectangle 58"/>
            <p:cNvSpPr/>
            <p:nvPr/>
          </p:nvSpPr>
          <p:spPr>
            <a:xfrm>
              <a:off x="3660337" y="1476404"/>
              <a:ext cx="1765876" cy="1093345"/>
            </a:xfrm>
            <a:prstGeom prst="roundRect">
              <a:avLst>
                <a:gd name="adj" fmla="val 697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4"/>
              <a:endParaRPr lang="en-US">
                <a:solidFill>
                  <a:prstClr val="white"/>
                </a:solidFill>
              </a:endParaRPr>
            </a:p>
          </p:txBody>
        </p:sp>
        <p:grpSp>
          <p:nvGrpSpPr>
            <p:cNvPr id="58" name="Group 57"/>
            <p:cNvGrpSpPr>
              <a:grpSpLocks noChangeAspect="1"/>
            </p:cNvGrpSpPr>
            <p:nvPr/>
          </p:nvGrpSpPr>
          <p:grpSpPr>
            <a:xfrm>
              <a:off x="3686841" y="1494312"/>
              <a:ext cx="1765876" cy="1011819"/>
              <a:chOff x="3686841" y="1494312"/>
              <a:chExt cx="1765876" cy="1011819"/>
            </a:xfrm>
          </p:grpSpPr>
          <p:grpSp>
            <p:nvGrpSpPr>
              <p:cNvPr id="57" name="Group 56"/>
              <p:cNvGrpSpPr/>
              <p:nvPr/>
            </p:nvGrpSpPr>
            <p:grpSpPr>
              <a:xfrm>
                <a:off x="4057155" y="1494312"/>
                <a:ext cx="1025249" cy="576459"/>
                <a:chOff x="4044829" y="1494312"/>
                <a:chExt cx="1025249" cy="576459"/>
              </a:xfrm>
            </p:grpSpPr>
            <p:pic>
              <p:nvPicPr>
                <p:cNvPr id="1029" name="Picture 5" descr="http://www.dreamweavermenus.com/images/feature5.png"/>
                <p:cNvPicPr>
                  <a:picLocks noChangeAspect="1" noChangeArrowheads="1"/>
                </p:cNvPicPr>
                <p:nvPr/>
              </p:nvPicPr>
              <p:blipFill rotWithShape="1">
                <a:blip r:embed="rId3">
                  <a:extLst>
                    <a:ext uri="{28A0092B-C50C-407E-A947-70E740481C1C}">
                      <a14:useLocalDpi xmlns:a14="http://schemas.microsoft.com/office/drawing/2010/main" val="0"/>
                    </a:ext>
                  </a:extLst>
                </a:blip>
                <a:srcRect l="11800" t="36403" r="70268" b="19079"/>
                <a:stretch/>
              </p:blipFill>
              <p:spPr bwMode="auto">
                <a:xfrm>
                  <a:off x="4652567" y="1494312"/>
                  <a:ext cx="417511" cy="576459"/>
                </a:xfrm>
                <a:prstGeom prst="ellipse">
                  <a:avLst/>
                </a:prstGeom>
                <a:noFill/>
                <a:extLst>
                  <a:ext uri="{909E8E84-426E-40DD-AFC4-6F175D3DCCD1}">
                    <a14:hiddenFill xmlns:a14="http://schemas.microsoft.com/office/drawing/2010/main">
                      <a:solidFill>
                        <a:srgbClr val="FFFFFF"/>
                      </a:solidFill>
                    </a14:hiddenFill>
                  </a:ext>
                </a:extLst>
              </p:spPr>
            </p:pic>
            <p:pic>
              <p:nvPicPr>
                <p:cNvPr id="1031" name="Picture 7" descr="http://www.dreamweavermenus.com/images/feature5.png"/>
                <p:cNvPicPr>
                  <a:picLocks noChangeAspect="1" noChangeArrowheads="1"/>
                </p:cNvPicPr>
                <p:nvPr/>
              </p:nvPicPr>
              <p:blipFill rotWithShape="1">
                <a:blip r:embed="rId3">
                  <a:extLst>
                    <a:ext uri="{28A0092B-C50C-407E-A947-70E740481C1C}">
                      <a14:useLocalDpi xmlns:a14="http://schemas.microsoft.com/office/drawing/2010/main" val="0"/>
                    </a:ext>
                  </a:extLst>
                </a:blip>
                <a:srcRect l="58152" t="54618" r="23641"/>
                <a:stretch/>
              </p:blipFill>
              <p:spPr bwMode="auto">
                <a:xfrm>
                  <a:off x="4044829" y="1497645"/>
                  <a:ext cx="399604" cy="553958"/>
                </a:xfrm>
                <a:prstGeom prst="ellipse">
                  <a:avLst/>
                </a:prstGeom>
                <a:noFill/>
                <a:extLst>
                  <a:ext uri="{909E8E84-426E-40DD-AFC4-6F175D3DCCD1}">
                    <a14:hiddenFill xmlns:a14="http://schemas.microsoft.com/office/drawing/2010/main">
                      <a:solidFill>
                        <a:srgbClr val="FFFFFF"/>
                      </a:solidFill>
                    </a14:hiddenFill>
                  </a:ext>
                </a:extLst>
              </p:spPr>
            </p:pic>
          </p:grpSp>
          <p:pic>
            <p:nvPicPr>
              <p:cNvPr id="1035" name="Picture 11" descr="https://www.devexpress.com/Products/NET/Controls/ASP/i/landing/Browser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7452"/>
              <a:stretch/>
            </p:blipFill>
            <p:spPr bwMode="auto">
              <a:xfrm>
                <a:off x="3686841" y="2054184"/>
                <a:ext cx="1765876" cy="45194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038" name="Picture 14" descr="http://webmasterformat.com/sites/default/files/servers_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791" r="10087" b="16779"/>
          <a:stretch/>
        </p:blipFill>
        <p:spPr bwMode="auto">
          <a:xfrm>
            <a:off x="2087281" y="1813083"/>
            <a:ext cx="1343711" cy="809095"/>
          </a:xfrm>
          <a:prstGeom prst="roundRect">
            <a:avLst>
              <a:gd name="adj" fmla="val 7214"/>
            </a:avLst>
          </a:prstGeom>
          <a:noFill/>
          <a:extLst>
            <a:ext uri="{909E8E84-426E-40DD-AFC4-6F175D3DCCD1}">
              <a14:hiddenFill xmlns:a14="http://schemas.microsoft.com/office/drawing/2010/main">
                <a:solidFill>
                  <a:srgbClr val="FFFFFF"/>
                </a:solidFill>
              </a14:hiddenFill>
            </a:ext>
          </a:extLst>
        </p:spPr>
      </p:pic>
      <p:grpSp>
        <p:nvGrpSpPr>
          <p:cNvPr id="63" name="Group 62"/>
          <p:cNvGrpSpPr/>
          <p:nvPr/>
        </p:nvGrpSpPr>
        <p:grpSpPr>
          <a:xfrm>
            <a:off x="7466247" y="1798634"/>
            <a:ext cx="1306779" cy="809094"/>
            <a:chOff x="3867811" y="2688434"/>
            <a:chExt cx="1306779" cy="809094"/>
          </a:xfrm>
        </p:grpSpPr>
        <p:sp>
          <p:nvSpPr>
            <p:cNvPr id="83" name="Rounded Rectangle 82"/>
            <p:cNvSpPr/>
            <p:nvPr/>
          </p:nvSpPr>
          <p:spPr>
            <a:xfrm>
              <a:off x="3867811" y="2688434"/>
              <a:ext cx="1306779" cy="809094"/>
            </a:xfrm>
            <a:prstGeom prst="roundRect">
              <a:avLst>
                <a:gd name="adj" fmla="val 697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4"/>
              <a:endParaRPr lang="en-US">
                <a:solidFill>
                  <a:prstClr val="white"/>
                </a:solidFill>
              </a:endParaRPr>
            </a:p>
          </p:txBody>
        </p:sp>
        <p:grpSp>
          <p:nvGrpSpPr>
            <p:cNvPr id="72" name="Group 71"/>
            <p:cNvGrpSpPr>
              <a:grpSpLocks noChangeAspect="1"/>
            </p:cNvGrpSpPr>
            <p:nvPr/>
          </p:nvGrpSpPr>
          <p:grpSpPr>
            <a:xfrm>
              <a:off x="4096260" y="2746727"/>
              <a:ext cx="849880" cy="692509"/>
              <a:chOff x="2064467" y="1603268"/>
              <a:chExt cx="3224103" cy="2627101"/>
            </a:xfrm>
          </p:grpSpPr>
          <p:sp>
            <p:nvSpPr>
              <p:cNvPr id="73" name="Up Arrow 72"/>
              <p:cNvSpPr/>
              <p:nvPr/>
            </p:nvSpPr>
            <p:spPr>
              <a:xfrm>
                <a:off x="3115307" y="2989200"/>
                <a:ext cx="1134319" cy="1241169"/>
              </a:xfrm>
              <a:prstGeom prst="upArrow">
                <a:avLst>
                  <a:gd name="adj1" fmla="val 50000"/>
                  <a:gd name="adj2" fmla="val 90817"/>
                </a:avLst>
              </a:prstGeom>
              <a:solidFill>
                <a:srgbClr val="7030A0"/>
              </a:solidFill>
              <a:ln w="2222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4"/>
                <a:endParaRPr lang="en-US">
                  <a:solidFill>
                    <a:prstClr val="white"/>
                  </a:solidFill>
                </a:endParaRPr>
              </a:p>
            </p:txBody>
          </p:sp>
          <p:sp>
            <p:nvSpPr>
              <p:cNvPr id="74" name="Up Arrow 73"/>
              <p:cNvSpPr/>
              <p:nvPr/>
            </p:nvSpPr>
            <p:spPr>
              <a:xfrm rot="18017712">
                <a:off x="3904312" y="2587331"/>
                <a:ext cx="1134319" cy="1625859"/>
              </a:xfrm>
              <a:prstGeom prst="upArrow">
                <a:avLst>
                  <a:gd name="adj1" fmla="val 50000"/>
                  <a:gd name="adj2" fmla="val 84834"/>
                </a:avLst>
              </a:prstGeom>
              <a:solidFill>
                <a:srgbClr val="0070C0"/>
              </a:solidFill>
              <a:ln w="2222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4"/>
                <a:endParaRPr lang="en-US">
                  <a:solidFill>
                    <a:prstClr val="white"/>
                  </a:solidFill>
                </a:endParaRPr>
              </a:p>
            </p:txBody>
          </p:sp>
          <p:sp>
            <p:nvSpPr>
              <p:cNvPr id="75" name="Up Arrow 74"/>
              <p:cNvSpPr/>
              <p:nvPr/>
            </p:nvSpPr>
            <p:spPr>
              <a:xfrm rot="3597891">
                <a:off x="2310237" y="2589229"/>
                <a:ext cx="1134319" cy="1625859"/>
              </a:xfrm>
              <a:prstGeom prst="upArrow">
                <a:avLst>
                  <a:gd name="adj1" fmla="val 50000"/>
                  <a:gd name="adj2" fmla="val 84834"/>
                </a:avLst>
              </a:prstGeom>
              <a:solidFill>
                <a:srgbClr val="FFFF00"/>
              </a:solidFill>
              <a:ln w="2222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4"/>
                <a:endParaRPr lang="en-US">
                  <a:solidFill>
                    <a:prstClr val="white"/>
                  </a:solidFill>
                </a:endParaRPr>
              </a:p>
            </p:txBody>
          </p:sp>
          <p:sp>
            <p:nvSpPr>
              <p:cNvPr id="76" name="Up Arrow 75"/>
              <p:cNvSpPr/>
              <p:nvPr/>
            </p:nvSpPr>
            <p:spPr>
              <a:xfrm rot="10800000">
                <a:off x="3103410" y="1603268"/>
                <a:ext cx="1134319" cy="1310856"/>
              </a:xfrm>
              <a:prstGeom prst="upArrow">
                <a:avLst>
                  <a:gd name="adj1" fmla="val 50000"/>
                  <a:gd name="adj2" fmla="val 90817"/>
                </a:avLst>
              </a:prstGeom>
              <a:solidFill>
                <a:srgbClr val="FFC000"/>
              </a:solidFill>
              <a:ln w="2222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4"/>
                <a:endParaRPr lang="en-US">
                  <a:solidFill>
                    <a:prstClr val="white"/>
                  </a:solidFill>
                </a:endParaRPr>
              </a:p>
            </p:txBody>
          </p:sp>
          <p:sp>
            <p:nvSpPr>
              <p:cNvPr id="77" name="Up Arrow 76"/>
              <p:cNvSpPr/>
              <p:nvPr/>
            </p:nvSpPr>
            <p:spPr>
              <a:xfrm rot="7217712">
                <a:off x="2314406" y="1690135"/>
                <a:ext cx="1134319" cy="1625859"/>
              </a:xfrm>
              <a:prstGeom prst="upArrow">
                <a:avLst>
                  <a:gd name="adj1" fmla="val 50000"/>
                  <a:gd name="adj2" fmla="val 84834"/>
                </a:avLst>
              </a:prstGeom>
              <a:solidFill>
                <a:srgbClr val="C00000"/>
              </a:solidFill>
              <a:ln w="2222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4"/>
                <a:endParaRPr lang="en-US">
                  <a:solidFill>
                    <a:prstClr val="white"/>
                  </a:solidFill>
                </a:endParaRPr>
              </a:p>
            </p:txBody>
          </p:sp>
          <p:sp>
            <p:nvSpPr>
              <p:cNvPr id="78" name="Up Arrow 77"/>
              <p:cNvSpPr/>
              <p:nvPr/>
            </p:nvSpPr>
            <p:spPr>
              <a:xfrm rot="14397891">
                <a:off x="3908481" y="1688237"/>
                <a:ext cx="1134319" cy="1625859"/>
              </a:xfrm>
              <a:prstGeom prst="upArrow">
                <a:avLst>
                  <a:gd name="adj1" fmla="val 50000"/>
                  <a:gd name="adj2" fmla="val 84834"/>
                </a:avLst>
              </a:prstGeom>
              <a:solidFill>
                <a:srgbClr val="00B050"/>
              </a:solidFill>
              <a:ln w="2222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4"/>
                <a:endParaRPr lang="en-US">
                  <a:solidFill>
                    <a:prstClr val="white"/>
                  </a:solidFill>
                </a:endParaRPr>
              </a:p>
            </p:txBody>
          </p:sp>
          <p:grpSp>
            <p:nvGrpSpPr>
              <p:cNvPr id="79" name="Group 78"/>
              <p:cNvGrpSpPr>
                <a:grpSpLocks noChangeAspect="1"/>
              </p:cNvGrpSpPr>
              <p:nvPr/>
            </p:nvGrpSpPr>
            <p:grpSpPr>
              <a:xfrm>
                <a:off x="3189876" y="2433433"/>
                <a:ext cx="961388" cy="961388"/>
                <a:chOff x="5938768" y="2147530"/>
                <a:chExt cx="1272758" cy="1272758"/>
              </a:xfrm>
            </p:grpSpPr>
            <p:sp>
              <p:nvSpPr>
                <p:cNvPr id="80" name="Oval 79"/>
                <p:cNvSpPr>
                  <a:spLocks noChangeAspect="1"/>
                </p:cNvSpPr>
                <p:nvPr/>
              </p:nvSpPr>
              <p:spPr>
                <a:xfrm>
                  <a:off x="5990854" y="2199616"/>
                  <a:ext cx="1168586" cy="1168586"/>
                </a:xfrm>
                <a:prstGeom prst="ellipse">
                  <a:avLst/>
                </a:prstGeom>
                <a:solidFill>
                  <a:schemeClr val="bg1">
                    <a:lumMod val="75000"/>
                  </a:schemeClr>
                </a:solid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4"/>
                  <a:endParaRPr lang="en-US">
                    <a:solidFill>
                      <a:prstClr val="white"/>
                    </a:solidFill>
                  </a:endParaRPr>
                </a:p>
              </p:txBody>
            </p:sp>
            <p:pic>
              <p:nvPicPr>
                <p:cNvPr id="8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8768" y="2147530"/>
                  <a:ext cx="1272758" cy="1272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pic>
        <p:nvPicPr>
          <p:cNvPr id="1040" name="Picture 16" descr="http://www.universalfunding.com/blog/wp-content/uploads/2014/03/easy-button.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4416" b="4416"/>
          <a:stretch/>
        </p:blipFill>
        <p:spPr bwMode="auto">
          <a:xfrm>
            <a:off x="5720328" y="1798635"/>
            <a:ext cx="1183311" cy="809094"/>
          </a:xfrm>
          <a:prstGeom prst="roundRect">
            <a:avLst>
              <a:gd name="adj" fmla="val 12187"/>
            </a:avLst>
          </a:prstGeom>
          <a:noFill/>
          <a:extLst>
            <a:ext uri="{909E8E84-426E-40DD-AFC4-6F175D3DCCD1}">
              <a14:hiddenFill xmlns:a14="http://schemas.microsoft.com/office/drawing/2010/main">
                <a:solidFill>
                  <a:srgbClr val="FFFFFF"/>
                </a:solidFill>
              </a14:hiddenFill>
            </a:ext>
          </a:extLst>
        </p:spPr>
      </p:pic>
      <p:pic>
        <p:nvPicPr>
          <p:cNvPr id="87" name="Picture 86" descr="1.png"/>
          <p:cNvPicPr>
            <a:picLocks noChangeAspect="1"/>
          </p:cNvPicPr>
          <p:nvPr/>
        </p:nvPicPr>
        <p:blipFill>
          <a:blip r:embed="rId8"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184775" y="853598"/>
            <a:ext cx="806450" cy="541707"/>
          </a:xfrm>
          <a:prstGeom prst="rect">
            <a:avLst/>
          </a:prstGeom>
          <a:effectLst/>
        </p:spPr>
      </p:pic>
      <p:sp>
        <p:nvSpPr>
          <p:cNvPr id="88" name="Rectangle 87"/>
          <p:cNvSpPr/>
          <p:nvPr/>
        </p:nvSpPr>
        <p:spPr>
          <a:xfrm>
            <a:off x="3917498" y="1390711"/>
            <a:ext cx="1341004" cy="609381"/>
          </a:xfrm>
          <a:prstGeom prst="rect">
            <a:avLst/>
          </a:prstGeom>
        </p:spPr>
        <p:txBody>
          <a:bodyPr wrap="square" lIns="91424" tIns="45712" rIns="91424" bIns="45712" anchor="t">
            <a:spAutoFit/>
          </a:bodyPr>
          <a:lstStyle/>
          <a:p>
            <a:pPr algn="ctr" defTabSz="457124">
              <a:lnSpc>
                <a:spcPct val="80000"/>
              </a:lnSpc>
            </a:pPr>
            <a:r>
              <a:rPr lang="en-US" sz="1400" i="1" dirty="0">
                <a:solidFill>
                  <a:srgbClr val="769ECE"/>
                </a:solidFill>
                <a:ea typeface="ＭＳ 明朝"/>
                <a:cs typeface="Calibri"/>
              </a:rPr>
              <a:t>Private Bank rollout growing to 4,000 agents</a:t>
            </a:r>
          </a:p>
        </p:txBody>
      </p:sp>
      <p:pic>
        <p:nvPicPr>
          <p:cNvPr id="89" name="Picture 88" descr="2.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86420" y="2001396"/>
            <a:ext cx="803160" cy="539496"/>
          </a:xfrm>
          <a:prstGeom prst="rect">
            <a:avLst/>
          </a:prstGeom>
          <a:effectLst/>
        </p:spPr>
      </p:pic>
      <p:sp>
        <p:nvSpPr>
          <p:cNvPr id="91" name="Rectangle 90"/>
          <p:cNvSpPr/>
          <p:nvPr/>
        </p:nvSpPr>
        <p:spPr>
          <a:xfrm>
            <a:off x="3848625" y="2545079"/>
            <a:ext cx="1478750" cy="609381"/>
          </a:xfrm>
          <a:prstGeom prst="rect">
            <a:avLst/>
          </a:prstGeom>
        </p:spPr>
        <p:txBody>
          <a:bodyPr wrap="square" lIns="91424" tIns="45712" rIns="91424" bIns="45712" anchor="t">
            <a:spAutoFit/>
          </a:bodyPr>
          <a:lstStyle/>
          <a:p>
            <a:pPr algn="ctr" defTabSz="457124">
              <a:lnSpc>
                <a:spcPct val="80000"/>
              </a:lnSpc>
            </a:pPr>
            <a:r>
              <a:rPr lang="en-US" sz="1400" i="1" dirty="0">
                <a:solidFill>
                  <a:srgbClr val="9D90A0"/>
                </a:solidFill>
                <a:ea typeface="ＭＳ 明朝"/>
                <a:cs typeface="Calibri"/>
              </a:rPr>
              <a:t>Credit Card Co goes live with Cisco in 4 months</a:t>
            </a:r>
          </a:p>
        </p:txBody>
      </p:sp>
      <p:pic>
        <p:nvPicPr>
          <p:cNvPr id="92" name="Picture 91" descr="3.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186420" y="3248756"/>
            <a:ext cx="803160" cy="539496"/>
          </a:xfrm>
          <a:prstGeom prst="rect">
            <a:avLst/>
          </a:prstGeom>
          <a:effectLst/>
        </p:spPr>
      </p:pic>
      <p:sp>
        <p:nvSpPr>
          <p:cNvPr id="93" name="Rectangle 92"/>
          <p:cNvSpPr/>
          <p:nvPr/>
        </p:nvSpPr>
        <p:spPr>
          <a:xfrm>
            <a:off x="3917498" y="3788254"/>
            <a:ext cx="1341004" cy="609381"/>
          </a:xfrm>
          <a:prstGeom prst="rect">
            <a:avLst/>
          </a:prstGeom>
        </p:spPr>
        <p:txBody>
          <a:bodyPr wrap="square" lIns="91424" tIns="45712" rIns="91424" bIns="45712" anchor="t">
            <a:spAutoFit/>
          </a:bodyPr>
          <a:lstStyle/>
          <a:p>
            <a:pPr algn="ctr" defTabSz="457124">
              <a:lnSpc>
                <a:spcPct val="80000"/>
              </a:lnSpc>
            </a:pPr>
            <a:r>
              <a:rPr lang="en-US" sz="1400" i="1" dirty="0">
                <a:solidFill>
                  <a:srgbClr val="5AA2AE"/>
                </a:solidFill>
                <a:ea typeface="ＭＳ 明朝"/>
                <a:cs typeface="Calibri"/>
              </a:rPr>
              <a:t>US Bank integrates with non-Cisco CC</a:t>
            </a:r>
          </a:p>
        </p:txBody>
      </p:sp>
    </p:spTree>
    <p:extLst>
      <p:ext uri="{BB962C8B-B14F-4D97-AF65-F5344CB8AC3E}">
        <p14:creationId xmlns:p14="http://schemas.microsoft.com/office/powerpoint/2010/main" val="340611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7014842" y="4876119"/>
            <a:ext cx="2133600" cy="273844"/>
          </a:xfrm>
          <a:prstGeom prst="rect">
            <a:avLst/>
          </a:prstGeom>
        </p:spPr>
        <p:txBody>
          <a:bodyPr/>
          <a:lstStyle/>
          <a:p>
            <a:pPr defTabSz="457200"/>
            <a:fld id="{0431C951-9D62-474D-B35D-66AB940D3B2F}" type="slidenum">
              <a:rPr lang="en-US" sz="1000">
                <a:solidFill>
                  <a:srgbClr val="FFFFFF"/>
                </a:solidFill>
              </a:rPr>
              <a:pPr defTabSz="457200"/>
              <a:t>79</a:t>
            </a:fld>
            <a:endParaRPr lang="en-US" sz="1000" dirty="0">
              <a:solidFill>
                <a:srgbClr val="FFFFFF"/>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9653" y="859368"/>
            <a:ext cx="4814791" cy="3669940"/>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47657" y="2694339"/>
            <a:ext cx="965234" cy="2001726"/>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47657" y="784768"/>
            <a:ext cx="895181" cy="1951790"/>
          </a:xfrm>
          <a:prstGeom prst="rect">
            <a:avLst/>
          </a:prstGeom>
        </p:spPr>
      </p:pic>
      <p:sp>
        <p:nvSpPr>
          <p:cNvPr id="12" name="Content Placeholder 1"/>
          <p:cNvSpPr>
            <a:spLocks noGrp="1"/>
          </p:cNvSpPr>
          <p:nvPr>
            <p:ph idx="1"/>
          </p:nvPr>
        </p:nvSpPr>
        <p:spPr>
          <a:xfrm>
            <a:off x="107637" y="1072854"/>
            <a:ext cx="2902019" cy="3955666"/>
          </a:xfrm>
        </p:spPr>
        <p:txBody>
          <a:bodyPr>
            <a:normAutofit/>
          </a:bodyPr>
          <a:lstStyle/>
          <a:p>
            <a:pPr>
              <a:buFont typeface="Wingdings" charset="2"/>
              <a:buChar char="ü"/>
            </a:pPr>
            <a:r>
              <a:rPr lang="en-US" sz="1600" b="1" dirty="0" smtClean="0"/>
              <a:t>Maximize ROI from existing </a:t>
            </a:r>
            <a:r>
              <a:rPr lang="en-US" sz="1600" dirty="0"/>
              <a:t>infrastructure</a:t>
            </a:r>
          </a:p>
          <a:p>
            <a:pPr>
              <a:buFont typeface="Wingdings" charset="2"/>
              <a:buChar char="ü"/>
            </a:pPr>
            <a:r>
              <a:rPr lang="en-US" sz="1600" b="1" dirty="0"/>
              <a:t>Tap into </a:t>
            </a:r>
            <a:r>
              <a:rPr lang="en-US" sz="1600" dirty="0"/>
              <a:t>the growing </a:t>
            </a:r>
            <a:r>
              <a:rPr lang="en-US" sz="1600" dirty="0" smtClean="0"/>
              <a:t>mobile </a:t>
            </a:r>
            <a:r>
              <a:rPr lang="en-US" sz="1600" dirty="0"/>
              <a:t>base</a:t>
            </a:r>
          </a:p>
          <a:p>
            <a:pPr>
              <a:buFont typeface="Wingdings" charset="2"/>
              <a:buChar char="ü"/>
            </a:pPr>
            <a:r>
              <a:rPr lang="en-US" sz="1600" b="1" dirty="0"/>
              <a:t>Increase adoption </a:t>
            </a:r>
            <a:r>
              <a:rPr lang="en-US" sz="1600" dirty="0"/>
              <a:t>of </a:t>
            </a:r>
            <a:r>
              <a:rPr lang="en-US" sz="1600" b="1" dirty="0" smtClean="0"/>
              <a:t>mobile apps </a:t>
            </a:r>
            <a:r>
              <a:rPr lang="en-US" sz="1600" dirty="0"/>
              <a:t>by embedding live assistance </a:t>
            </a:r>
            <a:r>
              <a:rPr lang="en-US" sz="1600" dirty="0" smtClean="0"/>
              <a:t>within</a:t>
            </a:r>
            <a:endParaRPr lang="en-US" sz="1600" dirty="0"/>
          </a:p>
          <a:p>
            <a:pPr>
              <a:buFont typeface="Wingdings" charset="2"/>
              <a:buChar char="ü"/>
            </a:pPr>
            <a:r>
              <a:rPr lang="en-US" sz="1600" b="1" dirty="0"/>
              <a:t>Differentiate &amp; stay ahead </a:t>
            </a:r>
            <a:r>
              <a:rPr lang="en-US" sz="1600" dirty="0"/>
              <a:t>of </a:t>
            </a:r>
            <a:r>
              <a:rPr lang="en-US" sz="1600" dirty="0" smtClean="0"/>
              <a:t>competition</a:t>
            </a:r>
            <a:endParaRPr lang="en-US" sz="1600" dirty="0"/>
          </a:p>
          <a:p>
            <a:pPr>
              <a:buFont typeface="Wingdings" charset="2"/>
              <a:buChar char="ü"/>
            </a:pPr>
            <a:r>
              <a:rPr lang="en-US" sz="1600" b="1" dirty="0"/>
              <a:t>Available today, proven award-winning </a:t>
            </a:r>
            <a:r>
              <a:rPr lang="en-US" sz="1600" dirty="0" smtClean="0"/>
              <a:t>solutions</a:t>
            </a:r>
            <a:endParaRPr lang="en-US" sz="1600" dirty="0"/>
          </a:p>
        </p:txBody>
      </p:sp>
      <p:sp>
        <p:nvSpPr>
          <p:cNvPr id="2" name="Title 1"/>
          <p:cNvSpPr>
            <a:spLocks noGrp="1"/>
          </p:cNvSpPr>
          <p:nvPr>
            <p:ph type="title"/>
          </p:nvPr>
        </p:nvSpPr>
        <p:spPr>
          <a:xfrm>
            <a:off x="1630787" y="163904"/>
            <a:ext cx="7276584" cy="566375"/>
          </a:xfrm>
        </p:spPr>
        <p:txBody>
          <a:bodyPr/>
          <a:lstStyle/>
          <a:p>
            <a:r>
              <a:rPr lang="en-US" sz="2800" dirty="0" smtClean="0"/>
              <a:t>Summary: Customer </a:t>
            </a:r>
            <a:r>
              <a:rPr lang="en-US" sz="2800" dirty="0"/>
              <a:t>Value </a:t>
            </a:r>
            <a:r>
              <a:rPr lang="en-US" sz="2800" dirty="0" smtClean="0"/>
              <a:t>Proposition</a:t>
            </a:r>
            <a:endParaRPr lang="en-US" sz="2000" dirty="0"/>
          </a:p>
        </p:txBody>
      </p:sp>
    </p:spTree>
    <p:extLst>
      <p:ext uri="{BB962C8B-B14F-4D97-AF65-F5344CB8AC3E}">
        <p14:creationId xmlns:p14="http://schemas.microsoft.com/office/powerpoint/2010/main" val="363764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5120" y="2485"/>
            <a:ext cx="9171215" cy="5143500"/>
          </a:xfrm>
          <a:prstGeom prst="rect">
            <a:avLst/>
          </a:prstGeom>
          <a:gradFill flip="none" rotWithShape="1">
            <a:gsLst>
              <a:gs pos="20000">
                <a:srgbClr val="5C94C3">
                  <a:alpha val="72000"/>
                </a:srgbClr>
              </a:gs>
              <a:gs pos="55000">
                <a:srgbClr val="5C94C3">
                  <a:alpha val="50000"/>
                </a:srgbClr>
              </a:gs>
              <a:gs pos="100000">
                <a:srgbClr val="5C94C3"/>
              </a:gs>
            </a:gsLst>
            <a:lin ang="264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ounded Rectangle 52"/>
          <p:cNvSpPr/>
          <p:nvPr/>
        </p:nvSpPr>
        <p:spPr>
          <a:xfrm>
            <a:off x="-772606" y="501779"/>
            <a:ext cx="5373334" cy="5313424"/>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4" name="Rounded Rectangle 53"/>
          <p:cNvSpPr/>
          <p:nvPr/>
        </p:nvSpPr>
        <p:spPr>
          <a:xfrm rot="10800000">
            <a:off x="1736825" y="-322157"/>
            <a:ext cx="2021611" cy="196830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
        <p:nvSpPr>
          <p:cNvPr id="49" name="Rounded Rectangle 48"/>
          <p:cNvSpPr/>
          <p:nvPr/>
        </p:nvSpPr>
        <p:spPr>
          <a:xfrm>
            <a:off x="7329033" y="-476508"/>
            <a:ext cx="950557" cy="95301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0" name="Rounded Rectangle 49"/>
          <p:cNvSpPr/>
          <p:nvPr/>
        </p:nvSpPr>
        <p:spPr>
          <a:xfrm>
            <a:off x="8300316" y="-143386"/>
            <a:ext cx="1717524" cy="1727862"/>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1" name="Rounded Rectangle 50"/>
          <p:cNvSpPr/>
          <p:nvPr/>
        </p:nvSpPr>
        <p:spPr>
          <a:xfrm rot="10800000">
            <a:off x="7692801" y="-119231"/>
            <a:ext cx="1195279" cy="117108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
        <p:nvSpPr>
          <p:cNvPr id="44" name="Rectangle 43"/>
          <p:cNvSpPr/>
          <p:nvPr/>
        </p:nvSpPr>
        <p:spPr>
          <a:xfrm>
            <a:off x="-14513" y="145575"/>
            <a:ext cx="9172425" cy="4770235"/>
          </a:xfrm>
          <a:prstGeom prst="rect">
            <a:avLst/>
          </a:prstGeom>
          <a:solidFill>
            <a:srgbClr val="FFFFF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45" name="Picture 4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5534" y="196686"/>
            <a:ext cx="1039745" cy="451632"/>
          </a:xfrm>
          <a:prstGeom prst="rect">
            <a:avLst/>
          </a:prstGeom>
        </p:spPr>
      </p:pic>
      <p:sp>
        <p:nvSpPr>
          <p:cNvPr id="47" name="Footer Placeholder 3"/>
          <p:cNvSpPr>
            <a:spLocks noGrp="1"/>
          </p:cNvSpPr>
          <p:nvPr>
            <p:ph type="ftr" sz="quarter" idx="11"/>
          </p:nvPr>
        </p:nvSpPr>
        <p:spPr>
          <a:xfrm>
            <a:off x="107629" y="4876118"/>
            <a:ext cx="3898938" cy="273844"/>
          </a:xfrm>
        </p:spPr>
        <p:txBody>
          <a:bodyPr/>
          <a:lstStyle/>
          <a:p>
            <a:r>
              <a:rPr lang="en-US" dirty="0" smtClean="0">
                <a:solidFill>
                  <a:schemeClr val="bg1"/>
                </a:solidFill>
              </a:rPr>
              <a:t>CaféX Communications Confidential © 2014 – All Rights Reserved. </a:t>
            </a:r>
            <a:endParaRPr lang="en-US" dirty="0">
              <a:solidFill>
                <a:schemeClr val="bg1"/>
              </a:solidFill>
            </a:endParaRPr>
          </a:p>
        </p:txBody>
      </p:sp>
      <p:sp>
        <p:nvSpPr>
          <p:cNvPr id="48" name="Slide Number Placeholder 4"/>
          <p:cNvSpPr>
            <a:spLocks noGrp="1"/>
          </p:cNvSpPr>
          <p:nvPr>
            <p:ph type="sldNum" sz="quarter" idx="12"/>
          </p:nvPr>
        </p:nvSpPr>
        <p:spPr>
          <a:xfrm>
            <a:off x="7014842" y="4876118"/>
            <a:ext cx="2133600" cy="273844"/>
          </a:xfrm>
        </p:spPr>
        <p:txBody>
          <a:bodyPr/>
          <a:lstStyle/>
          <a:p>
            <a:fld id="{0431C951-9D62-474D-B35D-66AB940D3B2F}" type="slidenum">
              <a:rPr lang="en-US" sz="1000" smtClean="0">
                <a:solidFill>
                  <a:srgbClr val="FFFFFF"/>
                </a:solidFill>
              </a:rPr>
              <a:t>8</a:t>
            </a:fld>
            <a:endParaRPr lang="en-US" sz="1000" dirty="0">
              <a:solidFill>
                <a:srgbClr val="FFFFFF"/>
              </a:solidFill>
            </a:endParaRPr>
          </a:p>
        </p:txBody>
      </p:sp>
      <p:sp>
        <p:nvSpPr>
          <p:cNvPr id="3" name="Title 2"/>
          <p:cNvSpPr>
            <a:spLocks noGrp="1"/>
          </p:cNvSpPr>
          <p:nvPr>
            <p:ph type="title"/>
          </p:nvPr>
        </p:nvSpPr>
        <p:spPr/>
        <p:txBody>
          <a:bodyPr/>
          <a:lstStyle/>
          <a:p>
            <a:r>
              <a:rPr lang="en-US" dirty="0" smtClean="0"/>
              <a:t>Contributing Factors for Detractors</a:t>
            </a:r>
            <a:endParaRPr lang="en-US" dirty="0"/>
          </a:p>
        </p:txBody>
      </p:sp>
      <p:cxnSp>
        <p:nvCxnSpPr>
          <p:cNvPr id="95" name="Straight Connector 94"/>
          <p:cNvCxnSpPr/>
          <p:nvPr/>
        </p:nvCxnSpPr>
        <p:spPr>
          <a:xfrm>
            <a:off x="127002" y="713428"/>
            <a:ext cx="8917213" cy="0"/>
          </a:xfrm>
          <a:prstGeom prst="line">
            <a:avLst/>
          </a:prstGeom>
          <a:effectLst/>
        </p:spPr>
        <p:style>
          <a:lnRef idx="2">
            <a:schemeClr val="accent1"/>
          </a:lnRef>
          <a:fillRef idx="0">
            <a:schemeClr val="accent1"/>
          </a:fillRef>
          <a:effectRef idx="1">
            <a:schemeClr val="accent1"/>
          </a:effectRef>
          <a:fontRef idx="minor">
            <a:schemeClr val="tx1"/>
          </a:fontRef>
        </p:style>
      </p:cxnSp>
      <p:graphicFrame>
        <p:nvGraphicFramePr>
          <p:cNvPr id="5" name="Diagram 4"/>
          <p:cNvGraphicFramePr/>
          <p:nvPr>
            <p:extLst>
              <p:ext uri="{D42A27DB-BD31-4B8C-83A1-F6EECF244321}">
                <p14:modId xmlns:p14="http://schemas.microsoft.com/office/powerpoint/2010/main" val="3216591451"/>
              </p:ext>
            </p:extLst>
          </p:nvPr>
        </p:nvGraphicFramePr>
        <p:xfrm>
          <a:off x="725713" y="786488"/>
          <a:ext cx="7982857"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009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5120" y="2485"/>
            <a:ext cx="9171215" cy="5143500"/>
          </a:xfrm>
          <a:prstGeom prst="rect">
            <a:avLst/>
          </a:prstGeom>
          <a:gradFill flip="none" rotWithShape="1">
            <a:gsLst>
              <a:gs pos="20000">
                <a:srgbClr val="5C94C3">
                  <a:alpha val="72000"/>
                </a:srgbClr>
              </a:gs>
              <a:gs pos="55000">
                <a:srgbClr val="5C94C3">
                  <a:alpha val="50000"/>
                </a:srgbClr>
              </a:gs>
              <a:gs pos="100000">
                <a:srgbClr val="5C94C3"/>
              </a:gs>
            </a:gsLst>
            <a:lin ang="264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ounded Rectangle 52"/>
          <p:cNvSpPr/>
          <p:nvPr/>
        </p:nvSpPr>
        <p:spPr>
          <a:xfrm>
            <a:off x="-772606" y="501779"/>
            <a:ext cx="5373334" cy="5313424"/>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4" name="Rounded Rectangle 53"/>
          <p:cNvSpPr/>
          <p:nvPr/>
        </p:nvSpPr>
        <p:spPr>
          <a:xfrm rot="10800000">
            <a:off x="1736825" y="-322157"/>
            <a:ext cx="2021611" cy="196830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
        <p:nvSpPr>
          <p:cNvPr id="49" name="Rounded Rectangle 48"/>
          <p:cNvSpPr/>
          <p:nvPr/>
        </p:nvSpPr>
        <p:spPr>
          <a:xfrm>
            <a:off x="7329033" y="-476508"/>
            <a:ext cx="950557" cy="95301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0" name="Rounded Rectangle 49"/>
          <p:cNvSpPr/>
          <p:nvPr/>
        </p:nvSpPr>
        <p:spPr>
          <a:xfrm>
            <a:off x="8300316" y="-143386"/>
            <a:ext cx="1717524" cy="1727862"/>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1" name="Rounded Rectangle 50"/>
          <p:cNvSpPr/>
          <p:nvPr/>
        </p:nvSpPr>
        <p:spPr>
          <a:xfrm rot="10800000">
            <a:off x="7692801" y="-119231"/>
            <a:ext cx="1195279" cy="117108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
        <p:nvSpPr>
          <p:cNvPr id="44" name="Rectangle 43"/>
          <p:cNvSpPr/>
          <p:nvPr/>
        </p:nvSpPr>
        <p:spPr>
          <a:xfrm>
            <a:off x="-15120" y="121002"/>
            <a:ext cx="9172425" cy="4770235"/>
          </a:xfrm>
          <a:prstGeom prst="rect">
            <a:avLst/>
          </a:prstGeom>
          <a:solidFill>
            <a:srgbClr val="FFFFF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45" name="Picture 4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534" y="196686"/>
            <a:ext cx="1039745" cy="451632"/>
          </a:xfrm>
          <a:prstGeom prst="rect">
            <a:avLst/>
          </a:prstGeom>
        </p:spPr>
      </p:pic>
      <p:sp>
        <p:nvSpPr>
          <p:cNvPr id="47" name="Footer Placeholder 3"/>
          <p:cNvSpPr>
            <a:spLocks noGrp="1"/>
          </p:cNvSpPr>
          <p:nvPr>
            <p:ph type="ftr" sz="quarter" idx="11"/>
          </p:nvPr>
        </p:nvSpPr>
        <p:spPr>
          <a:xfrm>
            <a:off x="107629" y="4876118"/>
            <a:ext cx="3898938" cy="273844"/>
          </a:xfrm>
        </p:spPr>
        <p:txBody>
          <a:bodyPr/>
          <a:lstStyle/>
          <a:p>
            <a:r>
              <a:rPr lang="en-US" dirty="0" smtClean="0">
                <a:solidFill>
                  <a:schemeClr val="bg1"/>
                </a:solidFill>
              </a:rPr>
              <a:t>CaféX Communications Confidential © 2014 – All Rights Reserved. </a:t>
            </a:r>
            <a:endParaRPr lang="en-US" dirty="0">
              <a:solidFill>
                <a:schemeClr val="bg1"/>
              </a:solidFill>
            </a:endParaRPr>
          </a:p>
        </p:txBody>
      </p:sp>
      <p:sp>
        <p:nvSpPr>
          <p:cNvPr id="48" name="Slide Number Placeholder 4"/>
          <p:cNvSpPr>
            <a:spLocks noGrp="1"/>
          </p:cNvSpPr>
          <p:nvPr>
            <p:ph type="sldNum" sz="quarter" idx="12"/>
          </p:nvPr>
        </p:nvSpPr>
        <p:spPr>
          <a:xfrm>
            <a:off x="7014842" y="4876118"/>
            <a:ext cx="2133600" cy="273844"/>
          </a:xfrm>
        </p:spPr>
        <p:txBody>
          <a:bodyPr/>
          <a:lstStyle/>
          <a:p>
            <a:fld id="{0431C951-9D62-474D-B35D-66AB940D3B2F}" type="slidenum">
              <a:rPr lang="en-US" sz="1000" smtClean="0">
                <a:solidFill>
                  <a:srgbClr val="FFFFFF"/>
                </a:solidFill>
              </a:rPr>
              <a:t>80</a:t>
            </a:fld>
            <a:endParaRPr lang="en-US" sz="1000" dirty="0">
              <a:solidFill>
                <a:srgbClr val="FFFFFF"/>
              </a:solidFill>
            </a:endParaRPr>
          </a:p>
        </p:txBody>
      </p:sp>
      <p:sp>
        <p:nvSpPr>
          <p:cNvPr id="3" name="Title 2"/>
          <p:cNvSpPr>
            <a:spLocks noGrp="1"/>
          </p:cNvSpPr>
          <p:nvPr>
            <p:ph type="title"/>
          </p:nvPr>
        </p:nvSpPr>
        <p:spPr/>
        <p:txBody>
          <a:bodyPr/>
          <a:lstStyle/>
          <a:p>
            <a:r>
              <a:rPr lang="en-US" dirty="0">
                <a:cs typeface="Calibri"/>
              </a:rPr>
              <a:t>Customer Proof Points</a:t>
            </a:r>
            <a:endParaRPr lang="en-US" dirty="0"/>
          </a:p>
        </p:txBody>
      </p:sp>
      <p:cxnSp>
        <p:nvCxnSpPr>
          <p:cNvPr id="89" name="Straight Connector 88"/>
          <p:cNvCxnSpPr/>
          <p:nvPr/>
        </p:nvCxnSpPr>
        <p:spPr>
          <a:xfrm>
            <a:off x="127002" y="713428"/>
            <a:ext cx="8917213" cy="0"/>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24" name="Picture 23" descr="1.png"/>
          <p:cNvPicPr>
            <a:picLocks noChangeAspect="1"/>
          </p:cNvPicPr>
          <p:nvPr/>
        </p:nvPicPr>
        <p:blipFill>
          <a:blip r:embed="rId4"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905109" y="1663060"/>
            <a:ext cx="1612900" cy="1083413"/>
          </a:xfrm>
          <a:prstGeom prst="rect">
            <a:avLst/>
          </a:prstGeom>
          <a:effectLst>
            <a:reflection blurRad="6350" stA="52000" endA="300" endPos="35000" dir="5400000" sy="-100000" algn="bl" rotWithShape="0"/>
          </a:effectLst>
        </p:spPr>
      </p:pic>
      <p:pic>
        <p:nvPicPr>
          <p:cNvPr id="25" name="Picture 24" descr="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47705" y="1663060"/>
            <a:ext cx="1624282" cy="1091058"/>
          </a:xfrm>
          <a:prstGeom prst="rect">
            <a:avLst/>
          </a:prstGeom>
          <a:effectLst>
            <a:reflection blurRad="6350" stA="52000" endA="300" endPos="35000" dir="5400000" sy="-100000" algn="bl" rotWithShape="0"/>
          </a:effectLst>
        </p:spPr>
      </p:pic>
      <p:pic>
        <p:nvPicPr>
          <p:cNvPr id="26" name="Picture 25" descr="3.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79461" y="1655415"/>
            <a:ext cx="1624282" cy="1091058"/>
          </a:xfrm>
          <a:prstGeom prst="rect">
            <a:avLst/>
          </a:prstGeom>
          <a:effectLst>
            <a:reflection blurRad="6350" stA="52000" endA="300" endPos="35000" dir="5400000" sy="-100000" algn="bl" rotWithShape="0"/>
          </a:effectLst>
        </p:spPr>
      </p:pic>
      <p:sp>
        <p:nvSpPr>
          <p:cNvPr id="27" name="Rectangle 26"/>
          <p:cNvSpPr/>
          <p:nvPr/>
        </p:nvSpPr>
        <p:spPr>
          <a:xfrm>
            <a:off x="370555" y="1061388"/>
            <a:ext cx="2682008" cy="461665"/>
          </a:xfrm>
          <a:prstGeom prst="rect">
            <a:avLst/>
          </a:prstGeom>
        </p:spPr>
        <p:txBody>
          <a:bodyPr wrap="square" anchor="t">
            <a:spAutoFit/>
          </a:bodyPr>
          <a:lstStyle/>
          <a:p>
            <a:pPr algn="ctr"/>
            <a:r>
              <a:rPr lang="en-US" sz="2400" b="1" dirty="0">
                <a:solidFill>
                  <a:srgbClr val="769ECE"/>
                </a:solidFill>
                <a:latin typeface="Calibri"/>
                <a:ea typeface="ＭＳ 明朝"/>
                <a:cs typeface="Calibri"/>
              </a:rPr>
              <a:t>Private Bank</a:t>
            </a:r>
          </a:p>
        </p:txBody>
      </p:sp>
      <p:sp>
        <p:nvSpPr>
          <p:cNvPr id="28" name="Rectangle 27"/>
          <p:cNvSpPr/>
          <p:nvPr/>
        </p:nvSpPr>
        <p:spPr>
          <a:xfrm>
            <a:off x="3218842" y="1092165"/>
            <a:ext cx="2682008" cy="400110"/>
          </a:xfrm>
          <a:prstGeom prst="rect">
            <a:avLst/>
          </a:prstGeom>
        </p:spPr>
        <p:txBody>
          <a:bodyPr wrap="square" anchor="ctr">
            <a:spAutoFit/>
          </a:bodyPr>
          <a:lstStyle/>
          <a:p>
            <a:pPr algn="ctr">
              <a:lnSpc>
                <a:spcPct val="80000"/>
              </a:lnSpc>
            </a:pPr>
            <a:r>
              <a:rPr lang="en-US" sz="2400" b="1" dirty="0" smtClean="0">
                <a:solidFill>
                  <a:schemeClr val="accent6"/>
                </a:solidFill>
                <a:latin typeface="Calibri"/>
                <a:ea typeface="ＭＳ 明朝"/>
                <a:cs typeface="Calibri"/>
              </a:rPr>
              <a:t>Credit Card Leader</a:t>
            </a:r>
            <a:endParaRPr lang="en-US" sz="2400" b="1" dirty="0">
              <a:solidFill>
                <a:schemeClr val="accent6"/>
              </a:solidFill>
              <a:latin typeface="Calibri"/>
              <a:ea typeface="ＭＳ 明朝"/>
              <a:cs typeface="Calibri"/>
            </a:endParaRPr>
          </a:p>
        </p:txBody>
      </p:sp>
      <p:sp>
        <p:nvSpPr>
          <p:cNvPr id="29" name="Rectangle 28"/>
          <p:cNvSpPr/>
          <p:nvPr/>
        </p:nvSpPr>
        <p:spPr>
          <a:xfrm>
            <a:off x="6150598" y="1061388"/>
            <a:ext cx="2682008" cy="461665"/>
          </a:xfrm>
          <a:prstGeom prst="rect">
            <a:avLst/>
          </a:prstGeom>
        </p:spPr>
        <p:txBody>
          <a:bodyPr wrap="square" anchor="ctr">
            <a:spAutoFit/>
          </a:bodyPr>
          <a:lstStyle/>
          <a:p>
            <a:pPr algn="ctr"/>
            <a:r>
              <a:rPr lang="en-US" sz="2400" b="1" dirty="0" smtClean="0">
                <a:solidFill>
                  <a:srgbClr val="5AA1AC"/>
                </a:solidFill>
                <a:latin typeface="Calibri"/>
                <a:ea typeface="ＭＳ 明朝"/>
                <a:cs typeface="Calibri"/>
              </a:rPr>
              <a:t>A U.S Bank</a:t>
            </a:r>
            <a:endParaRPr lang="en-US" sz="2400" b="1" dirty="0">
              <a:solidFill>
                <a:srgbClr val="5AA1AC"/>
              </a:solidFill>
              <a:latin typeface="Calibri"/>
              <a:ea typeface="ＭＳ 明朝"/>
              <a:cs typeface="Calibri"/>
            </a:endParaRPr>
          </a:p>
        </p:txBody>
      </p:sp>
      <p:sp>
        <p:nvSpPr>
          <p:cNvPr id="30" name="TextBox 29"/>
          <p:cNvSpPr txBox="1"/>
          <p:nvPr/>
        </p:nvSpPr>
        <p:spPr>
          <a:xfrm>
            <a:off x="189686" y="3313099"/>
            <a:ext cx="2988226" cy="595548"/>
          </a:xfrm>
          <a:prstGeom prst="rect">
            <a:avLst/>
          </a:prstGeom>
          <a:noFill/>
        </p:spPr>
        <p:txBody>
          <a:bodyPr wrap="square" rtlCol="0">
            <a:spAutoFit/>
          </a:bodyPr>
          <a:lstStyle/>
          <a:p>
            <a:pPr algn="ctr">
              <a:lnSpc>
                <a:spcPct val="90000"/>
              </a:lnSpc>
            </a:pPr>
            <a:r>
              <a:rPr lang="en-US" b="1" dirty="0">
                <a:solidFill>
                  <a:schemeClr val="accent2"/>
                </a:solidFill>
                <a:latin typeface="Calibri"/>
                <a:cs typeface="Calibri"/>
              </a:rPr>
              <a:t>Rich in-app communication between </a:t>
            </a:r>
            <a:r>
              <a:rPr lang="en-US" b="1" dirty="0" smtClean="0">
                <a:solidFill>
                  <a:schemeClr val="accent2"/>
                </a:solidFill>
                <a:latin typeface="Calibri"/>
                <a:cs typeface="Calibri"/>
              </a:rPr>
              <a:t>advisor </a:t>
            </a:r>
            <a:r>
              <a:rPr lang="en-US" b="1" dirty="0">
                <a:solidFill>
                  <a:schemeClr val="accent2"/>
                </a:solidFill>
                <a:latin typeface="Calibri"/>
                <a:cs typeface="Calibri"/>
              </a:rPr>
              <a:t>&amp; </a:t>
            </a:r>
            <a:r>
              <a:rPr lang="en-US" b="1" dirty="0" smtClean="0">
                <a:solidFill>
                  <a:schemeClr val="accent2"/>
                </a:solidFill>
                <a:latin typeface="Calibri"/>
                <a:cs typeface="Calibri"/>
              </a:rPr>
              <a:t>client</a:t>
            </a:r>
            <a:endParaRPr lang="en-US" b="1" dirty="0">
              <a:solidFill>
                <a:schemeClr val="accent2"/>
              </a:solidFill>
              <a:latin typeface="Calibri"/>
              <a:cs typeface="Calibri"/>
            </a:endParaRPr>
          </a:p>
        </p:txBody>
      </p:sp>
      <p:sp>
        <p:nvSpPr>
          <p:cNvPr id="31" name="TextBox 30"/>
          <p:cNvSpPr txBox="1"/>
          <p:nvPr/>
        </p:nvSpPr>
        <p:spPr>
          <a:xfrm>
            <a:off x="3293602" y="3326979"/>
            <a:ext cx="2509701" cy="595548"/>
          </a:xfrm>
          <a:prstGeom prst="rect">
            <a:avLst/>
          </a:prstGeom>
          <a:noFill/>
        </p:spPr>
        <p:txBody>
          <a:bodyPr wrap="square" rtlCol="0">
            <a:spAutoFit/>
          </a:bodyPr>
          <a:lstStyle/>
          <a:p>
            <a:pPr algn="ctr">
              <a:lnSpc>
                <a:spcPct val="90000"/>
              </a:lnSpc>
            </a:pPr>
            <a:r>
              <a:rPr lang="en-US" b="1" dirty="0">
                <a:solidFill>
                  <a:schemeClr val="accent6"/>
                </a:solidFill>
                <a:latin typeface="Calibri"/>
                <a:cs typeface="Calibri"/>
              </a:rPr>
              <a:t>Live assist with smart routing to agent </a:t>
            </a:r>
          </a:p>
        </p:txBody>
      </p:sp>
      <p:sp>
        <p:nvSpPr>
          <p:cNvPr id="32" name="TextBox 31"/>
          <p:cNvSpPr txBox="1"/>
          <p:nvPr/>
        </p:nvSpPr>
        <p:spPr>
          <a:xfrm>
            <a:off x="6018309" y="3407696"/>
            <a:ext cx="2988226" cy="346249"/>
          </a:xfrm>
          <a:prstGeom prst="rect">
            <a:avLst/>
          </a:prstGeom>
          <a:noFill/>
        </p:spPr>
        <p:txBody>
          <a:bodyPr wrap="square" rtlCol="0">
            <a:spAutoFit/>
          </a:bodyPr>
          <a:lstStyle/>
          <a:p>
            <a:pPr algn="ctr">
              <a:lnSpc>
                <a:spcPct val="90000"/>
              </a:lnSpc>
            </a:pPr>
            <a:r>
              <a:rPr lang="en-US" b="1" dirty="0">
                <a:solidFill>
                  <a:schemeClr val="accent5"/>
                </a:solidFill>
                <a:latin typeface="Calibri"/>
                <a:cs typeface="Calibri"/>
              </a:rPr>
              <a:t>Visual self-service </a:t>
            </a:r>
          </a:p>
        </p:txBody>
      </p:sp>
      <p:sp>
        <p:nvSpPr>
          <p:cNvPr id="33" name="TextBox 32"/>
          <p:cNvSpPr txBox="1"/>
          <p:nvPr/>
        </p:nvSpPr>
        <p:spPr>
          <a:xfrm>
            <a:off x="231326" y="4039855"/>
            <a:ext cx="2988226" cy="680186"/>
          </a:xfrm>
          <a:prstGeom prst="rect">
            <a:avLst/>
          </a:prstGeom>
          <a:noFill/>
        </p:spPr>
        <p:txBody>
          <a:bodyPr wrap="square" rtlCol="0" anchor="t">
            <a:spAutoFit/>
          </a:bodyPr>
          <a:lstStyle/>
          <a:p>
            <a:pPr algn="ctr">
              <a:lnSpc>
                <a:spcPct val="90000"/>
              </a:lnSpc>
            </a:pPr>
            <a:r>
              <a:rPr lang="en-US" b="1" dirty="0">
                <a:latin typeface="Calibri"/>
                <a:cs typeface="Calibri"/>
              </a:rPr>
              <a:t>Rolling out to </a:t>
            </a:r>
            <a:r>
              <a:rPr lang="en-US" b="1" dirty="0" smtClean="0">
                <a:latin typeface="Calibri"/>
                <a:cs typeface="Calibri"/>
              </a:rPr>
              <a:t/>
            </a:r>
            <a:br>
              <a:rPr lang="en-US" b="1" dirty="0" smtClean="0">
                <a:latin typeface="Calibri"/>
                <a:cs typeface="Calibri"/>
              </a:rPr>
            </a:br>
            <a:r>
              <a:rPr lang="en-US" sz="2400" b="1" dirty="0" smtClean="0">
                <a:latin typeface="Calibri"/>
                <a:cs typeface="Calibri"/>
              </a:rPr>
              <a:t>10,000 </a:t>
            </a:r>
            <a:r>
              <a:rPr lang="en-US" sz="2400" b="1" dirty="0">
                <a:latin typeface="Calibri"/>
                <a:cs typeface="Calibri"/>
              </a:rPr>
              <a:t>users </a:t>
            </a:r>
          </a:p>
        </p:txBody>
      </p:sp>
      <p:sp>
        <p:nvSpPr>
          <p:cNvPr id="34" name="TextBox 33"/>
          <p:cNvSpPr txBox="1"/>
          <p:nvPr/>
        </p:nvSpPr>
        <p:spPr>
          <a:xfrm>
            <a:off x="3474686" y="4039855"/>
            <a:ext cx="2182262" cy="678647"/>
          </a:xfrm>
          <a:prstGeom prst="rect">
            <a:avLst/>
          </a:prstGeom>
          <a:noFill/>
        </p:spPr>
        <p:txBody>
          <a:bodyPr wrap="square" rtlCol="0" anchor="t">
            <a:spAutoFit/>
          </a:bodyPr>
          <a:lstStyle/>
          <a:p>
            <a:pPr algn="ctr">
              <a:lnSpc>
                <a:spcPct val="90000"/>
              </a:lnSpc>
            </a:pPr>
            <a:r>
              <a:rPr lang="en-US" sz="2400" b="1" dirty="0">
                <a:latin typeface="Calibri"/>
                <a:cs typeface="Calibri"/>
              </a:rPr>
              <a:t>2% improved </a:t>
            </a:r>
            <a:r>
              <a:rPr lang="en-US" b="1" dirty="0" smtClean="0">
                <a:latin typeface="Calibri"/>
                <a:cs typeface="Calibri"/>
              </a:rPr>
              <a:t/>
            </a:r>
            <a:br>
              <a:rPr lang="en-US" b="1" dirty="0" smtClean="0">
                <a:latin typeface="Calibri"/>
                <a:cs typeface="Calibri"/>
              </a:rPr>
            </a:br>
            <a:r>
              <a:rPr lang="en-US" b="1" dirty="0" smtClean="0">
                <a:latin typeface="Calibri"/>
                <a:cs typeface="Calibri"/>
              </a:rPr>
              <a:t>FCR </a:t>
            </a:r>
            <a:r>
              <a:rPr lang="en-US" b="1" dirty="0">
                <a:latin typeface="Calibri"/>
                <a:cs typeface="Calibri"/>
              </a:rPr>
              <a:t>expected </a:t>
            </a:r>
          </a:p>
        </p:txBody>
      </p:sp>
      <p:sp>
        <p:nvSpPr>
          <p:cNvPr id="35" name="TextBox 34"/>
          <p:cNvSpPr txBox="1"/>
          <p:nvPr/>
        </p:nvSpPr>
        <p:spPr>
          <a:xfrm>
            <a:off x="5997489" y="4039855"/>
            <a:ext cx="2988226" cy="680186"/>
          </a:xfrm>
          <a:prstGeom prst="rect">
            <a:avLst/>
          </a:prstGeom>
          <a:noFill/>
        </p:spPr>
        <p:txBody>
          <a:bodyPr wrap="square" rtlCol="0" anchor="t">
            <a:spAutoFit/>
          </a:bodyPr>
          <a:lstStyle/>
          <a:p>
            <a:pPr algn="ctr">
              <a:lnSpc>
                <a:spcPct val="90000"/>
              </a:lnSpc>
            </a:pPr>
            <a:r>
              <a:rPr lang="en-US" b="1" dirty="0">
                <a:latin typeface="Calibri"/>
                <a:cs typeface="Calibri"/>
              </a:rPr>
              <a:t>1% IVR completion uptick drives </a:t>
            </a:r>
            <a:r>
              <a:rPr lang="en-US" sz="2400" b="1" dirty="0">
                <a:latin typeface="Calibri"/>
                <a:cs typeface="Calibri"/>
              </a:rPr>
              <a:t>$20M+ savings </a:t>
            </a:r>
          </a:p>
        </p:txBody>
      </p:sp>
    </p:spTree>
    <p:extLst>
      <p:ext uri="{BB962C8B-B14F-4D97-AF65-F5344CB8AC3E}">
        <p14:creationId xmlns:p14="http://schemas.microsoft.com/office/powerpoint/2010/main" val="212159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107629" y="4460468"/>
            <a:ext cx="3898938" cy="273844"/>
          </a:xfrm>
        </p:spPr>
        <p:txBody>
          <a:bodyPr/>
          <a:lstStyle/>
          <a:p>
            <a:r>
              <a:rPr lang="en-US" smtClean="0">
                <a:solidFill>
                  <a:schemeClr val="bg1"/>
                </a:solidFill>
              </a:rPr>
              <a:t>CaféX Communications Confidential © 2013 – All Rights Reserved. </a:t>
            </a:r>
            <a:endParaRPr lang="en-US" dirty="0">
              <a:solidFill>
                <a:schemeClr val="bg1"/>
              </a:solidFill>
            </a:endParaRPr>
          </a:p>
        </p:txBody>
      </p:sp>
      <p:sp>
        <p:nvSpPr>
          <p:cNvPr id="3" name="Slide Number Placeholder 2"/>
          <p:cNvSpPr>
            <a:spLocks noGrp="1"/>
          </p:cNvSpPr>
          <p:nvPr>
            <p:ph type="sldNum" sz="quarter" idx="12"/>
          </p:nvPr>
        </p:nvSpPr>
        <p:spPr>
          <a:xfrm>
            <a:off x="7014842" y="4460468"/>
            <a:ext cx="2133600" cy="273844"/>
          </a:xfrm>
        </p:spPr>
        <p:txBody>
          <a:bodyPr/>
          <a:lstStyle/>
          <a:p>
            <a:fld id="{0431C951-9D62-474D-B35D-66AB940D3B2F}" type="slidenum">
              <a:rPr lang="en-US" sz="1000" smtClean="0">
                <a:solidFill>
                  <a:srgbClr val="FFFFFF"/>
                </a:solidFill>
              </a:rPr>
              <a:t>81</a:t>
            </a:fld>
            <a:endParaRPr lang="en-US" sz="1000" dirty="0">
              <a:solidFill>
                <a:srgbClr val="FFFFFF"/>
              </a:solidFill>
            </a:endParaRPr>
          </a:p>
        </p:txBody>
      </p:sp>
      <p:sp>
        <p:nvSpPr>
          <p:cNvPr id="4" name="Title 3"/>
          <p:cNvSpPr>
            <a:spLocks noGrp="1"/>
          </p:cNvSpPr>
          <p:nvPr>
            <p:ph type="title"/>
          </p:nvPr>
        </p:nvSpPr>
        <p:spPr>
          <a:xfrm>
            <a:off x="1515354" y="137982"/>
            <a:ext cx="7451664" cy="566375"/>
          </a:xfrm>
        </p:spPr>
        <p:txBody>
          <a:bodyPr/>
          <a:lstStyle/>
          <a:p>
            <a:r>
              <a:rPr lang="en-US" dirty="0" smtClean="0"/>
              <a:t>Fusion Live Assist – Beyond Video</a:t>
            </a:r>
            <a:endParaRPr lang="en-US" dirty="0"/>
          </a:p>
        </p:txBody>
      </p:sp>
      <p:sp>
        <p:nvSpPr>
          <p:cNvPr id="5" name="Content Placeholder 7"/>
          <p:cNvSpPr txBox="1">
            <a:spLocks/>
          </p:cNvSpPr>
          <p:nvPr/>
        </p:nvSpPr>
        <p:spPr>
          <a:xfrm>
            <a:off x="51071" y="1041826"/>
            <a:ext cx="1930129" cy="1958909"/>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2400" kern="1200">
                <a:solidFill>
                  <a:schemeClr val="tx1"/>
                </a:solidFill>
                <a:effectLst/>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effectLst/>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effectLst/>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7475" indent="-117475">
              <a:spcBef>
                <a:spcPts val="0"/>
              </a:spcBef>
              <a:spcAft>
                <a:spcPts val="600"/>
              </a:spcAft>
            </a:pPr>
            <a:r>
              <a:rPr lang="en-US" sz="1200" dirty="0" smtClean="0"/>
              <a:t>Any site with JavaScript</a:t>
            </a:r>
          </a:p>
          <a:p>
            <a:pPr marL="117475" indent="-117475">
              <a:spcBef>
                <a:spcPts val="0"/>
              </a:spcBef>
              <a:spcAft>
                <a:spcPts val="600"/>
              </a:spcAft>
            </a:pPr>
            <a:r>
              <a:rPr lang="en-US" sz="1200" dirty="0" smtClean="0"/>
              <a:t>Minimal impact on site</a:t>
            </a:r>
          </a:p>
          <a:p>
            <a:pPr marL="401638" lvl="2" indent="0">
              <a:spcBef>
                <a:spcPts val="0"/>
              </a:spcBef>
              <a:spcAft>
                <a:spcPts val="600"/>
              </a:spcAft>
              <a:buNone/>
            </a:pPr>
            <a:r>
              <a:rPr lang="en-US" sz="1000" dirty="0" smtClean="0"/>
              <a:t>2 lines of HTML</a:t>
            </a:r>
          </a:p>
          <a:p>
            <a:pPr marL="401638" lvl="2" indent="0">
              <a:spcBef>
                <a:spcPts val="0"/>
              </a:spcBef>
              <a:spcAft>
                <a:spcPts val="600"/>
              </a:spcAft>
              <a:buNone/>
            </a:pPr>
            <a:r>
              <a:rPr lang="en-US" sz="1000" dirty="0" smtClean="0"/>
              <a:t>Include JavaScript files</a:t>
            </a:r>
          </a:p>
          <a:p>
            <a:pPr marL="117475" indent="-117475">
              <a:spcBef>
                <a:spcPts val="0"/>
              </a:spcBef>
              <a:spcAft>
                <a:spcPts val="600"/>
              </a:spcAft>
            </a:pPr>
            <a:r>
              <a:rPr lang="en-US" sz="1200" dirty="0" smtClean="0"/>
              <a:t>Recommended single click to invoke </a:t>
            </a:r>
          </a:p>
          <a:p>
            <a:pPr marL="117475" indent="-117475">
              <a:spcBef>
                <a:spcPts val="0"/>
              </a:spcBef>
              <a:spcAft>
                <a:spcPts val="600"/>
              </a:spcAft>
            </a:pPr>
            <a:r>
              <a:rPr lang="en-US" sz="1200" dirty="0" smtClean="0"/>
              <a:t>Mobile applications</a:t>
            </a:r>
          </a:p>
          <a:p>
            <a:pPr marL="1588" lvl="1" indent="0">
              <a:spcBef>
                <a:spcPts val="0"/>
              </a:spcBef>
              <a:spcAft>
                <a:spcPts val="600"/>
              </a:spcAft>
              <a:buNone/>
            </a:pPr>
            <a:r>
              <a:rPr lang="en-US" sz="1000" dirty="0"/>
              <a:t> </a:t>
            </a:r>
            <a:r>
              <a:rPr lang="en-US" sz="1000" dirty="0" smtClean="0"/>
              <a:t>           One framework</a:t>
            </a:r>
          </a:p>
          <a:p>
            <a:pPr marL="1588" lvl="1" indent="0">
              <a:spcBef>
                <a:spcPts val="0"/>
              </a:spcBef>
              <a:spcAft>
                <a:spcPts val="600"/>
              </a:spcAft>
              <a:buNone/>
            </a:pPr>
            <a:r>
              <a:rPr lang="en-US" sz="1000" dirty="0"/>
              <a:t> </a:t>
            </a:r>
            <a:r>
              <a:rPr lang="en-US" sz="1000" dirty="0" smtClean="0"/>
              <a:t>            One line of code</a:t>
            </a:r>
            <a:endParaRPr lang="en-US" sz="1000" dirty="0"/>
          </a:p>
        </p:txBody>
      </p:sp>
      <p:grpSp>
        <p:nvGrpSpPr>
          <p:cNvPr id="6" name="Group 5"/>
          <p:cNvGrpSpPr>
            <a:grpSpLocks noChangeAspect="1"/>
          </p:cNvGrpSpPr>
          <p:nvPr/>
        </p:nvGrpSpPr>
        <p:grpSpPr>
          <a:xfrm>
            <a:off x="1846342" y="1233900"/>
            <a:ext cx="1355124" cy="977431"/>
            <a:chOff x="3441701" y="1742401"/>
            <a:chExt cx="5465670" cy="3771517"/>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41701" y="1742401"/>
              <a:ext cx="5351859" cy="3771517"/>
            </a:xfrm>
            <a:prstGeom prst="rect">
              <a:avLst/>
            </a:prstGeom>
          </p:spPr>
        </p:pic>
        <p:sp>
          <p:nvSpPr>
            <p:cNvPr id="8" name="Rounded Rectangle 7"/>
            <p:cNvSpPr/>
            <p:nvPr/>
          </p:nvSpPr>
          <p:spPr>
            <a:xfrm>
              <a:off x="8415867" y="1966384"/>
              <a:ext cx="491504" cy="524933"/>
            </a:xfrm>
            <a:prstGeom prst="round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572666" y="2249063"/>
              <a:ext cx="2843199" cy="1130143"/>
            </a:xfrm>
            <a:prstGeom prst="rect">
              <a:avLst/>
            </a:prstGeom>
            <a:solidFill>
              <a:srgbClr val="000000"/>
            </a:solidFill>
          </p:spPr>
          <p:txBody>
            <a:bodyPr wrap="square" rtlCol="0">
              <a:spAutoFit/>
            </a:bodyPr>
            <a:lstStyle/>
            <a:p>
              <a:pPr algn="ctr">
                <a:lnSpc>
                  <a:spcPct val="90000"/>
                </a:lnSpc>
              </a:pPr>
              <a:r>
                <a:rPr lang="en-US" sz="800" b="1" dirty="0">
                  <a:solidFill>
                    <a:srgbClr val="FF0000"/>
                  </a:solidFill>
                </a:rPr>
                <a:t>One Click Support</a:t>
              </a:r>
            </a:p>
          </p:txBody>
        </p:sp>
      </p:grpSp>
      <p:sp>
        <p:nvSpPr>
          <p:cNvPr id="10" name="Title 3"/>
          <p:cNvSpPr txBox="1">
            <a:spLocks/>
          </p:cNvSpPr>
          <p:nvPr/>
        </p:nvSpPr>
        <p:spPr>
          <a:xfrm>
            <a:off x="60290" y="647830"/>
            <a:ext cx="2360561" cy="383229"/>
          </a:xfrm>
          <a:prstGeom prst="rect">
            <a:avLst/>
          </a:prstGeo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z="1600" dirty="0" smtClean="0">
                <a:solidFill>
                  <a:schemeClr val="accent2"/>
                </a:solidFill>
              </a:rPr>
              <a:t>Live Assist Integration</a:t>
            </a:r>
            <a:endParaRPr lang="en-US" sz="1600" dirty="0">
              <a:solidFill>
                <a:schemeClr val="accent2"/>
              </a:solidFill>
            </a:endParaRPr>
          </a:p>
        </p:txBody>
      </p:sp>
      <p:sp>
        <p:nvSpPr>
          <p:cNvPr id="11" name="Rounded Rectangle 10"/>
          <p:cNvSpPr/>
          <p:nvPr/>
        </p:nvSpPr>
        <p:spPr>
          <a:xfrm>
            <a:off x="299758" y="1506718"/>
            <a:ext cx="1308475" cy="182880"/>
          </a:xfrm>
          <a:prstGeom prst="round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206879" y="2279647"/>
            <a:ext cx="1308475" cy="609530"/>
          </a:xfrm>
          <a:prstGeom prst="roundRect">
            <a:avLst>
              <a:gd name="adj" fmla="val 9259"/>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a:grpSpLocks noChangeAspect="1"/>
          </p:cNvGrpSpPr>
          <p:nvPr/>
        </p:nvGrpSpPr>
        <p:grpSpPr>
          <a:xfrm>
            <a:off x="3360935" y="1148686"/>
            <a:ext cx="1446763" cy="1019550"/>
            <a:chOff x="275168" y="1742401"/>
            <a:chExt cx="5351859" cy="3771517"/>
          </a:xfrm>
        </p:grpSpPr>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5168" y="1742401"/>
              <a:ext cx="5351859" cy="3771517"/>
            </a:xfrm>
            <a:prstGeom prst="rect">
              <a:avLst/>
            </a:prstGeom>
          </p:spPr>
        </p:pic>
        <p:grpSp>
          <p:nvGrpSpPr>
            <p:cNvPr id="15" name="Group 14"/>
            <p:cNvGrpSpPr/>
            <p:nvPr/>
          </p:nvGrpSpPr>
          <p:grpSpPr>
            <a:xfrm>
              <a:off x="338028" y="2869094"/>
              <a:ext cx="1501879" cy="1441717"/>
              <a:chOff x="360787" y="1083734"/>
              <a:chExt cx="2540000" cy="2540000"/>
            </a:xfrm>
          </p:grpSpPr>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787" y="1083734"/>
                <a:ext cx="2540000" cy="2540000"/>
              </a:xfrm>
              <a:prstGeom prst="rect">
                <a:avLst/>
              </a:prstGeom>
            </p:spPr>
          </p:pic>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7097" y="1464734"/>
                <a:ext cx="2327380" cy="1825156"/>
              </a:xfrm>
              <a:prstGeom prst="rect">
                <a:avLst/>
              </a:prstGeom>
            </p:spPr>
          </p:pic>
        </p:grpSp>
      </p:grpSp>
      <p:sp>
        <p:nvSpPr>
          <p:cNvPr id="18" name="Title 3"/>
          <p:cNvSpPr txBox="1">
            <a:spLocks/>
          </p:cNvSpPr>
          <p:nvPr/>
        </p:nvSpPr>
        <p:spPr>
          <a:xfrm>
            <a:off x="3295865" y="632840"/>
            <a:ext cx="2588861" cy="383229"/>
          </a:xfrm>
          <a:prstGeom prst="rect">
            <a:avLst/>
          </a:prstGeo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z="1600" dirty="0" smtClean="0">
                <a:solidFill>
                  <a:schemeClr val="accent2"/>
                </a:solidFill>
              </a:rPr>
              <a:t>Live Assist Voice / Video</a:t>
            </a:r>
            <a:endParaRPr lang="en-US" sz="1600" dirty="0">
              <a:solidFill>
                <a:schemeClr val="accent2"/>
              </a:solidFill>
            </a:endParaRPr>
          </a:p>
        </p:txBody>
      </p:sp>
      <p:sp>
        <p:nvSpPr>
          <p:cNvPr id="19" name="Content Placeholder 7"/>
          <p:cNvSpPr txBox="1">
            <a:spLocks/>
          </p:cNvSpPr>
          <p:nvPr/>
        </p:nvSpPr>
        <p:spPr>
          <a:xfrm>
            <a:off x="4766315" y="1026836"/>
            <a:ext cx="1630170" cy="197389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5000"/>
              </a:lnSpc>
              <a:spcBef>
                <a:spcPts val="1440"/>
              </a:spcBef>
              <a:buClr>
                <a:srgbClr val="96CA4B"/>
              </a:buClr>
              <a:buSzPct val="90000"/>
              <a:buFont typeface="Arial" pitchFamily="34" charset="0"/>
              <a:buChar char="•"/>
              <a:tabLst/>
              <a:defRPr lang="en-US" sz="2000" kern="1200" dirty="0" smtClean="0">
                <a:solidFill>
                  <a:schemeClr val="bg1"/>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chemeClr val="bg1"/>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chemeClr val="bg1"/>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chemeClr val="bg1"/>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7475" indent="-117475">
              <a:spcBef>
                <a:spcPts val="0"/>
              </a:spcBef>
              <a:spcAft>
                <a:spcPts val="600"/>
              </a:spcAft>
            </a:pPr>
            <a:r>
              <a:rPr lang="en-US" sz="1200" dirty="0" smtClean="0">
                <a:solidFill>
                  <a:schemeClr val="tx1"/>
                </a:solidFill>
              </a:rPr>
              <a:t>Voice/Video </a:t>
            </a:r>
            <a:r>
              <a:rPr lang="en-US" sz="1200" dirty="0">
                <a:solidFill>
                  <a:schemeClr val="tx1"/>
                </a:solidFill>
              </a:rPr>
              <a:t>connected via Client SDK</a:t>
            </a:r>
          </a:p>
          <a:p>
            <a:pPr marL="117475" indent="-117475">
              <a:spcBef>
                <a:spcPts val="0"/>
              </a:spcBef>
              <a:spcAft>
                <a:spcPts val="600"/>
              </a:spcAft>
            </a:pPr>
            <a:r>
              <a:rPr lang="en-US" sz="1200" dirty="0">
                <a:solidFill>
                  <a:schemeClr val="tx1"/>
                </a:solidFill>
              </a:rPr>
              <a:t>Integration to call center and SIP endpoints / infrastructure</a:t>
            </a:r>
          </a:p>
          <a:p>
            <a:pPr marL="117475" indent="-117475">
              <a:spcBef>
                <a:spcPts val="0"/>
              </a:spcBef>
              <a:spcAft>
                <a:spcPts val="600"/>
              </a:spcAft>
            </a:pPr>
            <a:r>
              <a:rPr lang="en-US" sz="1200" dirty="0">
                <a:solidFill>
                  <a:schemeClr val="tx1"/>
                </a:solidFill>
              </a:rPr>
              <a:t>Floating window</a:t>
            </a:r>
          </a:p>
          <a:p>
            <a:pPr marL="117475" indent="-117475">
              <a:spcBef>
                <a:spcPts val="0"/>
              </a:spcBef>
              <a:spcAft>
                <a:spcPts val="600"/>
              </a:spcAft>
            </a:pPr>
            <a:r>
              <a:rPr lang="en-US" sz="1200" dirty="0">
                <a:solidFill>
                  <a:schemeClr val="tx1"/>
                </a:solidFill>
              </a:rPr>
              <a:t>No interference with site/application</a:t>
            </a:r>
          </a:p>
          <a:p>
            <a:pPr marL="117475" indent="-117475">
              <a:spcBef>
                <a:spcPts val="0"/>
              </a:spcBef>
              <a:spcAft>
                <a:spcPts val="600"/>
              </a:spcAft>
            </a:pPr>
            <a:r>
              <a:rPr lang="en-US" sz="1200" dirty="0">
                <a:solidFill>
                  <a:schemeClr val="tx1"/>
                </a:solidFill>
              </a:rPr>
              <a:t>Can be moved by user or agent</a:t>
            </a:r>
          </a:p>
          <a:p>
            <a:pPr marL="117475" indent="-117475">
              <a:spcBef>
                <a:spcPts val="0"/>
              </a:spcBef>
              <a:spcAft>
                <a:spcPts val="600"/>
              </a:spcAft>
            </a:pPr>
            <a:r>
              <a:rPr lang="en-US" sz="1200" dirty="0">
                <a:solidFill>
                  <a:schemeClr val="tx1"/>
                </a:solidFill>
              </a:rPr>
              <a:t>Agent identified</a:t>
            </a:r>
          </a:p>
        </p:txBody>
      </p:sp>
      <p:cxnSp>
        <p:nvCxnSpPr>
          <p:cNvPr id="20" name="Straight Connector 19"/>
          <p:cNvCxnSpPr/>
          <p:nvPr/>
        </p:nvCxnSpPr>
        <p:spPr>
          <a:xfrm>
            <a:off x="299758" y="2959170"/>
            <a:ext cx="8214656" cy="0"/>
          </a:xfrm>
          <a:prstGeom prst="line">
            <a:avLst/>
          </a:prstGeom>
          <a:effectLst/>
        </p:spPr>
        <p:style>
          <a:lnRef idx="1">
            <a:schemeClr val="accent1"/>
          </a:lnRef>
          <a:fillRef idx="0">
            <a:schemeClr val="accent1"/>
          </a:fillRef>
          <a:effectRef idx="0">
            <a:schemeClr val="accent1"/>
          </a:effectRef>
          <a:fontRef idx="minor">
            <a:schemeClr val="tx1"/>
          </a:fontRef>
        </p:style>
      </p:cxnSp>
      <p:sp>
        <p:nvSpPr>
          <p:cNvPr id="21" name="Content Placeholder 7"/>
          <p:cNvSpPr txBox="1">
            <a:spLocks/>
          </p:cNvSpPr>
          <p:nvPr/>
        </p:nvSpPr>
        <p:spPr>
          <a:xfrm>
            <a:off x="72839" y="3458201"/>
            <a:ext cx="1792291" cy="148586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5000"/>
              </a:lnSpc>
              <a:spcBef>
                <a:spcPts val="1440"/>
              </a:spcBef>
              <a:buClr>
                <a:srgbClr val="96CA4B"/>
              </a:buClr>
              <a:buSzPct val="90000"/>
              <a:buFont typeface="Arial" pitchFamily="34" charset="0"/>
              <a:buChar char="•"/>
              <a:tabLst/>
              <a:defRPr lang="en-US" sz="2000" kern="1200" dirty="0" smtClean="0">
                <a:solidFill>
                  <a:schemeClr val="bg1"/>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chemeClr val="bg1"/>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chemeClr val="bg1"/>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chemeClr val="bg1"/>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7475" indent="-117475">
              <a:spcBef>
                <a:spcPts val="0"/>
              </a:spcBef>
              <a:spcAft>
                <a:spcPts val="300"/>
              </a:spcAft>
            </a:pPr>
            <a:r>
              <a:rPr lang="en-US" sz="1200" dirty="0" smtClean="0">
                <a:solidFill>
                  <a:schemeClr val="tx1"/>
                </a:solidFill>
              </a:rPr>
              <a:t>Application </a:t>
            </a:r>
            <a:r>
              <a:rPr lang="en-US" sz="1200" dirty="0">
                <a:solidFill>
                  <a:schemeClr val="tx1"/>
                </a:solidFill>
              </a:rPr>
              <a:t>or site shared to the agent</a:t>
            </a:r>
          </a:p>
          <a:p>
            <a:pPr marL="117475" indent="-117475">
              <a:spcBef>
                <a:spcPts val="0"/>
              </a:spcBef>
              <a:spcAft>
                <a:spcPts val="300"/>
              </a:spcAft>
            </a:pPr>
            <a:r>
              <a:rPr lang="en-US" sz="1200" dirty="0">
                <a:solidFill>
                  <a:schemeClr val="tx1"/>
                </a:solidFill>
              </a:rPr>
              <a:t>Agent and consumer can both control site </a:t>
            </a:r>
          </a:p>
          <a:p>
            <a:pPr marL="117475" indent="-117475">
              <a:spcBef>
                <a:spcPts val="0"/>
              </a:spcBef>
              <a:spcAft>
                <a:spcPts val="300"/>
              </a:spcAft>
            </a:pPr>
            <a:r>
              <a:rPr lang="en-US" sz="1200" dirty="0">
                <a:solidFill>
                  <a:schemeClr val="tx1"/>
                </a:solidFill>
              </a:rPr>
              <a:t>No ball passing</a:t>
            </a:r>
          </a:p>
          <a:p>
            <a:pPr marL="117475" indent="-117475">
              <a:spcBef>
                <a:spcPts val="0"/>
              </a:spcBef>
              <a:spcAft>
                <a:spcPts val="300"/>
              </a:spcAft>
            </a:pPr>
            <a:r>
              <a:rPr lang="en-US" sz="1200" dirty="0">
                <a:solidFill>
                  <a:schemeClr val="tx1"/>
                </a:solidFill>
              </a:rPr>
              <a:t>Screen sharing and control outside of video channel</a:t>
            </a:r>
          </a:p>
          <a:p>
            <a:pPr marL="117475" indent="-117475">
              <a:spcBef>
                <a:spcPts val="0"/>
              </a:spcBef>
              <a:spcAft>
                <a:spcPts val="300"/>
              </a:spcAft>
            </a:pPr>
            <a:r>
              <a:rPr lang="en-US" sz="1200" dirty="0">
                <a:solidFill>
                  <a:schemeClr val="tx1"/>
                </a:solidFill>
              </a:rPr>
              <a:t>WebRTC not required</a:t>
            </a:r>
          </a:p>
        </p:txBody>
      </p:sp>
      <p:sp>
        <p:nvSpPr>
          <p:cNvPr id="22" name="Title 3"/>
          <p:cNvSpPr txBox="1">
            <a:spLocks/>
          </p:cNvSpPr>
          <p:nvPr/>
        </p:nvSpPr>
        <p:spPr>
          <a:xfrm>
            <a:off x="82058" y="2983799"/>
            <a:ext cx="2360561" cy="503149"/>
          </a:xfrm>
          <a:prstGeom prst="rect">
            <a:avLst/>
          </a:prstGeo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z="1600" dirty="0" smtClean="0">
                <a:solidFill>
                  <a:schemeClr val="accent2"/>
                </a:solidFill>
              </a:rPr>
              <a:t>Screen Share &amp; Remote Control</a:t>
            </a:r>
            <a:endParaRPr lang="en-US" sz="1600" dirty="0">
              <a:solidFill>
                <a:schemeClr val="accent2"/>
              </a:solidFill>
            </a:endParaRPr>
          </a:p>
        </p:txBody>
      </p:sp>
      <p:grpSp>
        <p:nvGrpSpPr>
          <p:cNvPr id="23" name="Group 22"/>
          <p:cNvGrpSpPr>
            <a:grpSpLocks noChangeAspect="1"/>
          </p:cNvGrpSpPr>
          <p:nvPr/>
        </p:nvGrpSpPr>
        <p:grpSpPr>
          <a:xfrm>
            <a:off x="1695060" y="3682979"/>
            <a:ext cx="1482063" cy="1110430"/>
            <a:chOff x="3991956" y="1848797"/>
            <a:chExt cx="4985072" cy="3735046"/>
          </a:xfrm>
        </p:grpSpPr>
        <p:pic>
          <p:nvPicPr>
            <p:cNvPr id="24" name="Picture 2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991956" y="1848797"/>
              <a:ext cx="3086100" cy="2174810"/>
            </a:xfrm>
            <a:prstGeom prst="rect">
              <a:avLst/>
            </a:prstGeom>
          </p:spPr>
        </p:pic>
        <p:grpSp>
          <p:nvGrpSpPr>
            <p:cNvPr id="25" name="Group 24"/>
            <p:cNvGrpSpPr/>
            <p:nvPr/>
          </p:nvGrpSpPr>
          <p:grpSpPr>
            <a:xfrm>
              <a:off x="5416573" y="3021653"/>
              <a:ext cx="3560455" cy="2562190"/>
              <a:chOff x="5416572" y="2164403"/>
              <a:chExt cx="3560455" cy="2562190"/>
            </a:xfrm>
          </p:grpSpPr>
          <p:grpSp>
            <p:nvGrpSpPr>
              <p:cNvPr id="26" name="Group 25"/>
              <p:cNvGrpSpPr/>
              <p:nvPr/>
            </p:nvGrpSpPr>
            <p:grpSpPr>
              <a:xfrm>
                <a:off x="5890927" y="2343611"/>
                <a:ext cx="3086100" cy="2382982"/>
                <a:chOff x="5092700" y="1020616"/>
                <a:chExt cx="3086100" cy="2382982"/>
              </a:xfrm>
            </p:grpSpPr>
            <p:pic>
              <p:nvPicPr>
                <p:cNvPr id="28" name="Picture 2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92700" y="1020616"/>
                  <a:ext cx="3086100" cy="2174810"/>
                </a:xfrm>
                <a:prstGeom prst="rect">
                  <a:avLst/>
                </a:prstGeom>
              </p:spPr>
            </p:pic>
            <p:sp>
              <p:nvSpPr>
                <p:cNvPr id="29" name="Rectangle 28"/>
                <p:cNvSpPr/>
                <p:nvPr/>
              </p:nvSpPr>
              <p:spPr>
                <a:xfrm>
                  <a:off x="5092700" y="1219199"/>
                  <a:ext cx="3086100" cy="218439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191022" y="1535959"/>
                  <a:ext cx="2108443" cy="1591734"/>
                </a:xfrm>
                <a:prstGeom prst="rect">
                  <a:avLst/>
                </a:prstGeom>
              </p:spPr>
            </p:pic>
            <p:pic>
              <p:nvPicPr>
                <p:cNvPr id="31" name="Picture 3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358732" y="1388533"/>
                  <a:ext cx="726936" cy="558915"/>
                </a:xfrm>
                <a:prstGeom prst="rect">
                  <a:avLst/>
                </a:prstGeom>
              </p:spPr>
            </p:pic>
            <p:pic>
              <p:nvPicPr>
                <p:cNvPr id="32" name="Picture 3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40918" y="1974866"/>
                  <a:ext cx="244750" cy="184247"/>
                </a:xfrm>
                <a:prstGeom prst="rect">
                  <a:avLst/>
                </a:prstGeom>
              </p:spPr>
            </p:pic>
            <p:sp>
              <p:nvSpPr>
                <p:cNvPr id="33" name="Rectangle 32"/>
                <p:cNvSpPr/>
                <p:nvPr/>
              </p:nvSpPr>
              <p:spPr>
                <a:xfrm>
                  <a:off x="5191022" y="1435100"/>
                  <a:ext cx="477411" cy="966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t>Share</a:t>
                  </a:r>
                </a:p>
              </p:txBody>
            </p:sp>
            <p:sp>
              <p:nvSpPr>
                <p:cNvPr id="34" name="Rectangle 33"/>
                <p:cNvSpPr/>
                <p:nvPr/>
              </p:nvSpPr>
              <p:spPr>
                <a:xfrm>
                  <a:off x="5672666" y="1435100"/>
                  <a:ext cx="477411" cy="966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t>Customer</a:t>
                  </a:r>
                </a:p>
              </p:txBody>
            </p:sp>
            <p:sp>
              <p:nvSpPr>
                <p:cNvPr id="35" name="Rectangle 34"/>
                <p:cNvSpPr/>
                <p:nvPr/>
              </p:nvSpPr>
              <p:spPr>
                <a:xfrm>
                  <a:off x="6158543" y="1435100"/>
                  <a:ext cx="477411" cy="966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t>Documents</a:t>
                  </a:r>
                </a:p>
              </p:txBody>
            </p:sp>
            <p:sp>
              <p:nvSpPr>
                <p:cNvPr id="36" name="Rectangle 35"/>
                <p:cNvSpPr/>
                <p:nvPr/>
              </p:nvSpPr>
              <p:spPr>
                <a:xfrm>
                  <a:off x="6649611" y="1435100"/>
                  <a:ext cx="477411" cy="966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t>Push</a:t>
                  </a:r>
                </a:p>
              </p:txBody>
            </p:sp>
            <p:pic>
              <p:nvPicPr>
                <p:cNvPr id="37" name="Picture 3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65751" y="2192867"/>
                  <a:ext cx="550333" cy="134432"/>
                </a:xfrm>
                <a:prstGeom prst="rect">
                  <a:avLst/>
                </a:prstGeom>
              </p:spPr>
            </p:pic>
          </p:grpSp>
          <p:sp>
            <p:nvSpPr>
              <p:cNvPr id="27" name="Right Arrow 26"/>
              <p:cNvSpPr/>
              <p:nvPr/>
            </p:nvSpPr>
            <p:spPr>
              <a:xfrm rot="2194133">
                <a:off x="5416572" y="2164403"/>
                <a:ext cx="770467" cy="51111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38" name="Content Placeholder 7"/>
          <p:cNvSpPr txBox="1">
            <a:spLocks/>
          </p:cNvSpPr>
          <p:nvPr/>
        </p:nvSpPr>
        <p:spPr>
          <a:xfrm>
            <a:off x="3238149" y="3458201"/>
            <a:ext cx="1792291" cy="147330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5000"/>
              </a:lnSpc>
              <a:spcBef>
                <a:spcPts val="1440"/>
              </a:spcBef>
              <a:buClr>
                <a:srgbClr val="96CA4B"/>
              </a:buClr>
              <a:buSzPct val="90000"/>
              <a:buFont typeface="Arial" pitchFamily="34" charset="0"/>
              <a:buChar char="•"/>
              <a:tabLst/>
              <a:defRPr lang="en-US" sz="2000" kern="1200" dirty="0" smtClean="0">
                <a:solidFill>
                  <a:schemeClr val="bg1"/>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chemeClr val="bg1"/>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chemeClr val="bg1"/>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chemeClr val="bg1"/>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7475" indent="-117475">
              <a:spcBef>
                <a:spcPts val="0"/>
              </a:spcBef>
              <a:spcAft>
                <a:spcPts val="300"/>
              </a:spcAft>
            </a:pPr>
            <a:r>
              <a:rPr lang="en-US" sz="1200" dirty="0" smtClean="0">
                <a:solidFill>
                  <a:schemeClr val="tx1"/>
                </a:solidFill>
              </a:rPr>
              <a:t>Agent </a:t>
            </a:r>
            <a:r>
              <a:rPr lang="en-US" sz="1200" dirty="0">
                <a:solidFill>
                  <a:schemeClr val="tx1"/>
                </a:solidFill>
              </a:rPr>
              <a:t>can “draw” on the site or application</a:t>
            </a:r>
          </a:p>
          <a:p>
            <a:pPr marL="117475" indent="-117475">
              <a:spcBef>
                <a:spcPts val="0"/>
              </a:spcBef>
              <a:spcAft>
                <a:spcPts val="300"/>
              </a:spcAft>
            </a:pPr>
            <a:r>
              <a:rPr lang="en-US" sz="1200" dirty="0">
                <a:solidFill>
                  <a:schemeClr val="tx1"/>
                </a:solidFill>
              </a:rPr>
              <a:t>Annotations are displayed consumer side</a:t>
            </a:r>
          </a:p>
          <a:p>
            <a:pPr marL="117475" indent="-117475">
              <a:spcBef>
                <a:spcPts val="0"/>
              </a:spcBef>
              <a:spcAft>
                <a:spcPts val="300"/>
              </a:spcAft>
            </a:pPr>
            <a:r>
              <a:rPr lang="en-US" sz="1200" dirty="0">
                <a:solidFill>
                  <a:schemeClr val="tx1"/>
                </a:solidFill>
              </a:rPr>
              <a:t>Light-weight protocol</a:t>
            </a:r>
          </a:p>
          <a:p>
            <a:pPr marL="117475" indent="-117475">
              <a:spcBef>
                <a:spcPts val="0"/>
              </a:spcBef>
              <a:spcAft>
                <a:spcPts val="300"/>
              </a:spcAft>
            </a:pPr>
            <a:r>
              <a:rPr lang="en-US" sz="1200" dirty="0">
                <a:solidFill>
                  <a:schemeClr val="tx1"/>
                </a:solidFill>
              </a:rPr>
              <a:t>Highlighting important aspects of the content</a:t>
            </a:r>
          </a:p>
          <a:p>
            <a:pPr marL="117475" indent="-117475">
              <a:spcBef>
                <a:spcPts val="0"/>
              </a:spcBef>
              <a:spcAft>
                <a:spcPts val="300"/>
              </a:spcAft>
            </a:pPr>
            <a:r>
              <a:rPr lang="en-US" sz="1200" dirty="0">
                <a:solidFill>
                  <a:schemeClr val="tx1"/>
                </a:solidFill>
              </a:rPr>
              <a:t>Educate the user </a:t>
            </a:r>
          </a:p>
          <a:p>
            <a:pPr marL="117475" indent="-117475">
              <a:spcBef>
                <a:spcPts val="0"/>
              </a:spcBef>
              <a:spcAft>
                <a:spcPts val="300"/>
              </a:spcAft>
            </a:pPr>
            <a:r>
              <a:rPr lang="en-US" sz="1200" dirty="0" smtClean="0">
                <a:solidFill>
                  <a:schemeClr val="tx1"/>
                </a:solidFill>
              </a:rPr>
              <a:t>WebRTC </a:t>
            </a:r>
            <a:r>
              <a:rPr lang="en-US" sz="1200" dirty="0">
                <a:solidFill>
                  <a:schemeClr val="tx1"/>
                </a:solidFill>
              </a:rPr>
              <a:t>not required</a:t>
            </a:r>
          </a:p>
        </p:txBody>
      </p:sp>
      <p:sp>
        <p:nvSpPr>
          <p:cNvPr id="39" name="Title 3"/>
          <p:cNvSpPr txBox="1">
            <a:spLocks/>
          </p:cNvSpPr>
          <p:nvPr/>
        </p:nvSpPr>
        <p:spPr>
          <a:xfrm>
            <a:off x="3277348" y="2983799"/>
            <a:ext cx="2360561" cy="383229"/>
          </a:xfrm>
          <a:prstGeom prst="rect">
            <a:avLst/>
          </a:prstGeo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z="1600" dirty="0" smtClean="0">
                <a:solidFill>
                  <a:schemeClr val="accent2"/>
                </a:solidFill>
              </a:rPr>
              <a:t>Annotation</a:t>
            </a:r>
            <a:endParaRPr lang="en-US" sz="1600" dirty="0">
              <a:solidFill>
                <a:schemeClr val="accent2"/>
              </a:solidFill>
            </a:endParaRPr>
          </a:p>
        </p:txBody>
      </p:sp>
      <p:grpSp>
        <p:nvGrpSpPr>
          <p:cNvPr id="40" name="Group 39"/>
          <p:cNvGrpSpPr>
            <a:grpSpLocks noChangeAspect="1"/>
          </p:cNvGrpSpPr>
          <p:nvPr/>
        </p:nvGrpSpPr>
        <p:grpSpPr>
          <a:xfrm>
            <a:off x="4908282" y="3585994"/>
            <a:ext cx="1323265" cy="944665"/>
            <a:chOff x="275168" y="1742401"/>
            <a:chExt cx="5351859" cy="3820636"/>
          </a:xfrm>
        </p:grpSpPr>
        <p:pic>
          <p:nvPicPr>
            <p:cNvPr id="41" name="Picture 40"/>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75168" y="1742401"/>
              <a:ext cx="5351859" cy="3771517"/>
            </a:xfrm>
            <a:prstGeom prst="rect">
              <a:avLst/>
            </a:prstGeom>
          </p:spPr>
        </p:pic>
        <p:grpSp>
          <p:nvGrpSpPr>
            <p:cNvPr id="42" name="Group 41"/>
            <p:cNvGrpSpPr/>
            <p:nvPr/>
          </p:nvGrpSpPr>
          <p:grpSpPr>
            <a:xfrm>
              <a:off x="3851695" y="4121320"/>
              <a:ext cx="1501879" cy="1441717"/>
              <a:chOff x="360787" y="1083734"/>
              <a:chExt cx="2540000" cy="2540000"/>
            </a:xfrm>
          </p:grpSpPr>
          <p:pic>
            <p:nvPicPr>
              <p:cNvPr id="45" name="Picture 4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0787" y="1083734"/>
                <a:ext cx="2540000" cy="2540000"/>
              </a:xfrm>
              <a:prstGeom prst="rect">
                <a:avLst/>
              </a:prstGeom>
            </p:spPr>
          </p:pic>
          <p:pic>
            <p:nvPicPr>
              <p:cNvPr id="46" name="Picture 4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67097" y="1464734"/>
                <a:ext cx="2327380" cy="1825156"/>
              </a:xfrm>
              <a:prstGeom prst="rect">
                <a:avLst/>
              </a:prstGeom>
            </p:spPr>
          </p:pic>
        </p:grpSp>
        <p:pic>
          <p:nvPicPr>
            <p:cNvPr id="43" name="Picture 4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756834" y="2000251"/>
              <a:ext cx="719667" cy="719667"/>
            </a:xfrm>
            <a:prstGeom prst="rect">
              <a:avLst/>
            </a:prstGeom>
          </p:spPr>
        </p:pic>
        <p:pic>
          <p:nvPicPr>
            <p:cNvPr id="44" name="Picture 4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914555" y="2458983"/>
              <a:ext cx="1013091" cy="858218"/>
            </a:xfrm>
            <a:prstGeom prst="rect">
              <a:avLst/>
            </a:prstGeom>
          </p:spPr>
        </p:pic>
      </p:grpSp>
      <p:cxnSp>
        <p:nvCxnSpPr>
          <p:cNvPr id="47" name="Straight Connector 46"/>
          <p:cNvCxnSpPr/>
          <p:nvPr/>
        </p:nvCxnSpPr>
        <p:spPr>
          <a:xfrm>
            <a:off x="3223159" y="789352"/>
            <a:ext cx="0" cy="397764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319690" y="789352"/>
            <a:ext cx="0" cy="3977640"/>
          </a:xfrm>
          <a:prstGeom prst="line">
            <a:avLst/>
          </a:prstGeom>
          <a:effectLst/>
        </p:spPr>
        <p:style>
          <a:lnRef idx="1">
            <a:schemeClr val="accent1"/>
          </a:lnRef>
          <a:fillRef idx="0">
            <a:schemeClr val="accent1"/>
          </a:fillRef>
          <a:effectRef idx="0">
            <a:schemeClr val="accent1"/>
          </a:effectRef>
          <a:fontRef idx="minor">
            <a:schemeClr val="tx1"/>
          </a:fontRef>
        </p:style>
      </p:cxnSp>
      <p:sp>
        <p:nvSpPr>
          <p:cNvPr id="49" name="Title 3"/>
          <p:cNvSpPr txBox="1">
            <a:spLocks/>
          </p:cNvSpPr>
          <p:nvPr/>
        </p:nvSpPr>
        <p:spPr>
          <a:xfrm>
            <a:off x="6296365" y="635340"/>
            <a:ext cx="2588861" cy="383229"/>
          </a:xfrm>
          <a:prstGeom prst="rect">
            <a:avLst/>
          </a:prstGeo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z="1600" dirty="0" smtClean="0">
                <a:solidFill>
                  <a:schemeClr val="accent2"/>
                </a:solidFill>
              </a:rPr>
              <a:t>Context Sharing</a:t>
            </a:r>
            <a:endParaRPr lang="en-US" sz="1600" dirty="0">
              <a:solidFill>
                <a:schemeClr val="accent2"/>
              </a:solidFill>
            </a:endParaRPr>
          </a:p>
        </p:txBody>
      </p:sp>
      <p:sp>
        <p:nvSpPr>
          <p:cNvPr id="50" name="Content Placeholder 7"/>
          <p:cNvSpPr txBox="1">
            <a:spLocks/>
          </p:cNvSpPr>
          <p:nvPr/>
        </p:nvSpPr>
        <p:spPr>
          <a:xfrm>
            <a:off x="7537023" y="1029336"/>
            <a:ext cx="1542402" cy="212949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5000"/>
              </a:lnSpc>
              <a:spcBef>
                <a:spcPts val="1440"/>
              </a:spcBef>
              <a:buClr>
                <a:srgbClr val="96CA4B"/>
              </a:buClr>
              <a:buSzPct val="90000"/>
              <a:buFont typeface="Arial" pitchFamily="34" charset="0"/>
              <a:buChar char="•"/>
              <a:tabLst/>
              <a:defRPr lang="en-US" sz="2000" kern="1200" dirty="0" smtClean="0">
                <a:solidFill>
                  <a:schemeClr val="bg1"/>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chemeClr val="bg1"/>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chemeClr val="bg1"/>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chemeClr val="bg1"/>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200"/>
              </a:spcAft>
              <a:buNone/>
            </a:pPr>
            <a:r>
              <a:rPr lang="en-US" sz="1200" dirty="0" smtClean="0">
                <a:solidFill>
                  <a:schemeClr val="tx1"/>
                </a:solidFill>
              </a:rPr>
              <a:t>Consumer </a:t>
            </a:r>
            <a:r>
              <a:rPr lang="en-US" sz="1200" dirty="0">
                <a:solidFill>
                  <a:schemeClr val="tx1"/>
                </a:solidFill>
              </a:rPr>
              <a:t>context displayed</a:t>
            </a:r>
          </a:p>
          <a:p>
            <a:pPr marL="0" indent="0">
              <a:spcBef>
                <a:spcPts val="0"/>
              </a:spcBef>
              <a:spcAft>
                <a:spcPts val="200"/>
              </a:spcAft>
              <a:buNone/>
            </a:pPr>
            <a:r>
              <a:rPr lang="en-US" sz="1200" dirty="0">
                <a:solidFill>
                  <a:schemeClr val="tx1"/>
                </a:solidFill>
              </a:rPr>
              <a:t>Static</a:t>
            </a:r>
          </a:p>
          <a:p>
            <a:pPr marL="117475" indent="-117475">
              <a:spcBef>
                <a:spcPts val="0"/>
              </a:spcBef>
              <a:spcAft>
                <a:spcPts val="200"/>
              </a:spcAft>
            </a:pPr>
            <a:r>
              <a:rPr lang="en-US" sz="1200" dirty="0">
                <a:solidFill>
                  <a:schemeClr val="tx1"/>
                </a:solidFill>
              </a:rPr>
              <a:t>Data dips based on caller ID</a:t>
            </a:r>
          </a:p>
          <a:p>
            <a:pPr marL="117475" indent="-117475">
              <a:spcBef>
                <a:spcPts val="0"/>
              </a:spcBef>
              <a:spcAft>
                <a:spcPts val="200"/>
              </a:spcAft>
            </a:pPr>
            <a:r>
              <a:rPr lang="en-US" sz="1200" dirty="0">
                <a:solidFill>
                  <a:schemeClr val="tx1"/>
                </a:solidFill>
              </a:rPr>
              <a:t>Pulls from social networks, repositories </a:t>
            </a:r>
            <a:r>
              <a:rPr lang="en-US" sz="1200" dirty="0" err="1">
                <a:solidFill>
                  <a:schemeClr val="tx1"/>
                </a:solidFill>
              </a:rPr>
              <a:t>etc</a:t>
            </a:r>
            <a:endParaRPr lang="en-US" sz="1200" dirty="0">
              <a:solidFill>
                <a:schemeClr val="tx1"/>
              </a:solidFill>
            </a:endParaRPr>
          </a:p>
          <a:p>
            <a:pPr marL="0" indent="0">
              <a:spcBef>
                <a:spcPts val="0"/>
              </a:spcBef>
              <a:spcAft>
                <a:spcPts val="200"/>
              </a:spcAft>
              <a:buNone/>
            </a:pPr>
            <a:r>
              <a:rPr lang="en-US" sz="1200" dirty="0">
                <a:solidFill>
                  <a:schemeClr val="tx1"/>
                </a:solidFill>
              </a:rPr>
              <a:t>Dynamic</a:t>
            </a:r>
          </a:p>
          <a:p>
            <a:pPr marL="117475" indent="-117475">
              <a:spcBef>
                <a:spcPts val="0"/>
              </a:spcBef>
              <a:spcAft>
                <a:spcPts val="200"/>
              </a:spcAft>
            </a:pPr>
            <a:r>
              <a:rPr lang="en-US" sz="1200" dirty="0">
                <a:solidFill>
                  <a:schemeClr val="tx1"/>
                </a:solidFill>
              </a:rPr>
              <a:t>Time on site</a:t>
            </a:r>
          </a:p>
          <a:p>
            <a:pPr marL="117475" indent="-117475">
              <a:spcBef>
                <a:spcPts val="0"/>
              </a:spcBef>
              <a:spcAft>
                <a:spcPts val="200"/>
              </a:spcAft>
            </a:pPr>
            <a:r>
              <a:rPr lang="en-US" sz="1200" dirty="0">
                <a:solidFill>
                  <a:schemeClr val="tx1"/>
                </a:solidFill>
              </a:rPr>
              <a:t>Browsing history</a:t>
            </a:r>
          </a:p>
          <a:p>
            <a:pPr marL="117475" indent="-117475">
              <a:spcBef>
                <a:spcPts val="0"/>
              </a:spcBef>
              <a:spcAft>
                <a:spcPts val="200"/>
              </a:spcAft>
            </a:pPr>
            <a:r>
              <a:rPr lang="en-US" sz="1200" dirty="0">
                <a:solidFill>
                  <a:schemeClr val="tx1"/>
                </a:solidFill>
              </a:rPr>
              <a:t>Real time statistics from consumer</a:t>
            </a:r>
          </a:p>
          <a:p>
            <a:pPr marL="117475" indent="-117475">
              <a:spcBef>
                <a:spcPts val="0"/>
              </a:spcBef>
              <a:spcAft>
                <a:spcPts val="200"/>
              </a:spcAft>
            </a:pPr>
            <a:r>
              <a:rPr lang="en-US" sz="1200" dirty="0">
                <a:solidFill>
                  <a:schemeClr val="tx1"/>
                </a:solidFill>
              </a:rPr>
              <a:t>Integrated to the Call Center data storage, auditing and routing rules</a:t>
            </a:r>
          </a:p>
        </p:txBody>
      </p:sp>
      <p:sp>
        <p:nvSpPr>
          <p:cNvPr id="51" name="Content Placeholder 7"/>
          <p:cNvSpPr txBox="1">
            <a:spLocks/>
          </p:cNvSpPr>
          <p:nvPr/>
        </p:nvSpPr>
        <p:spPr>
          <a:xfrm>
            <a:off x="6300842" y="3382941"/>
            <a:ext cx="1398180" cy="2007230"/>
          </a:xfrm>
          <a:prstGeom prst="rect">
            <a:avLst/>
          </a:prstGeom>
        </p:spPr>
        <p:txBody>
          <a:bodyPr vert="horz" lIns="91440" tIns="45720" rIns="91440" bIns="45720" rtlCol="0">
            <a:normAutofit/>
          </a:bodyPr>
          <a:lstStyle>
            <a:lvl1pPr marL="228600" indent="-228600" algn="l" defTabSz="914400" rtl="0" eaLnBrk="1" latinLnBrk="0" hangingPunct="1">
              <a:lnSpc>
                <a:spcPct val="95000"/>
              </a:lnSpc>
              <a:spcBef>
                <a:spcPts val="1440"/>
              </a:spcBef>
              <a:buClr>
                <a:srgbClr val="96CA4B"/>
              </a:buClr>
              <a:buSzPct val="90000"/>
              <a:buFont typeface="Arial" pitchFamily="34" charset="0"/>
              <a:buChar char="•"/>
              <a:tabLst/>
              <a:defRPr lang="en-US" sz="2000" kern="1200" dirty="0" smtClean="0">
                <a:solidFill>
                  <a:schemeClr val="bg1"/>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chemeClr val="bg1"/>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chemeClr val="bg1"/>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chemeClr val="bg1"/>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7475" indent="-117475">
              <a:spcBef>
                <a:spcPts val="0"/>
              </a:spcBef>
              <a:spcAft>
                <a:spcPts val="100"/>
              </a:spcAft>
            </a:pPr>
            <a:r>
              <a:rPr lang="en-US" sz="1200" dirty="0" smtClean="0">
                <a:solidFill>
                  <a:schemeClr val="tx1"/>
                </a:solidFill>
              </a:rPr>
              <a:t>Pushed </a:t>
            </a:r>
            <a:r>
              <a:rPr lang="en-US" sz="1200" dirty="0">
                <a:solidFill>
                  <a:schemeClr val="tx1"/>
                </a:solidFill>
              </a:rPr>
              <a:t>content</a:t>
            </a:r>
          </a:p>
          <a:p>
            <a:pPr marL="177800" lvl="1">
              <a:spcBef>
                <a:spcPts val="0"/>
              </a:spcBef>
              <a:spcAft>
                <a:spcPts val="100"/>
              </a:spcAft>
            </a:pPr>
            <a:r>
              <a:rPr lang="en-US" sz="1000" dirty="0">
                <a:solidFill>
                  <a:schemeClr val="tx1"/>
                </a:solidFill>
              </a:rPr>
              <a:t>Videos</a:t>
            </a:r>
          </a:p>
          <a:p>
            <a:pPr marL="177800" lvl="1">
              <a:spcBef>
                <a:spcPts val="0"/>
              </a:spcBef>
              <a:spcAft>
                <a:spcPts val="100"/>
              </a:spcAft>
            </a:pPr>
            <a:r>
              <a:rPr lang="en-US" sz="1000" dirty="0">
                <a:solidFill>
                  <a:schemeClr val="tx1"/>
                </a:solidFill>
              </a:rPr>
              <a:t>Web Applications</a:t>
            </a:r>
          </a:p>
          <a:p>
            <a:pPr marL="117475" indent="-117475">
              <a:spcBef>
                <a:spcPts val="0"/>
              </a:spcBef>
              <a:spcAft>
                <a:spcPts val="100"/>
              </a:spcAft>
            </a:pPr>
            <a:r>
              <a:rPr lang="en-US" sz="1200" dirty="0">
                <a:solidFill>
                  <a:schemeClr val="tx1"/>
                </a:solidFill>
              </a:rPr>
              <a:t>Palettes</a:t>
            </a:r>
          </a:p>
          <a:p>
            <a:pPr marL="177800" lvl="1">
              <a:spcBef>
                <a:spcPts val="0"/>
              </a:spcBef>
              <a:spcAft>
                <a:spcPts val="100"/>
              </a:spcAft>
            </a:pPr>
            <a:r>
              <a:rPr lang="en-US" sz="1000" dirty="0">
                <a:solidFill>
                  <a:schemeClr val="tx1"/>
                </a:solidFill>
              </a:rPr>
              <a:t>Push Visual IVR</a:t>
            </a:r>
          </a:p>
          <a:p>
            <a:pPr marL="177800" lvl="1">
              <a:spcBef>
                <a:spcPts val="0"/>
              </a:spcBef>
              <a:spcAft>
                <a:spcPts val="100"/>
              </a:spcAft>
            </a:pPr>
            <a:r>
              <a:rPr lang="en-US" sz="1000" dirty="0">
                <a:solidFill>
                  <a:schemeClr val="tx1"/>
                </a:solidFill>
              </a:rPr>
              <a:t>Get context into the call center </a:t>
            </a:r>
          </a:p>
          <a:p>
            <a:pPr marL="177800" lvl="1">
              <a:spcBef>
                <a:spcPts val="0"/>
              </a:spcBef>
              <a:spcAft>
                <a:spcPts val="100"/>
              </a:spcAft>
            </a:pPr>
            <a:r>
              <a:rPr lang="en-US" sz="1000" dirty="0">
                <a:solidFill>
                  <a:schemeClr val="tx1"/>
                </a:solidFill>
              </a:rPr>
              <a:t>Avoid data leakage to agent</a:t>
            </a:r>
          </a:p>
        </p:txBody>
      </p:sp>
      <p:sp>
        <p:nvSpPr>
          <p:cNvPr id="52" name="Title 3"/>
          <p:cNvSpPr txBox="1">
            <a:spLocks/>
          </p:cNvSpPr>
          <p:nvPr/>
        </p:nvSpPr>
        <p:spPr>
          <a:xfrm>
            <a:off x="6340040" y="2983799"/>
            <a:ext cx="2360561" cy="503148"/>
          </a:xfrm>
          <a:prstGeom prst="rect">
            <a:avLst/>
          </a:prstGeo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z="1600" dirty="0" smtClean="0">
                <a:solidFill>
                  <a:schemeClr val="accent2"/>
                </a:solidFill>
              </a:rPr>
              <a:t>Content Push – Other (Visual IVR, Context)</a:t>
            </a:r>
            <a:endParaRPr lang="en-US" sz="1600" dirty="0">
              <a:solidFill>
                <a:schemeClr val="accent2"/>
              </a:solidFill>
            </a:endParaRPr>
          </a:p>
        </p:txBody>
      </p:sp>
      <p:grpSp>
        <p:nvGrpSpPr>
          <p:cNvPr id="53" name="Group 52"/>
          <p:cNvGrpSpPr>
            <a:grpSpLocks noChangeAspect="1"/>
          </p:cNvGrpSpPr>
          <p:nvPr/>
        </p:nvGrpSpPr>
        <p:grpSpPr>
          <a:xfrm>
            <a:off x="7537023" y="3585558"/>
            <a:ext cx="1596173" cy="1207270"/>
            <a:chOff x="3738603" y="1709512"/>
            <a:chExt cx="5242199" cy="3964951"/>
          </a:xfrm>
        </p:grpSpPr>
        <p:grpSp>
          <p:nvGrpSpPr>
            <p:cNvPr id="54" name="Group 53"/>
            <p:cNvGrpSpPr/>
            <p:nvPr/>
          </p:nvGrpSpPr>
          <p:grpSpPr>
            <a:xfrm>
              <a:off x="4558671" y="1709512"/>
              <a:ext cx="3086100" cy="2382982"/>
              <a:chOff x="3628670" y="873013"/>
              <a:chExt cx="3086100" cy="2382982"/>
            </a:xfrm>
          </p:grpSpPr>
          <p:grpSp>
            <p:nvGrpSpPr>
              <p:cNvPr id="64" name="Group 63"/>
              <p:cNvGrpSpPr/>
              <p:nvPr/>
            </p:nvGrpSpPr>
            <p:grpSpPr>
              <a:xfrm>
                <a:off x="3628670" y="873013"/>
                <a:ext cx="3086100" cy="2382982"/>
                <a:chOff x="5092700" y="1020616"/>
                <a:chExt cx="3086100" cy="2382982"/>
              </a:xfrm>
            </p:grpSpPr>
            <p:pic>
              <p:nvPicPr>
                <p:cNvPr id="70" name="Picture 69"/>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5092700" y="1020616"/>
                  <a:ext cx="3086100" cy="2174810"/>
                </a:xfrm>
                <a:prstGeom prst="rect">
                  <a:avLst/>
                </a:prstGeom>
              </p:spPr>
            </p:pic>
            <p:sp>
              <p:nvSpPr>
                <p:cNvPr id="71" name="Rectangle 70"/>
                <p:cNvSpPr/>
                <p:nvPr/>
              </p:nvSpPr>
              <p:spPr>
                <a:xfrm>
                  <a:off x="5092700" y="1219199"/>
                  <a:ext cx="3086100" cy="218439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2" name="Picture 71"/>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7358732" y="1388533"/>
                  <a:ext cx="726936" cy="558915"/>
                </a:xfrm>
                <a:prstGeom prst="rect">
                  <a:avLst/>
                </a:prstGeom>
              </p:spPr>
            </p:pic>
            <p:pic>
              <p:nvPicPr>
                <p:cNvPr id="73" name="Picture 7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40918" y="1974866"/>
                  <a:ext cx="244750" cy="184247"/>
                </a:xfrm>
                <a:prstGeom prst="rect">
                  <a:avLst/>
                </a:prstGeom>
              </p:spPr>
            </p:pic>
            <p:sp>
              <p:nvSpPr>
                <p:cNvPr id="74" name="Rectangle 73"/>
                <p:cNvSpPr/>
                <p:nvPr/>
              </p:nvSpPr>
              <p:spPr>
                <a:xfrm>
                  <a:off x="5191022" y="1435100"/>
                  <a:ext cx="477411" cy="966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dirty="0"/>
                </a:p>
              </p:txBody>
            </p:sp>
            <p:sp>
              <p:nvSpPr>
                <p:cNvPr id="75" name="Rectangle 74"/>
                <p:cNvSpPr/>
                <p:nvPr/>
              </p:nvSpPr>
              <p:spPr>
                <a:xfrm>
                  <a:off x="5672666" y="1435100"/>
                  <a:ext cx="477411" cy="966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dirty="0"/>
                </a:p>
              </p:txBody>
            </p:sp>
            <p:sp>
              <p:nvSpPr>
                <p:cNvPr id="76" name="Rectangle 75"/>
                <p:cNvSpPr/>
                <p:nvPr/>
              </p:nvSpPr>
              <p:spPr>
                <a:xfrm>
                  <a:off x="6158543" y="1435100"/>
                  <a:ext cx="477411" cy="96626"/>
                </a:xfrm>
                <a:prstGeom prst="rect">
                  <a:avLst/>
                </a:prstGeom>
                <a:solidFill>
                  <a:srgbClr val="629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dirty="0"/>
                </a:p>
              </p:txBody>
            </p:sp>
            <p:sp>
              <p:nvSpPr>
                <p:cNvPr id="77" name="Rectangle 76"/>
                <p:cNvSpPr/>
                <p:nvPr/>
              </p:nvSpPr>
              <p:spPr>
                <a:xfrm>
                  <a:off x="6649611" y="1435100"/>
                  <a:ext cx="477411" cy="966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t>Push</a:t>
                  </a:r>
                </a:p>
              </p:txBody>
            </p:sp>
            <p:pic>
              <p:nvPicPr>
                <p:cNvPr id="78" name="Picture 7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65751" y="2192867"/>
                  <a:ext cx="550333" cy="134432"/>
                </a:xfrm>
                <a:prstGeom prst="rect">
                  <a:avLst/>
                </a:prstGeom>
              </p:spPr>
            </p:pic>
          </p:grpSp>
          <p:pic>
            <p:nvPicPr>
              <p:cNvPr id="65" name="Picture 64"/>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241293" y="1427018"/>
                <a:ext cx="1387831" cy="1808226"/>
              </a:xfrm>
              <a:prstGeom prst="rect">
                <a:avLst/>
              </a:prstGeom>
            </p:spPr>
          </p:pic>
          <p:sp>
            <p:nvSpPr>
              <p:cNvPr id="66" name="Rectangle 65"/>
              <p:cNvSpPr/>
              <p:nvPr/>
            </p:nvSpPr>
            <p:spPr>
              <a:xfrm>
                <a:off x="3726992" y="1427018"/>
                <a:ext cx="481644" cy="170141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3731225" y="1439897"/>
                <a:ext cx="477411" cy="96626"/>
              </a:xfrm>
              <a:prstGeom prst="rect">
                <a:avLst/>
              </a:prstGeom>
              <a:solidFill>
                <a:srgbClr val="629DD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500" dirty="0"/>
                  <a:t>Overview.pdf</a:t>
                </a:r>
              </a:p>
            </p:txBody>
          </p:sp>
          <p:sp>
            <p:nvSpPr>
              <p:cNvPr id="68" name="Rectangle 67"/>
              <p:cNvSpPr/>
              <p:nvPr/>
            </p:nvSpPr>
            <p:spPr>
              <a:xfrm>
                <a:off x="3726992" y="1543984"/>
                <a:ext cx="477411" cy="966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500" dirty="0"/>
                  <a:t>Authentication</a:t>
                </a:r>
              </a:p>
            </p:txBody>
          </p:sp>
          <p:sp>
            <p:nvSpPr>
              <p:cNvPr id="69" name="Rectangle 68"/>
              <p:cNvSpPr/>
              <p:nvPr/>
            </p:nvSpPr>
            <p:spPr>
              <a:xfrm>
                <a:off x="3731225" y="1646593"/>
                <a:ext cx="477411" cy="966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500" dirty="0"/>
                  <a:t>Training Video</a:t>
                </a:r>
              </a:p>
            </p:txBody>
          </p:sp>
        </p:grpSp>
        <p:pic>
          <p:nvPicPr>
            <p:cNvPr id="55" name="Picture 54"/>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5894702" y="3218119"/>
              <a:ext cx="3086100" cy="2174810"/>
            </a:xfrm>
            <a:prstGeom prst="rect">
              <a:avLst/>
            </a:prstGeom>
          </p:spPr>
        </p:pic>
        <p:sp>
          <p:nvSpPr>
            <p:cNvPr id="56" name="Rectangle 55"/>
            <p:cNvSpPr/>
            <p:nvPr/>
          </p:nvSpPr>
          <p:spPr>
            <a:xfrm>
              <a:off x="5894702" y="3427446"/>
              <a:ext cx="3086100" cy="2037691"/>
            </a:xfrm>
            <a:prstGeom prst="rect">
              <a:avLst/>
            </a:prstGeom>
            <a:solidFill>
              <a:srgbClr val="000000">
                <a:alpha val="2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ight Arrow 56"/>
            <p:cNvSpPr/>
            <p:nvPr/>
          </p:nvSpPr>
          <p:spPr>
            <a:xfrm rot="3103634">
              <a:off x="6629610" y="3060972"/>
              <a:ext cx="770467" cy="51111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660540" y="3910677"/>
              <a:ext cx="1843030" cy="1131279"/>
            </a:xfrm>
            <a:prstGeom prst="rect">
              <a:avLst/>
            </a:prstGeom>
          </p:spPr>
        </p:pic>
        <p:grpSp>
          <p:nvGrpSpPr>
            <p:cNvPr id="59" name="Group 58"/>
            <p:cNvGrpSpPr/>
            <p:nvPr/>
          </p:nvGrpSpPr>
          <p:grpSpPr>
            <a:xfrm>
              <a:off x="3738603" y="3427446"/>
              <a:ext cx="3086100" cy="2247017"/>
              <a:chOff x="3738603" y="2570195"/>
              <a:chExt cx="3086100" cy="2247017"/>
            </a:xfrm>
          </p:grpSpPr>
          <p:pic>
            <p:nvPicPr>
              <p:cNvPr id="62" name="Picture 61"/>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3738603" y="2570195"/>
                <a:ext cx="3086100" cy="2174810"/>
              </a:xfrm>
              <a:prstGeom prst="rect">
                <a:avLst/>
              </a:prstGeom>
            </p:spPr>
          </p:pic>
          <p:sp>
            <p:nvSpPr>
              <p:cNvPr id="63" name="Rectangle 62"/>
              <p:cNvSpPr/>
              <p:nvPr/>
            </p:nvSpPr>
            <p:spPr>
              <a:xfrm>
                <a:off x="3738603" y="2779521"/>
                <a:ext cx="3086100" cy="2037691"/>
              </a:xfrm>
              <a:prstGeom prst="rect">
                <a:avLst/>
              </a:prstGeom>
              <a:solidFill>
                <a:srgbClr val="000000">
                  <a:alpha val="2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 name="Right Arrow 59"/>
            <p:cNvSpPr/>
            <p:nvPr/>
          </p:nvSpPr>
          <p:spPr>
            <a:xfrm rot="6537910">
              <a:off x="4943971" y="3062543"/>
              <a:ext cx="770467" cy="51111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1" name="Picture 60"/>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4577555" y="3845026"/>
              <a:ext cx="751649" cy="1314352"/>
            </a:xfrm>
            <a:prstGeom prst="rect">
              <a:avLst/>
            </a:prstGeom>
            <a:ln w="12700" cmpd="sng">
              <a:noFill/>
            </a:ln>
          </p:spPr>
          <p:style>
            <a:lnRef idx="2">
              <a:schemeClr val="dk1"/>
            </a:lnRef>
            <a:fillRef idx="1">
              <a:schemeClr val="lt1"/>
            </a:fillRef>
            <a:effectRef idx="0">
              <a:schemeClr val="dk1"/>
            </a:effectRef>
            <a:fontRef idx="minor">
              <a:schemeClr val="dk1"/>
            </a:fontRef>
          </p:style>
        </p:pic>
      </p:grpSp>
      <p:pic>
        <p:nvPicPr>
          <p:cNvPr id="79" name="Picture 2"/>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6396485" y="1503577"/>
            <a:ext cx="1123835" cy="754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 name="Slide Number Placeholder 4"/>
          <p:cNvSpPr txBox="1">
            <a:spLocks/>
          </p:cNvSpPr>
          <p:nvPr/>
        </p:nvSpPr>
        <p:spPr>
          <a:xfrm>
            <a:off x="7014842" y="487611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7F7F7F"/>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31C951-9D62-474D-B35D-66AB940D3B2F}" type="slidenum">
              <a:rPr lang="en-US" sz="1000" smtClean="0">
                <a:solidFill>
                  <a:srgbClr val="FFFFFF"/>
                </a:solidFill>
              </a:rPr>
              <a:pPr/>
              <a:t>81</a:t>
            </a:fld>
            <a:endParaRPr lang="en-US" sz="1000" dirty="0">
              <a:solidFill>
                <a:srgbClr val="FFFFFF"/>
              </a:solidFill>
            </a:endParaRPr>
          </a:p>
        </p:txBody>
      </p:sp>
      <p:sp>
        <p:nvSpPr>
          <p:cNvPr id="81" name="Footer Placeholder 1"/>
          <p:cNvSpPr txBox="1">
            <a:spLocks/>
          </p:cNvSpPr>
          <p:nvPr/>
        </p:nvSpPr>
        <p:spPr>
          <a:xfrm>
            <a:off x="107629" y="4876118"/>
            <a:ext cx="3898938" cy="273844"/>
          </a:xfrm>
          <a:prstGeom prst="rect">
            <a:avLst/>
          </a:prstGeom>
        </p:spPr>
        <p:txBody>
          <a:bodyPr vert="horz" lIns="91440" tIns="45720" rIns="91440" bIns="45720" rtlCol="0" anchor="ctr"/>
          <a:lstStyle>
            <a:defPPr>
              <a:defRPr lang="en-US"/>
            </a:defPPr>
            <a:lvl1pPr marL="0" algn="l" defTabSz="457200" rtl="0" eaLnBrk="1" latinLnBrk="0" hangingPunct="1">
              <a:defRPr sz="700" kern="1200">
                <a:solidFill>
                  <a:srgbClr val="7F7F7F"/>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schemeClr val="bg1"/>
                </a:solidFill>
              </a:rPr>
              <a:t>CaféX Communications Confidential © 2014 – All Rights Reserved. </a:t>
            </a:r>
            <a:endParaRPr lang="en-US" dirty="0">
              <a:solidFill>
                <a:schemeClr val="bg1"/>
              </a:solidFill>
            </a:endParaRPr>
          </a:p>
        </p:txBody>
      </p:sp>
    </p:spTree>
    <p:extLst>
      <p:ext uri="{BB962C8B-B14F-4D97-AF65-F5344CB8AC3E}">
        <p14:creationId xmlns:p14="http://schemas.microsoft.com/office/powerpoint/2010/main" val="408424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Why CafeX?</a:t>
            </a:r>
            <a:endParaRPr lang="en-GB" dirty="0"/>
          </a:p>
        </p:txBody>
      </p:sp>
      <p:sp>
        <p:nvSpPr>
          <p:cNvPr id="10" name="Text Placeholder 9"/>
          <p:cNvSpPr>
            <a:spLocks noGrp="1"/>
          </p:cNvSpPr>
          <p:nvPr>
            <p:ph type="body" sz="quarter" idx="4294967295"/>
          </p:nvPr>
        </p:nvSpPr>
        <p:spPr>
          <a:xfrm>
            <a:off x="132520" y="1121993"/>
            <a:ext cx="4130675" cy="1674212"/>
          </a:xfrm>
          <a:prstGeom prst="roundRect">
            <a:avLst>
              <a:gd name="adj" fmla="val 7885"/>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rtlCol="0" anchor="t">
            <a:normAutofit fontScale="92500" lnSpcReduction="10000"/>
          </a:bodyPr>
          <a:lstStyle/>
          <a:p>
            <a:pPr marL="0" indent="0">
              <a:buNone/>
            </a:pPr>
            <a:r>
              <a:rPr lang="en-US" sz="1400" b="1" u="sng" dirty="0" smtClean="0">
                <a:solidFill>
                  <a:schemeClr val="tx1"/>
                </a:solidFill>
                <a:cs typeface="Calibri"/>
              </a:rPr>
              <a:t>Market Traction</a:t>
            </a:r>
          </a:p>
          <a:p>
            <a:pPr>
              <a:buFont typeface="Wingdings" panose="05000000000000000000" pitchFamily="2" charset="2"/>
              <a:buChar char="ü"/>
            </a:pPr>
            <a:r>
              <a:rPr lang="en-US" sz="1400" dirty="0" smtClean="0">
                <a:solidFill>
                  <a:schemeClr val="tx1"/>
                </a:solidFill>
                <a:cs typeface="Calibri"/>
              </a:rPr>
              <a:t>Business relevant &amp; strategic offerings</a:t>
            </a:r>
            <a:endParaRPr lang="en-US" sz="1400" dirty="0" smtClean="0">
              <a:solidFill>
                <a:schemeClr val="tx1"/>
              </a:solidFill>
            </a:endParaRPr>
          </a:p>
          <a:p>
            <a:pPr>
              <a:buFont typeface="Wingdings" panose="05000000000000000000" pitchFamily="2" charset="2"/>
              <a:buChar char="ü"/>
            </a:pPr>
            <a:r>
              <a:rPr lang="en-US" sz="1400" dirty="0" smtClean="0">
                <a:solidFill>
                  <a:schemeClr val="tx1"/>
                </a:solidFill>
                <a:cs typeface="Calibri"/>
              </a:rPr>
              <a:t>Solution available since April 2013</a:t>
            </a:r>
          </a:p>
          <a:p>
            <a:pPr>
              <a:buFont typeface="Wingdings" panose="05000000000000000000" pitchFamily="2" charset="2"/>
              <a:buChar char="ü"/>
            </a:pPr>
            <a:r>
              <a:rPr lang="en-US" sz="1400" dirty="0" smtClean="0">
                <a:solidFill>
                  <a:schemeClr val="tx1"/>
                </a:solidFill>
                <a:cs typeface="Calibri"/>
              </a:rPr>
              <a:t>Industry recognition:</a:t>
            </a:r>
          </a:p>
          <a:p>
            <a:pPr lvl="1">
              <a:buFont typeface="Wingdings" charset="2"/>
              <a:buChar char="ü"/>
            </a:pPr>
            <a:r>
              <a:rPr lang="en-US" sz="1400" dirty="0" smtClean="0">
                <a:solidFill>
                  <a:schemeClr val="tx1"/>
                </a:solidFill>
                <a:cs typeface="Calibri"/>
              </a:rPr>
              <a:t>Best of Enterprise Connect 2014</a:t>
            </a:r>
          </a:p>
          <a:p>
            <a:pPr lvl="1">
              <a:buFont typeface="Wingdings" charset="2"/>
              <a:buChar char="ü"/>
            </a:pPr>
            <a:r>
              <a:rPr lang="en-US" sz="1400" dirty="0" smtClean="0">
                <a:solidFill>
                  <a:schemeClr val="tx1"/>
                </a:solidFill>
                <a:cs typeface="Calibri"/>
              </a:rPr>
              <a:t>Best of Mobile Banking Summit 2013</a:t>
            </a:r>
          </a:p>
          <a:p>
            <a:pPr lvl="1">
              <a:buFont typeface="Wingdings" charset="2"/>
              <a:buChar char="ü"/>
            </a:pPr>
            <a:r>
              <a:rPr lang="en-US" sz="1400" dirty="0" smtClean="0">
                <a:solidFill>
                  <a:schemeClr val="tx1"/>
                </a:solidFill>
                <a:cs typeface="Calibri"/>
              </a:rPr>
              <a:t>Frost &amp; Sullivan 2014 Award for Innovation</a:t>
            </a:r>
          </a:p>
          <a:p>
            <a:endParaRPr lang="en-US" sz="1400" dirty="0">
              <a:solidFill>
                <a:schemeClr val="tx1"/>
              </a:solidFill>
              <a:cs typeface="Calibri"/>
            </a:endParaRPr>
          </a:p>
        </p:txBody>
      </p:sp>
      <p:sp>
        <p:nvSpPr>
          <p:cNvPr id="2" name="Rounded Rectangle 1"/>
          <p:cNvSpPr/>
          <p:nvPr/>
        </p:nvSpPr>
        <p:spPr>
          <a:xfrm>
            <a:off x="4388097" y="764188"/>
            <a:ext cx="4680833" cy="2827151"/>
          </a:xfrm>
          <a:prstGeom prst="roundRect">
            <a:avLst>
              <a:gd name="adj" fmla="val 5758"/>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spcBef>
                <a:spcPts val="384"/>
              </a:spcBef>
            </a:pPr>
            <a:r>
              <a:rPr lang="en-US" sz="1400" b="1" u="sng" dirty="0">
                <a:solidFill>
                  <a:schemeClr val="tx1"/>
                </a:solidFill>
              </a:rPr>
              <a:t>Technical </a:t>
            </a:r>
            <a:r>
              <a:rPr lang="en-US" sz="1400" b="1" u="sng" dirty="0" smtClean="0">
                <a:solidFill>
                  <a:schemeClr val="tx1"/>
                </a:solidFill>
              </a:rPr>
              <a:t>Highlights</a:t>
            </a:r>
            <a:endParaRPr lang="en-US" sz="1400" b="1" u="sng" dirty="0">
              <a:solidFill>
                <a:schemeClr val="tx1"/>
              </a:solidFill>
            </a:endParaRPr>
          </a:p>
          <a:p>
            <a:pPr marL="285750" lvl="0" indent="-285750">
              <a:spcBef>
                <a:spcPts val="384"/>
              </a:spcBef>
              <a:buFont typeface="Wingdings" charset="2"/>
              <a:buChar char="ü"/>
            </a:pPr>
            <a:r>
              <a:rPr lang="en-US" sz="1400" dirty="0">
                <a:solidFill>
                  <a:schemeClr val="tx1"/>
                </a:solidFill>
              </a:rPr>
              <a:t>Beyond Video. Live Assist features for screen </a:t>
            </a:r>
            <a:r>
              <a:rPr lang="en-US" sz="1400" dirty="0" smtClean="0">
                <a:solidFill>
                  <a:schemeClr val="tx1"/>
                </a:solidFill>
              </a:rPr>
              <a:t>share, </a:t>
            </a:r>
            <a:r>
              <a:rPr lang="en-US" sz="1400" dirty="0">
                <a:solidFill>
                  <a:schemeClr val="tx1"/>
                </a:solidFill>
              </a:rPr>
              <a:t>remote control, </a:t>
            </a:r>
            <a:r>
              <a:rPr lang="en-US" sz="1400" dirty="0" smtClean="0">
                <a:solidFill>
                  <a:schemeClr val="tx1"/>
                </a:solidFill>
              </a:rPr>
              <a:t>file push </a:t>
            </a:r>
            <a:r>
              <a:rPr lang="en-US" sz="1400" dirty="0">
                <a:solidFill>
                  <a:schemeClr val="tx1"/>
                </a:solidFill>
              </a:rPr>
              <a:t>&amp; annotation </a:t>
            </a:r>
            <a:r>
              <a:rPr lang="en-US" sz="1400" i="1" dirty="0">
                <a:solidFill>
                  <a:schemeClr val="tx1"/>
                </a:solidFill>
              </a:rPr>
              <a:t>with 2 lines of code</a:t>
            </a:r>
            <a:r>
              <a:rPr lang="en-US" sz="1400" dirty="0">
                <a:solidFill>
                  <a:schemeClr val="tx1"/>
                </a:solidFill>
              </a:rPr>
              <a:t>!</a:t>
            </a:r>
          </a:p>
          <a:p>
            <a:pPr marL="285750" lvl="0" indent="-285750">
              <a:spcBef>
                <a:spcPts val="384"/>
              </a:spcBef>
              <a:buFont typeface="Wingdings" charset="2"/>
              <a:buChar char="ü"/>
            </a:pPr>
            <a:r>
              <a:rPr lang="en-US" sz="1400" dirty="0">
                <a:solidFill>
                  <a:schemeClr val="tx1"/>
                </a:solidFill>
              </a:rPr>
              <a:t>WebRTC for Mobile &amp; Web. Android &amp; iOS  </a:t>
            </a:r>
          </a:p>
          <a:p>
            <a:pPr marL="285750" lvl="0" indent="-285750">
              <a:spcBef>
                <a:spcPts val="384"/>
              </a:spcBef>
              <a:buFont typeface="Wingdings" charset="2"/>
              <a:buChar char="ü"/>
            </a:pPr>
            <a:r>
              <a:rPr lang="en-US" sz="1400" dirty="0">
                <a:solidFill>
                  <a:schemeClr val="tx1"/>
                </a:solidFill>
              </a:rPr>
              <a:t>Support both H.264  &amp; VP8 video in Mobile, IE and Safari </a:t>
            </a:r>
          </a:p>
          <a:p>
            <a:pPr marL="285750" lvl="0" indent="-285750">
              <a:spcBef>
                <a:spcPts val="384"/>
              </a:spcBef>
              <a:buFont typeface="Wingdings" charset="2"/>
              <a:buChar char="ü"/>
            </a:pPr>
            <a:r>
              <a:rPr lang="en-US" sz="1400" dirty="0">
                <a:solidFill>
                  <a:schemeClr val="tx1"/>
                </a:solidFill>
              </a:rPr>
              <a:t>Transcoding between traditional endpoints (H.264) and VP8 specific browsers</a:t>
            </a:r>
          </a:p>
          <a:p>
            <a:pPr marL="285750" lvl="0" indent="-285750">
              <a:spcBef>
                <a:spcPts val="384"/>
              </a:spcBef>
              <a:buFont typeface="Wingdings" charset="2"/>
              <a:buChar char="ü"/>
            </a:pPr>
            <a:r>
              <a:rPr lang="en-US" sz="1400" dirty="0">
                <a:solidFill>
                  <a:schemeClr val="tx1"/>
                </a:solidFill>
              </a:rPr>
              <a:t>Works with CUCM 6.x thru 10</a:t>
            </a:r>
          </a:p>
          <a:p>
            <a:pPr marL="285750" lvl="0" indent="-285750">
              <a:spcBef>
                <a:spcPts val="384"/>
              </a:spcBef>
              <a:buFont typeface="Wingdings" charset="2"/>
              <a:buChar char="ü"/>
            </a:pPr>
            <a:r>
              <a:rPr lang="en-US" sz="1400" dirty="0">
                <a:solidFill>
                  <a:schemeClr val="tx1"/>
                </a:solidFill>
              </a:rPr>
              <a:t>Contact Center integration: Session Correlation, Proper queuing &amp; routing, Context passing</a:t>
            </a:r>
          </a:p>
        </p:txBody>
      </p:sp>
      <p:sp>
        <p:nvSpPr>
          <p:cNvPr id="8" name="Footer Placeholder 1"/>
          <p:cNvSpPr>
            <a:spLocks noGrp="1"/>
          </p:cNvSpPr>
          <p:nvPr>
            <p:ph type="ftr" sz="quarter" idx="11"/>
          </p:nvPr>
        </p:nvSpPr>
        <p:spPr>
          <a:xfrm>
            <a:off x="107629" y="4876118"/>
            <a:ext cx="3898938" cy="273844"/>
          </a:xfrm>
        </p:spPr>
        <p:txBody>
          <a:bodyPr/>
          <a:lstStyle/>
          <a:p>
            <a:r>
              <a:rPr lang="en-US" dirty="0" smtClean="0">
                <a:solidFill>
                  <a:prstClr val="white"/>
                </a:solidFill>
              </a:rPr>
              <a:t>CaféX Communications Confidential © 2014 – All Rights Reserved. </a:t>
            </a:r>
            <a:endParaRPr lang="en-US" dirty="0">
              <a:solidFill>
                <a:prstClr val="white"/>
              </a:solidFill>
            </a:endParaRPr>
          </a:p>
        </p:txBody>
      </p:sp>
      <p:sp>
        <p:nvSpPr>
          <p:cNvPr id="9" name="Slide Number Placeholder 2"/>
          <p:cNvSpPr>
            <a:spLocks noGrp="1"/>
          </p:cNvSpPr>
          <p:nvPr>
            <p:ph type="sldNum" sz="quarter" idx="12"/>
          </p:nvPr>
        </p:nvSpPr>
        <p:spPr>
          <a:xfrm>
            <a:off x="7014842" y="4876118"/>
            <a:ext cx="2133600" cy="273844"/>
          </a:xfrm>
        </p:spPr>
        <p:txBody>
          <a:bodyPr/>
          <a:lstStyle/>
          <a:p>
            <a:fld id="{0431C951-9D62-474D-B35D-66AB940D3B2F}" type="slidenum">
              <a:rPr lang="en-US" sz="1000" smtClean="0">
                <a:solidFill>
                  <a:srgbClr val="FFFFFF"/>
                </a:solidFill>
              </a:rPr>
              <a:pPr/>
              <a:t>82</a:t>
            </a:fld>
            <a:endParaRPr lang="en-US" sz="1000" dirty="0">
              <a:solidFill>
                <a:srgbClr val="FFFFFF"/>
              </a:solidFill>
            </a:endParaRPr>
          </a:p>
        </p:txBody>
      </p:sp>
      <p:sp>
        <p:nvSpPr>
          <p:cNvPr id="11" name="Rounded Rectangle 10"/>
          <p:cNvSpPr/>
          <p:nvPr/>
        </p:nvSpPr>
        <p:spPr>
          <a:xfrm>
            <a:off x="132520" y="3128598"/>
            <a:ext cx="4130675" cy="1349546"/>
          </a:xfrm>
          <a:prstGeom prst="roundRect">
            <a:avLst>
              <a:gd name="adj" fmla="val 9686"/>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spcBef>
                <a:spcPts val="384"/>
              </a:spcBef>
            </a:pPr>
            <a:r>
              <a:rPr lang="en-US" sz="1400" b="1" u="sng" dirty="0" smtClean="0">
                <a:solidFill>
                  <a:schemeClr val="tx1"/>
                </a:solidFill>
              </a:rPr>
              <a:t>Customer Success</a:t>
            </a:r>
            <a:endParaRPr lang="en-US" sz="1400" b="1" u="sng" dirty="0">
              <a:solidFill>
                <a:schemeClr val="tx1"/>
              </a:solidFill>
            </a:endParaRPr>
          </a:p>
          <a:p>
            <a:pPr marL="285750" lvl="0" indent="-285750">
              <a:spcBef>
                <a:spcPts val="384"/>
              </a:spcBef>
              <a:buFont typeface="Wingdings" charset="2"/>
              <a:buChar char="ü"/>
            </a:pPr>
            <a:r>
              <a:rPr lang="en-US" sz="1400" dirty="0" smtClean="0">
                <a:solidFill>
                  <a:schemeClr val="tx1"/>
                </a:solidFill>
              </a:rPr>
              <a:t>Engaged </a:t>
            </a:r>
            <a:r>
              <a:rPr lang="en-US" sz="1400" dirty="0">
                <a:solidFill>
                  <a:schemeClr val="tx1"/>
                </a:solidFill>
              </a:rPr>
              <a:t>with 6 out of top 10 banks</a:t>
            </a:r>
          </a:p>
          <a:p>
            <a:pPr marL="285750" lvl="0" indent="-285750">
              <a:spcBef>
                <a:spcPts val="384"/>
              </a:spcBef>
              <a:buFont typeface="Wingdings" charset="2"/>
              <a:buChar char="ü"/>
            </a:pPr>
            <a:r>
              <a:rPr lang="en-US" sz="1400" dirty="0">
                <a:solidFill>
                  <a:schemeClr val="tx1"/>
                </a:solidFill>
              </a:rPr>
              <a:t>2 of them have deployed live last month</a:t>
            </a:r>
          </a:p>
          <a:p>
            <a:pPr marL="285750" lvl="0" indent="-285750">
              <a:spcBef>
                <a:spcPts val="384"/>
              </a:spcBef>
              <a:buFont typeface="Wingdings" charset="2"/>
              <a:buChar char="ü"/>
            </a:pPr>
            <a:r>
              <a:rPr lang="en-US" sz="1400" dirty="0">
                <a:solidFill>
                  <a:schemeClr val="tx1"/>
                </a:solidFill>
              </a:rPr>
              <a:t>Traction across different verticals (</a:t>
            </a:r>
            <a:r>
              <a:rPr lang="en-US" sz="1400" dirty="0" err="1">
                <a:solidFill>
                  <a:schemeClr val="tx1"/>
                </a:solidFill>
              </a:rPr>
              <a:t>FiServ</a:t>
            </a:r>
            <a:r>
              <a:rPr lang="en-US" sz="1400" dirty="0">
                <a:solidFill>
                  <a:schemeClr val="tx1"/>
                </a:solidFill>
              </a:rPr>
              <a:t>, Healthcare, Retail etc…)</a:t>
            </a:r>
          </a:p>
          <a:p>
            <a:pPr marL="285750" lvl="0" indent="-285750">
              <a:spcBef>
                <a:spcPts val="384"/>
              </a:spcBef>
              <a:buFont typeface="Wingdings" charset="2"/>
              <a:buChar char="ü"/>
            </a:pPr>
            <a:endParaRPr lang="en-US" sz="1400" dirty="0">
              <a:solidFill>
                <a:schemeClr val="tx1"/>
              </a:solidFill>
            </a:endParaRPr>
          </a:p>
        </p:txBody>
      </p:sp>
      <p:pic>
        <p:nvPicPr>
          <p:cNvPr id="13" name="Picture 3" descr="C:\Users\AMacGowen\AppData\Local\Microsoft\Windows\Temporary Internet Files\Content.Outlook\IB3R1B6Q\Mobile_banking_commerce_award.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35223" y="3601585"/>
            <a:ext cx="1131795" cy="1223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MacGowen\AppData\Local\Microsoft\Windows\Temporary Internet Files\Content.Outlook\IB3R1B6Q\Ec_winner_badge2 (5).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33869" y="3573193"/>
            <a:ext cx="1289673" cy="128967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MacGowen\AppData\Local\Microsoft\Windows\Temporary Internet Files\Content.Outlook\IB3R1B6Q\frost_and_sullivan_awardV2.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08097" y="3646039"/>
            <a:ext cx="1033607" cy="1208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11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062659" y="2263393"/>
            <a:ext cx="7277100" cy="998538"/>
          </a:xfrm>
        </p:spPr>
        <p:txBody>
          <a:bodyPr/>
          <a:lstStyle/>
          <a:p>
            <a:r>
              <a:rPr lang="en-US" dirty="0" smtClean="0">
                <a:solidFill>
                  <a:schemeClr val="bg1"/>
                </a:solidFill>
              </a:rPr>
              <a:t>Thank You! </a:t>
            </a:r>
            <a:br>
              <a:rPr lang="en-US" dirty="0" smtClean="0">
                <a:solidFill>
                  <a:schemeClr val="bg1"/>
                </a:solidFill>
              </a:rPr>
            </a:br>
            <a:r>
              <a:rPr lang="en-US" dirty="0" smtClean="0"/>
              <a:t/>
            </a:r>
            <a:br>
              <a:rPr lang="en-US" dirty="0" smtClean="0"/>
            </a:br>
            <a:r>
              <a:rPr lang="en-US" dirty="0"/>
              <a:t/>
            </a:r>
            <a:br>
              <a:rPr lang="en-US" dirty="0"/>
            </a:br>
            <a:r>
              <a:rPr lang="en-US" sz="2400" b="0" dirty="0" smtClean="0">
                <a:solidFill>
                  <a:srgbClr val="0000FF"/>
                </a:solidFill>
                <a:hlinkClick r:id="rId2"/>
              </a:rPr>
              <a:t>www.cafex.com</a:t>
            </a:r>
            <a:r>
              <a:rPr lang="en-US" sz="1800" b="0" dirty="0" smtClean="0">
                <a:solidFill>
                  <a:srgbClr val="0000FF"/>
                </a:solidFill>
                <a:hlinkClick r:id="rId2"/>
              </a:rPr>
              <a:t/>
            </a:r>
            <a:br>
              <a:rPr lang="en-US" sz="1800" b="0" dirty="0" smtClean="0">
                <a:solidFill>
                  <a:srgbClr val="0000FF"/>
                </a:solidFill>
                <a:hlinkClick r:id="rId2"/>
              </a:rPr>
            </a:br>
            <a:endParaRPr lang="en-US" sz="1800" b="0" dirty="0">
              <a:solidFill>
                <a:srgbClr val="0000FF"/>
              </a:solidFill>
            </a:endParaRPr>
          </a:p>
        </p:txBody>
      </p:sp>
      <p:pic>
        <p:nvPicPr>
          <p:cNvPr id="2" name="Picture 1">
            <a:hlinkClick r:id="rId3"/>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16420" y="1255413"/>
            <a:ext cx="3529134" cy="2289282"/>
          </a:xfrm>
          <a:prstGeom prst="rect">
            <a:avLst/>
          </a:prstGeom>
        </p:spPr>
      </p:pic>
    </p:spTree>
    <p:extLst>
      <p:ext uri="{BB962C8B-B14F-4D97-AF65-F5344CB8AC3E}">
        <p14:creationId xmlns:p14="http://schemas.microsoft.com/office/powerpoint/2010/main" val="4090510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950"/>
            <a:ext cx="9156700" cy="5143500"/>
          </a:xfrm>
          <a:prstGeom prst="rect">
            <a:avLst/>
          </a:prstGeom>
        </p:spPr>
      </p:pic>
      <p:sp>
        <p:nvSpPr>
          <p:cNvPr id="11" name="Rounded Rectangle 10"/>
          <p:cNvSpPr/>
          <p:nvPr/>
        </p:nvSpPr>
        <p:spPr>
          <a:xfrm>
            <a:off x="434217" y="2708927"/>
            <a:ext cx="1849366" cy="1828746"/>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 name="Rectangle 1"/>
          <p:cNvSpPr/>
          <p:nvPr/>
        </p:nvSpPr>
        <p:spPr>
          <a:xfrm>
            <a:off x="1358900" y="1797650"/>
            <a:ext cx="7823200" cy="1821850"/>
          </a:xfrm>
          <a:prstGeom prst="rect">
            <a:avLst/>
          </a:prstGeom>
          <a:solidFill>
            <a:schemeClr val="bg1"/>
          </a:solidFill>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406400" y="1329562"/>
            <a:ext cx="2795951" cy="2750789"/>
          </a:xfrm>
          <a:prstGeom prst="roundRect">
            <a:avLst>
              <a:gd name="adj" fmla="val 50000"/>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6" name="Content Placeholder 5"/>
          <p:cNvSpPr>
            <a:spLocks noGrp="1"/>
          </p:cNvSpPr>
          <p:nvPr>
            <p:ph idx="1"/>
          </p:nvPr>
        </p:nvSpPr>
        <p:spPr>
          <a:xfrm>
            <a:off x="12700" y="1848450"/>
            <a:ext cx="9143999" cy="1625000"/>
          </a:xfrm>
        </p:spPr>
        <p:txBody>
          <a:bodyPr anchor="ctr">
            <a:normAutofit fontScale="92500"/>
          </a:bodyPr>
          <a:lstStyle/>
          <a:p>
            <a:pPr marL="0" indent="0" algn="ctr">
              <a:spcAft>
                <a:spcPts val="600"/>
              </a:spcAft>
              <a:buNone/>
            </a:pPr>
            <a:r>
              <a:rPr lang="en-US" sz="3100" dirty="0">
                <a:solidFill>
                  <a:srgbClr val="234F77"/>
                </a:solidFill>
                <a:cs typeface="Calibri"/>
              </a:rPr>
              <a:t>CaféX provides </a:t>
            </a:r>
            <a:r>
              <a:rPr lang="en-US" sz="3100" b="1" dirty="0">
                <a:solidFill>
                  <a:schemeClr val="accent2">
                    <a:lumMod val="50000"/>
                  </a:schemeClr>
                </a:solidFill>
                <a:cs typeface="Calibri"/>
              </a:rPr>
              <a:t>real-time customer engagement </a:t>
            </a:r>
            <a:r>
              <a:rPr lang="en-US" sz="3100" dirty="0">
                <a:solidFill>
                  <a:srgbClr val="234F77"/>
                </a:solidFill>
                <a:cs typeface="Calibri"/>
              </a:rPr>
              <a:t>solutions.</a:t>
            </a:r>
            <a:r>
              <a:rPr lang="en-US" sz="3100" b="1" dirty="0">
                <a:solidFill>
                  <a:srgbClr val="234F77"/>
                </a:solidFill>
                <a:cs typeface="Calibri"/>
              </a:rPr>
              <a:t> </a:t>
            </a:r>
          </a:p>
          <a:p>
            <a:pPr marL="0" indent="0" algn="ctr">
              <a:spcBef>
                <a:spcPts val="0"/>
              </a:spcBef>
              <a:buNone/>
            </a:pPr>
            <a:endParaRPr lang="en-US" sz="1300" dirty="0" smtClean="0">
              <a:solidFill>
                <a:srgbClr val="234F77"/>
              </a:solidFill>
              <a:cs typeface="Calibri"/>
            </a:endParaRPr>
          </a:p>
          <a:p>
            <a:pPr marL="0" indent="0" algn="ctr">
              <a:spcBef>
                <a:spcPts val="0"/>
              </a:spcBef>
              <a:buNone/>
            </a:pPr>
            <a:r>
              <a:rPr lang="en-US" sz="1900" dirty="0" smtClean="0">
                <a:solidFill>
                  <a:srgbClr val="234F77"/>
                </a:solidFill>
                <a:cs typeface="Calibri"/>
              </a:rPr>
              <a:t>Our </a:t>
            </a:r>
            <a:r>
              <a:rPr lang="en-US" sz="1900" dirty="0">
                <a:solidFill>
                  <a:srgbClr val="234F77"/>
                </a:solidFill>
                <a:cs typeface="Calibri"/>
              </a:rPr>
              <a:t>software </a:t>
            </a:r>
            <a:r>
              <a:rPr lang="en-US" sz="1900" dirty="0" smtClean="0">
                <a:solidFill>
                  <a:srgbClr val="234F77"/>
                </a:solidFill>
                <a:cs typeface="Calibri"/>
              </a:rPr>
              <a:t>seamlessly connects </a:t>
            </a:r>
            <a:r>
              <a:rPr lang="en-US" sz="1900" dirty="0">
                <a:solidFill>
                  <a:srgbClr val="234F77"/>
                </a:solidFill>
                <a:cs typeface="Calibri"/>
              </a:rPr>
              <a:t>customers </a:t>
            </a:r>
            <a:r>
              <a:rPr lang="en-US" sz="1900" dirty="0" smtClean="0">
                <a:solidFill>
                  <a:srgbClr val="234F77"/>
                </a:solidFill>
                <a:cs typeface="Calibri"/>
              </a:rPr>
              <a:t>to any enterprise</a:t>
            </a:r>
            <a:r>
              <a:rPr lang="en-US" sz="1900" dirty="0">
                <a:solidFill>
                  <a:srgbClr val="234F77"/>
                </a:solidFill>
                <a:cs typeface="Calibri"/>
              </a:rPr>
              <a:t> </a:t>
            </a:r>
            <a:r>
              <a:rPr lang="en-US" sz="1900" b="1" dirty="0" smtClean="0">
                <a:solidFill>
                  <a:srgbClr val="234F77"/>
                </a:solidFill>
                <a:cs typeface="Calibri"/>
              </a:rPr>
              <a:t>within mobile &amp; web apps </a:t>
            </a:r>
          </a:p>
          <a:p>
            <a:pPr marL="0" indent="0" algn="ctr">
              <a:spcBef>
                <a:spcPts val="0"/>
              </a:spcBef>
              <a:buNone/>
            </a:pPr>
            <a:r>
              <a:rPr lang="en-US" sz="1900" b="1" dirty="0" smtClean="0">
                <a:solidFill>
                  <a:srgbClr val="234F77"/>
                </a:solidFill>
                <a:cs typeface="Calibri"/>
              </a:rPr>
              <a:t>– </a:t>
            </a:r>
            <a:r>
              <a:rPr lang="en-US" sz="1900" dirty="0">
                <a:solidFill>
                  <a:srgbClr val="234F77"/>
                </a:solidFill>
                <a:cs typeface="Calibri"/>
              </a:rPr>
              <a:t>driving meaningful &amp; consistent resolution with every </a:t>
            </a:r>
            <a:r>
              <a:rPr lang="en-US" sz="1900" dirty="0" smtClean="0">
                <a:solidFill>
                  <a:srgbClr val="234F77"/>
                </a:solidFill>
                <a:cs typeface="Calibri"/>
              </a:rPr>
              <a:t>interaction.</a:t>
            </a:r>
            <a:endParaRPr lang="en-US" sz="1900" dirty="0">
              <a:solidFill>
                <a:srgbClr val="234F77"/>
              </a:solidFill>
              <a:cs typeface="Calibri"/>
            </a:endParaRPr>
          </a:p>
        </p:txBody>
      </p:sp>
      <p:sp>
        <p:nvSpPr>
          <p:cNvPr id="7" name="Footer Placeholder 6"/>
          <p:cNvSpPr>
            <a:spLocks noGrp="1"/>
          </p:cNvSpPr>
          <p:nvPr>
            <p:ph type="ftr" sz="quarter" idx="11"/>
          </p:nvPr>
        </p:nvSpPr>
        <p:spPr>
          <a:xfrm>
            <a:off x="180199" y="4767263"/>
            <a:ext cx="3898938" cy="273844"/>
          </a:xfrm>
        </p:spPr>
        <p:txBody>
          <a:bodyPr/>
          <a:lstStyle/>
          <a:p>
            <a:r>
              <a:rPr lang="en-US" dirty="0" smtClean="0"/>
              <a:t>CaféX Communications Confidential © 2014 – All Rights Reserved. </a:t>
            </a:r>
            <a:endParaRPr lang="en-US" dirty="0"/>
          </a:p>
        </p:txBody>
      </p:sp>
      <p:sp>
        <p:nvSpPr>
          <p:cNvPr id="8" name="Slide Number Placeholder 7"/>
          <p:cNvSpPr>
            <a:spLocks noGrp="1"/>
          </p:cNvSpPr>
          <p:nvPr>
            <p:ph type="sldNum" sz="quarter" idx="12"/>
          </p:nvPr>
        </p:nvSpPr>
        <p:spPr>
          <a:xfrm>
            <a:off x="6833417" y="4767263"/>
            <a:ext cx="2133600" cy="273844"/>
          </a:xfrm>
        </p:spPr>
        <p:txBody>
          <a:bodyPr/>
          <a:lstStyle/>
          <a:p>
            <a:fld id="{0431C951-9D62-474D-B35D-66AB940D3B2F}" type="slidenum">
              <a:rPr lang="en-US" smtClean="0"/>
              <a:pPr/>
              <a:t>9</a:t>
            </a:fld>
            <a:endParaRPr lang="en-US"/>
          </a:p>
        </p:txBody>
      </p:sp>
      <p:sp>
        <p:nvSpPr>
          <p:cNvPr id="14" name="Rounded Rectangle 13"/>
          <p:cNvSpPr/>
          <p:nvPr/>
        </p:nvSpPr>
        <p:spPr>
          <a:xfrm rot="10800000">
            <a:off x="-310070" y="3033957"/>
            <a:ext cx="1195279" cy="117108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
        <p:nvSpPr>
          <p:cNvPr id="20" name="Rounded Rectangle 19"/>
          <p:cNvSpPr/>
          <p:nvPr/>
        </p:nvSpPr>
        <p:spPr>
          <a:xfrm>
            <a:off x="8357417" y="1334613"/>
            <a:ext cx="618671" cy="62027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 name="Rounded Rectangle 20"/>
          <p:cNvSpPr/>
          <p:nvPr/>
        </p:nvSpPr>
        <p:spPr>
          <a:xfrm>
            <a:off x="8875982" y="981065"/>
            <a:ext cx="1717524" cy="1727862"/>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3" name="Rounded Rectangle 22"/>
          <p:cNvSpPr/>
          <p:nvPr/>
        </p:nvSpPr>
        <p:spPr>
          <a:xfrm rot="10800000">
            <a:off x="8230752" y="1772854"/>
            <a:ext cx="320966" cy="314469"/>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Tree>
    <p:extLst>
      <p:ext uri="{BB962C8B-B14F-4D97-AF65-F5344CB8AC3E}">
        <p14:creationId xmlns:p14="http://schemas.microsoft.com/office/powerpoint/2010/main" val="65157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gi5NSZAC60q3EyorB2zGDg"/>
</p:tagLst>
</file>

<file path=ppt/theme/theme1.xml><?xml version="1.0" encoding="utf-8"?>
<a:theme xmlns:a="http://schemas.openxmlformats.org/drawingml/2006/main" name="Office Theme">
  <a:themeElements>
    <a:clrScheme name="Custom 5">
      <a:dk1>
        <a:srgbClr val="092E4D"/>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62995</TotalTime>
  <Words>8109</Words>
  <Application>Microsoft Office PowerPoint</Application>
  <PresentationFormat>On-screen Show (16:9)</PresentationFormat>
  <Paragraphs>1683</Paragraphs>
  <Slides>83</Slides>
  <Notes>38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83</vt:i4>
      </vt:variant>
    </vt:vector>
  </HeadingPairs>
  <TitlesOfParts>
    <vt:vector size="85" baseType="lpstr">
      <vt:lpstr>Office Theme</vt:lpstr>
      <vt:lpstr>Document</vt:lpstr>
      <vt:lpstr>Elevating Customer Experiences</vt:lpstr>
      <vt:lpstr>Insert Personalized And Secure Interactions Into Existing Enterprise Platforms </vt:lpstr>
      <vt:lpstr>Mobile &amp; web apps will be the face of customer service</vt:lpstr>
      <vt:lpstr>Gartner Contact Center Predictions </vt:lpstr>
      <vt:lpstr>Mobile &amp; Web Real-Time Customer Engagement</vt:lpstr>
      <vt:lpstr>Enterprise Mobile Apps </vt:lpstr>
      <vt:lpstr>Endemic Enterprise Issues</vt:lpstr>
      <vt:lpstr>Contributing Factors for Detractors</vt:lpstr>
      <vt:lpstr>PowerPoint Presentation</vt:lpstr>
      <vt:lpstr>PowerPoint Presentation</vt:lpstr>
      <vt:lpstr>Elevating Online Customer Engagement</vt:lpstr>
      <vt:lpstr>Going Beyond Video to Live Assist</vt:lpstr>
      <vt:lpstr>Omnichannel Customer Experience</vt:lpstr>
      <vt:lpstr>CaféX Fusion Key Plays</vt:lpstr>
      <vt:lpstr>PowerPoint Presentation</vt:lpstr>
      <vt:lpstr>Protect Existing Enterprise Investments</vt:lpstr>
      <vt:lpstr>Fusion Architecture - How We Fit </vt:lpstr>
      <vt:lpstr>PowerPoint Presentation</vt:lpstr>
      <vt:lpstr>Sample Use Cases</vt:lpstr>
      <vt:lpstr>PowerPoint Presentation</vt:lpstr>
      <vt:lpstr>Broad Applicability Across Verticals Mobile &amp; Web are Hot!</vt:lpstr>
      <vt:lpstr>High Net worth Clients &amp; FA: Case Study</vt:lpstr>
      <vt:lpstr>PowerPoint Presentation</vt:lpstr>
      <vt:lpstr>Acknowledging Innovation and Leadership</vt:lpstr>
      <vt:lpstr>PowerPoint Presentation</vt:lpstr>
      <vt:lpstr>US Justice System &amp; Jurislink – Case Study</vt:lpstr>
      <vt:lpstr>Telemedicine: Remote Video Enabled Consults</vt:lpstr>
      <vt:lpstr>PowerPoint Presentation</vt:lpstr>
      <vt:lpstr>Use Case #2: In Branch Experience with a Remote Expert</vt:lpstr>
      <vt:lpstr>Use Case #3: Live Assist Enabled Video Teller</vt:lpstr>
      <vt:lpstr>CaféX Fusion Feature Overview </vt:lpstr>
      <vt:lpstr>Fusion In-App Communications</vt:lpstr>
      <vt:lpstr>In-App Communications - WebRTC Features</vt:lpstr>
      <vt:lpstr>Config &amp; Management</vt:lpstr>
      <vt:lpstr>In-App Comms Browser Compatibility</vt:lpstr>
      <vt:lpstr>Real-time Customer Engagement with Live Assist</vt:lpstr>
      <vt:lpstr>Fusion Live Assist</vt:lpstr>
      <vt:lpstr>“Awwwww……” - Going beyond Amy</vt:lpstr>
      <vt:lpstr>Fusion Live Assist – Video &amp; Voice</vt:lpstr>
      <vt:lpstr>Live Assist – App Screen Share</vt:lpstr>
      <vt:lpstr>Live Assist – Expert Control &amp; Annotation</vt:lpstr>
      <vt:lpstr>Live Assist – Document &amp; Content Push</vt:lpstr>
      <vt:lpstr>Live Assist Rapid App Integration</vt:lpstr>
      <vt:lpstr>Omnichannel &amp; Context (Palettes)</vt:lpstr>
      <vt:lpstr>Context Engine – Contextual Interactions</vt:lpstr>
      <vt:lpstr>Experience Today – Channels are Silos </vt:lpstr>
      <vt:lpstr>Omnichannel Experience – Context Follows </vt:lpstr>
      <vt:lpstr>Omnichannel Experience – Context Follows</vt:lpstr>
      <vt:lpstr>IVR Bypass</vt:lpstr>
      <vt:lpstr>Mobile Self-Service Use Case</vt:lpstr>
      <vt:lpstr>Architecture Slides</vt:lpstr>
      <vt:lpstr>CaféX Fusion Live Assist </vt:lpstr>
      <vt:lpstr>Contact Center Use Case</vt:lpstr>
      <vt:lpstr>In Branch Customer Engagement</vt:lpstr>
      <vt:lpstr>In Branch Call Flows</vt:lpstr>
      <vt:lpstr>Bank Video Teller Use Case</vt:lpstr>
      <vt:lpstr>Jabber/EX90 Share to Fusion</vt:lpstr>
      <vt:lpstr>General CaféX Call Flows</vt:lpstr>
      <vt:lpstr>Integration of Fusion Palettes</vt:lpstr>
      <vt:lpstr>Palettes Integration with Contact Center Infrastructure</vt:lpstr>
      <vt:lpstr>Test and Deployment Methods</vt:lpstr>
      <vt:lpstr>Amex Demo Configuration</vt:lpstr>
      <vt:lpstr>Call Escalation</vt:lpstr>
      <vt:lpstr>Endpoint to Fusion Web Gateway </vt:lpstr>
      <vt:lpstr>Fusion Web Gateway to VCS-E/C (or CUBE) </vt:lpstr>
      <vt:lpstr>Fusion Web Gateway to VCS-C (or CUBE) </vt:lpstr>
      <vt:lpstr>Considerations for Deployment</vt:lpstr>
      <vt:lpstr>PowerPoint Presentation</vt:lpstr>
      <vt:lpstr>Getting started</vt:lpstr>
      <vt:lpstr>Fusion Trials Environment</vt:lpstr>
      <vt:lpstr>PowerPoint Presentation</vt:lpstr>
      <vt:lpstr>CaféX highlights vs. Other Vendors</vt:lpstr>
      <vt:lpstr>WebRTC Gateway Comparisons</vt:lpstr>
      <vt:lpstr>WebRTC Gateway Comparisons</vt:lpstr>
      <vt:lpstr>Enterprise Collaboration</vt:lpstr>
      <vt:lpstr>Competitive Landscape</vt:lpstr>
      <vt:lpstr>PowerPoint Presentation</vt:lpstr>
      <vt:lpstr>Deploy Today, Scale for Tomorrow</vt:lpstr>
      <vt:lpstr>Summary: Customer Value Proposition</vt:lpstr>
      <vt:lpstr>Customer Proof Points</vt:lpstr>
      <vt:lpstr>Fusion Live Assist – Beyond Video</vt:lpstr>
      <vt:lpstr>Why CafeX?</vt:lpstr>
      <vt:lpstr>Thank You!    www.cafex.com </vt:lpstr>
    </vt:vector>
  </TitlesOfParts>
  <Company>CafeX</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Innovations in Customer Experience Management</dc:title>
  <dc:creator>Sajeel Hussain</dc:creator>
  <cp:lastModifiedBy>cafex-master</cp:lastModifiedBy>
  <cp:revision>686</cp:revision>
  <cp:lastPrinted>2014-01-24T19:54:50Z</cp:lastPrinted>
  <dcterms:created xsi:type="dcterms:W3CDTF">2013-10-30T20:42:56Z</dcterms:created>
  <dcterms:modified xsi:type="dcterms:W3CDTF">2014-09-10T19:21:09Z</dcterms:modified>
</cp:coreProperties>
</file>